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4"/>
  </p:notesMasterIdLst>
  <p:sldIdLst>
    <p:sldId id="257" r:id="rId5"/>
    <p:sldId id="261" r:id="rId6"/>
    <p:sldId id="629" r:id="rId7"/>
    <p:sldId id="264" r:id="rId8"/>
    <p:sldId id="615" r:id="rId9"/>
    <p:sldId id="263" r:id="rId10"/>
    <p:sldId id="260" r:id="rId11"/>
    <p:sldId id="262" r:id="rId12"/>
    <p:sldId id="266" r:id="rId13"/>
    <p:sldId id="605" r:id="rId14"/>
    <p:sldId id="591" r:id="rId15"/>
    <p:sldId id="267" r:id="rId16"/>
    <p:sldId id="587" r:id="rId17"/>
    <p:sldId id="588" r:id="rId18"/>
    <p:sldId id="676" r:id="rId19"/>
    <p:sldId id="592" r:id="rId20"/>
    <p:sldId id="593" r:id="rId21"/>
    <p:sldId id="594" r:id="rId22"/>
    <p:sldId id="595" r:id="rId23"/>
    <p:sldId id="606" r:id="rId24"/>
    <p:sldId id="675" r:id="rId25"/>
    <p:sldId id="580" r:id="rId26"/>
    <p:sldId id="581" r:id="rId27"/>
    <p:sldId id="582" r:id="rId28"/>
    <p:sldId id="610" r:id="rId29"/>
    <p:sldId id="583" r:id="rId30"/>
    <p:sldId id="604" r:id="rId31"/>
    <p:sldId id="627" r:id="rId32"/>
    <p:sldId id="556" r:id="rId33"/>
    <p:sldId id="612" r:id="rId34"/>
    <p:sldId id="596" r:id="rId35"/>
    <p:sldId id="630" r:id="rId36"/>
    <p:sldId id="631" r:id="rId37"/>
    <p:sldId id="561" r:id="rId38"/>
    <p:sldId id="560" r:id="rId39"/>
    <p:sldId id="565" r:id="rId40"/>
    <p:sldId id="597" r:id="rId41"/>
    <p:sldId id="602" r:id="rId42"/>
    <p:sldId id="598" r:id="rId43"/>
    <p:sldId id="599" r:id="rId44"/>
    <p:sldId id="632" r:id="rId45"/>
    <p:sldId id="540" r:id="rId46"/>
    <p:sldId id="611" r:id="rId47"/>
    <p:sldId id="633" r:id="rId48"/>
    <p:sldId id="542" r:id="rId49"/>
    <p:sldId id="635" r:id="rId50"/>
    <p:sldId id="636" r:id="rId51"/>
    <p:sldId id="545" r:id="rId52"/>
    <p:sldId id="673" r:id="rId53"/>
    <p:sldId id="637" r:id="rId54"/>
    <p:sldId id="536" r:id="rId55"/>
    <p:sldId id="537" r:id="rId56"/>
    <p:sldId id="539" r:id="rId57"/>
    <p:sldId id="638" r:id="rId58"/>
    <p:sldId id="639" r:id="rId59"/>
    <p:sldId id="566" r:id="rId60"/>
    <p:sldId id="569" r:id="rId61"/>
    <p:sldId id="640" r:id="rId62"/>
    <p:sldId id="641" r:id="rId63"/>
    <p:sldId id="543" r:id="rId64"/>
    <p:sldId id="642" r:id="rId65"/>
    <p:sldId id="643" r:id="rId66"/>
    <p:sldId id="644" r:id="rId67"/>
    <p:sldId id="645" r:id="rId68"/>
    <p:sldId id="646" r:id="rId69"/>
    <p:sldId id="544" r:id="rId70"/>
    <p:sldId id="570" r:id="rId71"/>
    <p:sldId id="571" r:id="rId72"/>
    <p:sldId id="613" r:id="rId73"/>
    <p:sldId id="572" r:id="rId74"/>
    <p:sldId id="672" r:id="rId75"/>
    <p:sldId id="551" r:id="rId76"/>
    <p:sldId id="621" r:id="rId77"/>
    <p:sldId id="656" r:id="rId78"/>
    <p:sldId id="657" r:id="rId79"/>
    <p:sldId id="658" r:id="rId80"/>
    <p:sldId id="659" r:id="rId81"/>
    <p:sldId id="559" r:id="rId82"/>
    <p:sldId id="608"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bbie Brouwer-Maier" initials="DB" lastIdx="56" clrIdx="0">
    <p:extLst>
      <p:ext uri="{19B8F6BF-5375-455C-9EA6-DF929625EA0E}">
        <p15:presenceInfo xmlns:p15="http://schemas.microsoft.com/office/powerpoint/2012/main" userId="S::Debbie.Brouwer-Maier@TRANSONIC.COM::dcf8b43f-c809-4dcb-bf07-d241db37f383" providerId="AD"/>
      </p:ext>
    </p:extLst>
  </p:cmAuthor>
  <p:cmAuthor id="2" name="Miriam Tenorio" initials="MT" lastIdx="2" clrIdx="1">
    <p:extLst>
      <p:ext uri="{19B8F6BF-5375-455C-9EA6-DF929625EA0E}">
        <p15:presenceInfo xmlns:p15="http://schemas.microsoft.com/office/powerpoint/2012/main" userId="S::Miriam.Tenorio@TRANSONIC.COM::f5164601-55da-418c-b8e8-944a519f80d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56DFD0-123D-43D7-98DA-7CC71A7F132C}" v="3" dt="2023-11-22T13:49:50.584"/>
    <p1510:client id="{D740E9C7-4DE9-40A4-9E53-4A6BB7ADADE6}" v="2" dt="2022-08-16T19:09:02.0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109" d="100"/>
          <a:sy n="109" d="100"/>
        </p:scale>
        <p:origin x="384" y="108"/>
      </p:cViewPr>
      <p:guideLst/>
    </p:cSldViewPr>
  </p:slideViewPr>
  <p:notesTextViewPr>
    <p:cViewPr>
      <p:scale>
        <a:sx n="1" d="1"/>
        <a:sy n="1" d="1"/>
      </p:scale>
      <p:origin x="0" y="0"/>
    </p:cViewPr>
  </p:notesTextViewPr>
  <p:sorterViewPr>
    <p:cViewPr>
      <p:scale>
        <a:sx n="75" d="100"/>
        <a:sy n="75" d="100"/>
      </p:scale>
      <p:origin x="0" y="-1104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6/11/relationships/changesInfo" Target="changesInfos/changesInfo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bie Brouwer-Maier" userId="S::debbie.brouwer-maier@transonic.com::dcf8b43f-c809-4dcb-bf07-d241db37f383" providerId="AD" clId="Web-{9556DFD0-123D-43D7-98DA-7CC71A7F132C}"/>
    <pc:docChg chg="modSld">
      <pc:chgData name="Debbie Brouwer-Maier" userId="S::debbie.brouwer-maier@transonic.com::dcf8b43f-c809-4dcb-bf07-d241db37f383" providerId="AD" clId="Web-{9556DFD0-123D-43D7-98DA-7CC71A7F132C}" dt="2023-11-22T13:49:50.584" v="2"/>
      <pc:docMkLst>
        <pc:docMk/>
      </pc:docMkLst>
      <pc:sldChg chg="modSp">
        <pc:chgData name="Debbie Brouwer-Maier" userId="S::debbie.brouwer-maier@transonic.com::dcf8b43f-c809-4dcb-bf07-d241db37f383" providerId="AD" clId="Web-{9556DFD0-123D-43D7-98DA-7CC71A7F132C}" dt="2023-11-22T13:49:07.004" v="1" actId="1076"/>
        <pc:sldMkLst>
          <pc:docMk/>
          <pc:sldMk cId="4094885875" sldId="262"/>
        </pc:sldMkLst>
        <pc:spChg chg="mod">
          <ac:chgData name="Debbie Brouwer-Maier" userId="S::debbie.brouwer-maier@transonic.com::dcf8b43f-c809-4dcb-bf07-d241db37f383" providerId="AD" clId="Web-{9556DFD0-123D-43D7-98DA-7CC71A7F132C}" dt="2023-11-22T13:49:07.004" v="1" actId="1076"/>
          <ac:spMkLst>
            <pc:docMk/>
            <pc:sldMk cId="4094885875" sldId="262"/>
            <ac:spMk id="21" creationId="{E7CEA630-62EB-4A5B-BA75-80A7205DDC32}"/>
          </ac:spMkLst>
        </pc:spChg>
        <pc:picChg chg="mod">
          <ac:chgData name="Debbie Brouwer-Maier" userId="S::debbie.brouwer-maier@transonic.com::dcf8b43f-c809-4dcb-bf07-d241db37f383" providerId="AD" clId="Web-{9556DFD0-123D-43D7-98DA-7CC71A7F132C}" dt="2023-11-22T13:49:04.926" v="0" actId="1076"/>
          <ac:picMkLst>
            <pc:docMk/>
            <pc:sldMk cId="4094885875" sldId="262"/>
            <ac:picMk id="14" creationId="{55A27D77-BFE5-4289-8E6F-BC5A43AAC3B5}"/>
          </ac:picMkLst>
        </pc:picChg>
      </pc:sldChg>
      <pc:sldChg chg="delCm">
        <pc:chgData name="Debbie Brouwer-Maier" userId="S::debbie.brouwer-maier@transonic.com::dcf8b43f-c809-4dcb-bf07-d241db37f383" providerId="AD" clId="Web-{9556DFD0-123D-43D7-98DA-7CC71A7F132C}" dt="2023-11-22T13:49:50.584" v="2"/>
        <pc:sldMkLst>
          <pc:docMk/>
          <pc:sldMk cId="466374562" sldId="5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121475-A63D-4813-BC60-868894558D72}" type="datetimeFigureOut">
              <a:rPr lang="en-US" smtClean="0"/>
              <a:t>11/22/2023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8B8F6-7162-4877-B8DD-E25623B8FD43}" type="slidenum">
              <a:rPr lang="en-US" smtClean="0"/>
              <a:t>‹#›</a:t>
            </a:fld>
            <a:endParaRPr lang="en-US"/>
          </a:p>
        </p:txBody>
      </p:sp>
    </p:spTree>
    <p:extLst>
      <p:ext uri="{BB962C8B-B14F-4D97-AF65-F5344CB8AC3E}">
        <p14:creationId xmlns:p14="http://schemas.microsoft.com/office/powerpoint/2010/main" val="3811286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3" name="Text Placeholder 2">
            <a:extLst>
              <a:ext uri="{FF2B5EF4-FFF2-40B4-BE49-F238E27FC236}">
                <a16:creationId xmlns:a16="http://schemas.microsoft.com/office/drawing/2014/main" id="{5695125A-E6CD-47E4-BDAA-754A251E04F8}"/>
              </a:ext>
            </a:extLst>
          </p:cNvPr>
          <p:cNvSpPr>
            <a:spLocks noGrp="1"/>
          </p:cNvSpPr>
          <p:nvPr>
            <p:ph type="body" sz="quarter" idx="10"/>
          </p:nvPr>
        </p:nvSpPr>
        <p:spPr>
          <a:xfrm>
            <a:off x="-99" y="4324853"/>
            <a:ext cx="12192100" cy="1631951"/>
          </a:xfrm>
          <a:prstGeom prst="rect">
            <a:avLst/>
          </a:prstGeom>
        </p:spPr>
        <p:txBody>
          <a:bodyPr/>
          <a:lstStyle>
            <a:lvl1pPr algn="ctr">
              <a:defRPr sz="4267" b="1">
                <a:solidFill>
                  <a:schemeClr val="bg1"/>
                </a:solidFill>
                <a:latin typeface="Open Sans" panose="020B0604020202020204" charset="0"/>
                <a:ea typeface="Open Sans" panose="020B0604020202020204" charset="0"/>
                <a:cs typeface="Open Sans" panose="020B0604020202020204" charset="0"/>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7249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Title only">
    <p:bg>
      <p:bgPr>
        <a:blipFill dpi="0" rotWithShape="1">
          <a:blip r:embed="rId2">
            <a:lum/>
          </a:blip>
          <a:srcRect/>
          <a:stretch>
            <a:fillRect/>
          </a:stretch>
        </a:blipFill>
        <a:effectLst/>
      </p:bgPr>
    </p:bg>
    <p:spTree>
      <p:nvGrpSpPr>
        <p:cNvPr id="1" name="Shape 25"/>
        <p:cNvGrpSpPr/>
        <p:nvPr/>
      </p:nvGrpSpPr>
      <p:grpSpPr>
        <a:xfrm>
          <a:off x="0" y="0"/>
          <a:ext cx="0" cy="0"/>
          <a:chOff x="0" y="0"/>
          <a:chExt cx="0" cy="0"/>
        </a:xfrm>
      </p:grpSpPr>
      <p:sp>
        <p:nvSpPr>
          <p:cNvPr id="3" name="Text Placeholder 2">
            <a:extLst>
              <a:ext uri="{FF2B5EF4-FFF2-40B4-BE49-F238E27FC236}">
                <a16:creationId xmlns:a16="http://schemas.microsoft.com/office/drawing/2014/main" id="{10D85F7C-B7B8-46DF-B163-8A4138A7E517}"/>
              </a:ext>
            </a:extLst>
          </p:cNvPr>
          <p:cNvSpPr>
            <a:spLocks noGrp="1"/>
          </p:cNvSpPr>
          <p:nvPr>
            <p:ph type="body" sz="quarter" idx="10"/>
          </p:nvPr>
        </p:nvSpPr>
        <p:spPr>
          <a:xfrm>
            <a:off x="-99" y="4324853"/>
            <a:ext cx="12192100" cy="1631951"/>
          </a:xfrm>
          <a:prstGeom prst="rect">
            <a:avLst/>
          </a:prstGeom>
        </p:spPr>
        <p:txBody>
          <a:bodyPr/>
          <a:lstStyle>
            <a:lvl1pPr algn="ctr">
              <a:defRPr sz="4267" b="1">
                <a:solidFill>
                  <a:srgbClr val="1461AB"/>
                </a:solidFill>
                <a:latin typeface="Open Sans" panose="020B0604020202020204" charset="0"/>
                <a:ea typeface="Open Sans" panose="020B0604020202020204" charset="0"/>
                <a:cs typeface="Open Sans" panose="020B0604020202020204" charset="0"/>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80845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dpi="0" rotWithShape="1">
          <a:blip r:embed="rId2">
            <a:lum/>
          </a:blip>
          <a:srcRect/>
          <a:stretch>
            <a:fillRect/>
          </a:stretch>
        </a:blipFill>
        <a:effectLst/>
      </p:bgPr>
    </p:bg>
    <p:spTree>
      <p:nvGrpSpPr>
        <p:cNvPr id="1" name="Shape 13"/>
        <p:cNvGrpSpPr/>
        <p:nvPr/>
      </p:nvGrpSpPr>
      <p:grpSpPr>
        <a:xfrm>
          <a:off x="0" y="0"/>
          <a:ext cx="0" cy="0"/>
          <a:chOff x="0" y="0"/>
          <a:chExt cx="0" cy="0"/>
        </a:xfrm>
      </p:grpSpPr>
      <p:sp>
        <p:nvSpPr>
          <p:cNvPr id="8" name="Title Placeholder 1">
            <a:extLst>
              <a:ext uri="{FF2B5EF4-FFF2-40B4-BE49-F238E27FC236}">
                <a16:creationId xmlns:a16="http://schemas.microsoft.com/office/drawing/2014/main" id="{519C00EB-DA53-436B-AE6E-559A8C774EDE}"/>
              </a:ext>
            </a:extLst>
          </p:cNvPr>
          <p:cNvSpPr>
            <a:spLocks noGrp="1"/>
          </p:cNvSpPr>
          <p:nvPr>
            <p:ph type="title"/>
          </p:nvPr>
        </p:nvSpPr>
        <p:spPr>
          <a:xfrm>
            <a:off x="578797" y="684583"/>
            <a:ext cx="10355092" cy="6714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68F1AA6C-397C-4BBC-A454-CF9D105165E8}"/>
              </a:ext>
            </a:extLst>
          </p:cNvPr>
          <p:cNvSpPr>
            <a:spLocks noGrp="1"/>
          </p:cNvSpPr>
          <p:nvPr>
            <p:ph type="body" sz="quarter" idx="11"/>
          </p:nvPr>
        </p:nvSpPr>
        <p:spPr>
          <a:xfrm>
            <a:off x="838201" y="1651000"/>
            <a:ext cx="10096500" cy="4834467"/>
          </a:xfrm>
        </p:spPr>
        <p:txBody>
          <a:bodyPr/>
          <a:lstStyle>
            <a:lvl1pPr>
              <a:defRPr sz="2400" b="0"/>
            </a:lvl1pPr>
            <a:lvl2pPr>
              <a:defRPr>
                <a:solidFill>
                  <a:srgbClr val="1461AB"/>
                </a:solidFill>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6721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dpi="0" rotWithShape="1">
          <a:blip r:embed="rId2">
            <a:lum/>
          </a:blip>
          <a:srcRect/>
          <a:stretch>
            <a:fillRect/>
          </a:stretch>
        </a:blipFill>
        <a:effectLst/>
      </p:bgPr>
    </p:bg>
    <p:spTree>
      <p:nvGrpSpPr>
        <p:cNvPr id="1" name="Shape 28"/>
        <p:cNvGrpSpPr/>
        <p:nvPr/>
      </p:nvGrpSpPr>
      <p:grpSpPr>
        <a:xfrm>
          <a:off x="0" y="0"/>
          <a:ext cx="0" cy="0"/>
          <a:chOff x="0" y="0"/>
          <a:chExt cx="0" cy="0"/>
        </a:xfrm>
      </p:grpSpPr>
      <p:sp>
        <p:nvSpPr>
          <p:cNvPr id="10" name="Text Placeholder 4">
            <a:extLst>
              <a:ext uri="{FF2B5EF4-FFF2-40B4-BE49-F238E27FC236}">
                <a16:creationId xmlns:a16="http://schemas.microsoft.com/office/drawing/2014/main" id="{85243576-CD49-4C1F-A1BF-A077A71A768D}"/>
              </a:ext>
            </a:extLst>
          </p:cNvPr>
          <p:cNvSpPr>
            <a:spLocks noGrp="1"/>
          </p:cNvSpPr>
          <p:nvPr>
            <p:ph type="body" sz="quarter" idx="10"/>
          </p:nvPr>
        </p:nvSpPr>
        <p:spPr>
          <a:xfrm>
            <a:off x="838201" y="1651000"/>
            <a:ext cx="9937751" cy="476115"/>
          </a:xfrm>
        </p:spPr>
        <p:txBody>
          <a:bodyPr/>
          <a:lstStyle>
            <a:lvl1pPr>
              <a:defRPr/>
            </a:lvl1pPr>
          </a:lstStyle>
          <a:p>
            <a:pPr lvl="0"/>
            <a:r>
              <a:rPr lang="en-US"/>
              <a:t>Click to edit Master text styles</a:t>
            </a:r>
          </a:p>
        </p:txBody>
      </p:sp>
      <p:sp>
        <p:nvSpPr>
          <p:cNvPr id="11" name="Title Placeholder 1">
            <a:extLst>
              <a:ext uri="{FF2B5EF4-FFF2-40B4-BE49-F238E27FC236}">
                <a16:creationId xmlns:a16="http://schemas.microsoft.com/office/drawing/2014/main" id="{C8F18216-A848-4BE7-8BEB-4C4361EC41A5}"/>
              </a:ext>
            </a:extLst>
          </p:cNvPr>
          <p:cNvSpPr>
            <a:spLocks noGrp="1"/>
          </p:cNvSpPr>
          <p:nvPr>
            <p:ph type="title"/>
          </p:nvPr>
        </p:nvSpPr>
        <p:spPr>
          <a:xfrm>
            <a:off x="578797" y="684583"/>
            <a:ext cx="10355092" cy="6714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2" name="Text Placeholder 4">
            <a:extLst>
              <a:ext uri="{FF2B5EF4-FFF2-40B4-BE49-F238E27FC236}">
                <a16:creationId xmlns:a16="http://schemas.microsoft.com/office/drawing/2014/main" id="{CA7E25BD-49EF-4444-A125-A3A811831608}"/>
              </a:ext>
            </a:extLst>
          </p:cNvPr>
          <p:cNvSpPr>
            <a:spLocks noGrp="1"/>
          </p:cNvSpPr>
          <p:nvPr>
            <p:ph type="body" sz="quarter" idx="11"/>
          </p:nvPr>
        </p:nvSpPr>
        <p:spPr>
          <a:xfrm>
            <a:off x="838567" y="4306213"/>
            <a:ext cx="9937751" cy="476115"/>
          </a:xfrm>
        </p:spPr>
        <p:txBody>
          <a:bodyPr/>
          <a:lstStyle>
            <a:lvl1pPr>
              <a:defRPr/>
            </a:lvl1pPr>
          </a:lstStyle>
          <a:p>
            <a:pPr lvl="0"/>
            <a:r>
              <a:rPr lang="en-US"/>
              <a:t>Click to edit Master text styles</a:t>
            </a:r>
          </a:p>
        </p:txBody>
      </p:sp>
      <p:sp>
        <p:nvSpPr>
          <p:cNvPr id="13" name="Text Placeholder 4">
            <a:extLst>
              <a:ext uri="{FF2B5EF4-FFF2-40B4-BE49-F238E27FC236}">
                <a16:creationId xmlns:a16="http://schemas.microsoft.com/office/drawing/2014/main" id="{252BE861-BA8C-4D4B-B895-07E27638BD61}"/>
              </a:ext>
            </a:extLst>
          </p:cNvPr>
          <p:cNvSpPr>
            <a:spLocks noGrp="1"/>
          </p:cNvSpPr>
          <p:nvPr>
            <p:ph type="body" sz="quarter" idx="12"/>
          </p:nvPr>
        </p:nvSpPr>
        <p:spPr>
          <a:xfrm>
            <a:off x="838199" y="2213582"/>
            <a:ext cx="9937751" cy="1797647"/>
          </a:xfrm>
        </p:spPr>
        <p:txBody>
          <a:bodyPr>
            <a:normAutofit/>
          </a:bodyPr>
          <a:lstStyle>
            <a:lvl1pPr marL="380990" indent="-380990">
              <a:buClr>
                <a:srgbClr val="1461AB"/>
              </a:buClr>
              <a:buFont typeface="Open Sans" panose="020B0604020202020204" charset="0"/>
              <a:buChar char="●"/>
              <a:defRPr sz="1867" b="0"/>
            </a:lvl1pPr>
          </a:lstStyle>
          <a:p>
            <a:pPr lvl="0"/>
            <a:r>
              <a:rPr lang="en-US"/>
              <a:t>Click to edit Master text styles</a:t>
            </a:r>
          </a:p>
        </p:txBody>
      </p:sp>
      <p:sp>
        <p:nvSpPr>
          <p:cNvPr id="14" name="Text Placeholder 4">
            <a:extLst>
              <a:ext uri="{FF2B5EF4-FFF2-40B4-BE49-F238E27FC236}">
                <a16:creationId xmlns:a16="http://schemas.microsoft.com/office/drawing/2014/main" id="{8D74CBC2-16A3-43B1-B694-2D313D0A396F}"/>
              </a:ext>
            </a:extLst>
          </p:cNvPr>
          <p:cNvSpPr>
            <a:spLocks noGrp="1"/>
          </p:cNvSpPr>
          <p:nvPr>
            <p:ph type="body" sz="quarter" idx="13"/>
          </p:nvPr>
        </p:nvSpPr>
        <p:spPr>
          <a:xfrm>
            <a:off x="839349" y="4860152"/>
            <a:ext cx="9937751" cy="1797645"/>
          </a:xfrm>
        </p:spPr>
        <p:txBody>
          <a:bodyPr>
            <a:normAutofit/>
          </a:bodyPr>
          <a:lstStyle>
            <a:lvl1pPr marL="380990" indent="-380990">
              <a:buClr>
                <a:srgbClr val="1461AB"/>
              </a:buClr>
              <a:buFont typeface="Open Sans" panose="020B0604020202020204" charset="0"/>
              <a:buChar char="●"/>
              <a:defRPr sz="1867" b="0"/>
            </a:lvl1pPr>
          </a:lstStyle>
          <a:p>
            <a:pPr lvl="0"/>
            <a:r>
              <a:rPr lang="en-US"/>
              <a:t>Click to edit Master text styles</a:t>
            </a:r>
          </a:p>
        </p:txBody>
      </p:sp>
    </p:spTree>
    <p:extLst>
      <p:ext uri="{BB962C8B-B14F-4D97-AF65-F5344CB8AC3E}">
        <p14:creationId xmlns:p14="http://schemas.microsoft.com/office/powerpoint/2010/main" val="1105169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bg>
      <p:bgPr>
        <a:blipFill dpi="0" rotWithShape="1">
          <a:blip r:embed="rId2">
            <a:lum/>
          </a:blip>
          <a:srcRect/>
          <a:stretch>
            <a:fillRect/>
          </a:stretch>
        </a:blipFill>
        <a:effectLst/>
      </p:bgPr>
    </p:bg>
    <p:spTree>
      <p:nvGrpSpPr>
        <p:cNvPr id="1" name="Shape 20"/>
        <p:cNvGrpSpPr/>
        <p:nvPr/>
      </p:nvGrpSpPr>
      <p:grpSpPr>
        <a:xfrm>
          <a:off x="0" y="0"/>
          <a:ext cx="0" cy="0"/>
          <a:chOff x="0" y="0"/>
          <a:chExt cx="0" cy="0"/>
        </a:xfrm>
      </p:grpSpPr>
      <p:sp>
        <p:nvSpPr>
          <p:cNvPr id="11" name="Google Shape;81;p17">
            <a:extLst>
              <a:ext uri="{FF2B5EF4-FFF2-40B4-BE49-F238E27FC236}">
                <a16:creationId xmlns:a16="http://schemas.microsoft.com/office/drawing/2014/main" id="{66F903BE-36A8-F84C-8061-9DC9946CA106}"/>
              </a:ext>
            </a:extLst>
          </p:cNvPr>
          <p:cNvSpPr/>
          <p:nvPr/>
        </p:nvSpPr>
        <p:spPr>
          <a:xfrm>
            <a:off x="7906333" y="255300"/>
            <a:ext cx="4001200" cy="6289600"/>
          </a:xfrm>
          <a:prstGeom prst="snip1Rect">
            <a:avLst>
              <a:gd name="adj" fmla="val 16667"/>
            </a:avLst>
          </a:prstGeom>
          <a:solidFill>
            <a:srgbClr val="1461A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 name="Google Shape;82;p17">
            <a:extLst>
              <a:ext uri="{FF2B5EF4-FFF2-40B4-BE49-F238E27FC236}">
                <a16:creationId xmlns:a16="http://schemas.microsoft.com/office/drawing/2014/main" id="{8534FF23-99C2-7645-A170-30F89E5B5739}"/>
              </a:ext>
            </a:extLst>
          </p:cNvPr>
          <p:cNvSpPr/>
          <p:nvPr/>
        </p:nvSpPr>
        <p:spPr>
          <a:xfrm>
            <a:off x="7588900" y="544967"/>
            <a:ext cx="3100800" cy="922800"/>
          </a:xfrm>
          <a:prstGeom prst="round2DiagRect">
            <a:avLst>
              <a:gd name="adj1" fmla="val 16667"/>
              <a:gd name="adj2" fmla="val 0"/>
            </a:avLst>
          </a:prstGeom>
          <a:solidFill>
            <a:srgbClr val="5D62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 name="Title Placeholder 1">
            <a:extLst>
              <a:ext uri="{FF2B5EF4-FFF2-40B4-BE49-F238E27FC236}">
                <a16:creationId xmlns:a16="http://schemas.microsoft.com/office/drawing/2014/main" id="{F0D1DEEB-E345-4ED3-8CBB-53BBFCDBAA9B}"/>
              </a:ext>
            </a:extLst>
          </p:cNvPr>
          <p:cNvSpPr>
            <a:spLocks noGrp="1"/>
          </p:cNvSpPr>
          <p:nvPr>
            <p:ph type="title"/>
          </p:nvPr>
        </p:nvSpPr>
        <p:spPr>
          <a:xfrm>
            <a:off x="604737" y="736466"/>
            <a:ext cx="6819563" cy="6714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A7F27E30-6F31-46AD-9CBC-9215702FFA66}"/>
              </a:ext>
            </a:extLst>
          </p:cNvPr>
          <p:cNvSpPr>
            <a:spLocks noGrp="1"/>
          </p:cNvSpPr>
          <p:nvPr>
            <p:ph type="body" sz="quarter" idx="12" hasCustomPrompt="1"/>
          </p:nvPr>
        </p:nvSpPr>
        <p:spPr>
          <a:xfrm>
            <a:off x="8151284" y="774701"/>
            <a:ext cx="2855849" cy="522817"/>
          </a:xfrm>
        </p:spPr>
        <p:txBody>
          <a:bodyPr/>
          <a:lstStyle>
            <a:lvl1pPr>
              <a:defRPr>
                <a:solidFill>
                  <a:schemeClr val="bg1"/>
                </a:solidFill>
              </a:defRPr>
            </a:lvl1pPr>
          </a:lstStyle>
          <a:p>
            <a:pPr lvl="0"/>
            <a:r>
              <a:rPr lang="en-US" dirty="0"/>
              <a:t>Master text styles</a:t>
            </a:r>
          </a:p>
        </p:txBody>
      </p:sp>
      <p:sp>
        <p:nvSpPr>
          <p:cNvPr id="17" name="Text Placeholder 9">
            <a:extLst>
              <a:ext uri="{FF2B5EF4-FFF2-40B4-BE49-F238E27FC236}">
                <a16:creationId xmlns:a16="http://schemas.microsoft.com/office/drawing/2014/main" id="{641BCBFD-D12F-4E7D-88CB-256E17FDF788}"/>
              </a:ext>
            </a:extLst>
          </p:cNvPr>
          <p:cNvSpPr>
            <a:spLocks noGrp="1"/>
          </p:cNvSpPr>
          <p:nvPr>
            <p:ph type="body" sz="quarter" idx="13"/>
          </p:nvPr>
        </p:nvSpPr>
        <p:spPr>
          <a:xfrm>
            <a:off x="838201" y="1651000"/>
            <a:ext cx="6750700" cy="4834467"/>
          </a:xfrm>
        </p:spPr>
        <p:txBody>
          <a:bodyPr/>
          <a:lstStyle>
            <a:lvl1pPr>
              <a:defRPr sz="2400" b="0"/>
            </a:lvl1pPr>
            <a:lvl2pPr>
              <a:defRPr>
                <a:solidFill>
                  <a:srgbClr val="1461AB"/>
                </a:solidFill>
              </a:defRPr>
            </a:lvl2pPr>
          </a:lstStyle>
          <a:p>
            <a:pPr lvl="0"/>
            <a:r>
              <a:rPr lang="en-US"/>
              <a:t>Click to edit Master text styles</a:t>
            </a:r>
          </a:p>
          <a:p>
            <a:pPr lvl="1"/>
            <a:r>
              <a:rPr lang="en-US"/>
              <a:t>Second level</a:t>
            </a:r>
          </a:p>
          <a:p>
            <a:pPr lvl="2"/>
            <a:r>
              <a:rPr lang="en-US"/>
              <a:t>Third level</a:t>
            </a:r>
          </a:p>
        </p:txBody>
      </p:sp>
      <p:sp>
        <p:nvSpPr>
          <p:cNvPr id="18" name="Text Placeholder 9">
            <a:extLst>
              <a:ext uri="{FF2B5EF4-FFF2-40B4-BE49-F238E27FC236}">
                <a16:creationId xmlns:a16="http://schemas.microsoft.com/office/drawing/2014/main" id="{0FCEB3B4-2675-43B2-82A8-E2D7D5BA34E5}"/>
              </a:ext>
            </a:extLst>
          </p:cNvPr>
          <p:cNvSpPr>
            <a:spLocks noGrp="1"/>
          </p:cNvSpPr>
          <p:nvPr>
            <p:ph type="body" sz="quarter" idx="14"/>
          </p:nvPr>
        </p:nvSpPr>
        <p:spPr>
          <a:xfrm>
            <a:off x="8151284" y="1697500"/>
            <a:ext cx="3547848" cy="4834467"/>
          </a:xfrm>
        </p:spPr>
        <p:txBody>
          <a:bodyPr>
            <a:normAutofit/>
          </a:bodyPr>
          <a:lstStyle>
            <a:lvl1pPr marL="380990" indent="-380990">
              <a:buClr>
                <a:schemeClr val="bg1"/>
              </a:buClr>
              <a:buFont typeface="Open Sans" panose="020B0604020202020204" charset="0"/>
              <a:buChar char="●"/>
              <a:defRPr sz="1867" b="0">
                <a:solidFill>
                  <a:srgbClr val="FDFDFD"/>
                </a:solidFill>
              </a:defRPr>
            </a:lvl1pPr>
            <a:lvl2pPr>
              <a:defRPr>
                <a:solidFill>
                  <a:srgbClr val="1461AB"/>
                </a:solidFill>
              </a:defRPr>
            </a:lvl2pPr>
          </a:lstStyle>
          <a:p>
            <a:pPr lvl="0"/>
            <a:r>
              <a:rPr lang="en-US"/>
              <a:t>Click to edit Master text styles</a:t>
            </a:r>
          </a:p>
        </p:txBody>
      </p:sp>
    </p:spTree>
    <p:extLst>
      <p:ext uri="{BB962C8B-B14F-4D97-AF65-F5344CB8AC3E}">
        <p14:creationId xmlns:p14="http://schemas.microsoft.com/office/powerpoint/2010/main" val="3285197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89;p18">
            <a:extLst>
              <a:ext uri="{FF2B5EF4-FFF2-40B4-BE49-F238E27FC236}">
                <a16:creationId xmlns:a16="http://schemas.microsoft.com/office/drawing/2014/main" id="{B2862952-3A6A-A94C-AB24-C5F554D7E6D8}"/>
              </a:ext>
            </a:extLst>
          </p:cNvPr>
          <p:cNvSpPr txBox="1"/>
          <p:nvPr/>
        </p:nvSpPr>
        <p:spPr>
          <a:xfrm>
            <a:off x="1099633" y="1821400"/>
            <a:ext cx="9898400" cy="3385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4000" b="1" dirty="0">
                <a:solidFill>
                  <a:srgbClr val="FFFFFF"/>
                </a:solidFill>
                <a:latin typeface="Open Sans"/>
                <a:ea typeface="Open Sans"/>
                <a:cs typeface="Open Sans"/>
                <a:sym typeface="Open Sans"/>
              </a:rPr>
              <a:t>To Measure is to Know</a:t>
            </a:r>
            <a:endParaRPr sz="4000" b="1" dirty="0">
              <a:solidFill>
                <a:srgbClr val="FFFFFF"/>
              </a:solidFill>
              <a:latin typeface="Open Sans"/>
              <a:ea typeface="Open Sans"/>
              <a:cs typeface="Open Sans"/>
              <a:sym typeface="Open Sans"/>
            </a:endParaRPr>
          </a:p>
          <a:p>
            <a:pPr marL="0" lvl="0" indent="0" algn="ctr" rtl="0">
              <a:spcBef>
                <a:spcPts val="0"/>
              </a:spcBef>
              <a:spcAft>
                <a:spcPts val="0"/>
              </a:spcAft>
              <a:buNone/>
            </a:pPr>
            <a:endParaRPr sz="3200" b="1" dirty="0">
              <a:solidFill>
                <a:srgbClr val="FFFFFF"/>
              </a:solidFill>
              <a:latin typeface="Open Sans"/>
              <a:ea typeface="Open Sans"/>
              <a:cs typeface="Open Sans"/>
              <a:sym typeface="Open Sans"/>
            </a:endParaRPr>
          </a:p>
          <a:p>
            <a:pPr marL="0" lvl="0" indent="0" algn="ctr" rtl="0">
              <a:spcBef>
                <a:spcPts val="0"/>
              </a:spcBef>
              <a:spcAft>
                <a:spcPts val="0"/>
              </a:spcAft>
              <a:buNone/>
            </a:pPr>
            <a:r>
              <a:rPr lang="en" sz="3200" b="1" dirty="0">
                <a:solidFill>
                  <a:srgbClr val="FFFFFF"/>
                </a:solidFill>
                <a:latin typeface="Open Sans"/>
                <a:ea typeface="Open Sans"/>
                <a:cs typeface="Open Sans"/>
                <a:sym typeface="Open Sans"/>
              </a:rPr>
              <a:t>Clinicians, researchers and medical device developers seeking quantitative data to improve their outcomes and results turn to Transonic</a:t>
            </a:r>
            <a:r>
              <a:rPr lang="en" sz="3200" b="1" baseline="30000" dirty="0">
                <a:solidFill>
                  <a:srgbClr val="FFFFFF"/>
                </a:solidFill>
                <a:latin typeface="Open Sans"/>
                <a:ea typeface="Open Sans"/>
                <a:cs typeface="Open Sans"/>
                <a:sym typeface="Open Sans"/>
              </a:rPr>
              <a:t>®</a:t>
            </a:r>
            <a:r>
              <a:rPr lang="en" sz="3200" b="1" dirty="0">
                <a:solidFill>
                  <a:srgbClr val="FFFFFF"/>
                </a:solidFill>
                <a:latin typeface="Open Sans"/>
                <a:ea typeface="Open Sans"/>
                <a:cs typeface="Open Sans"/>
                <a:sym typeface="Open Sans"/>
              </a:rPr>
              <a:t> to provide measurement solutions.</a:t>
            </a:r>
            <a:endParaRPr sz="3200" b="1" dirty="0">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4099718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94;p19">
            <a:extLst>
              <a:ext uri="{FF2B5EF4-FFF2-40B4-BE49-F238E27FC236}">
                <a16:creationId xmlns:a16="http://schemas.microsoft.com/office/drawing/2014/main" id="{66E25F05-3CF6-784F-95C1-C1533FDF17CE}"/>
              </a:ext>
            </a:extLst>
          </p:cNvPr>
          <p:cNvSpPr txBox="1"/>
          <p:nvPr/>
        </p:nvSpPr>
        <p:spPr>
          <a:xfrm>
            <a:off x="587267" y="4821733"/>
            <a:ext cx="3056000" cy="1949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600" b="1">
                <a:solidFill>
                  <a:srgbClr val="1461AB"/>
                </a:solidFill>
                <a:latin typeface="Open Sans"/>
                <a:ea typeface="Open Sans"/>
                <a:cs typeface="Open Sans"/>
                <a:sym typeface="Open Sans"/>
              </a:rPr>
              <a:t>Americas</a:t>
            </a:r>
            <a:endParaRPr sz="1600" b="1">
              <a:solidFill>
                <a:srgbClr val="1461AB"/>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5D6266"/>
                </a:solidFill>
                <a:latin typeface="Open Sans"/>
                <a:ea typeface="Open Sans"/>
                <a:cs typeface="Open Sans"/>
                <a:sym typeface="Open Sans"/>
              </a:rPr>
              <a:t>Transonic Systems Inc.</a:t>
            </a:r>
            <a:endParaRPr sz="160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5D6266"/>
                </a:solidFill>
                <a:latin typeface="Open Sans"/>
                <a:ea typeface="Open Sans"/>
                <a:cs typeface="Open Sans"/>
                <a:sym typeface="Open Sans"/>
              </a:rPr>
              <a:t>Tel: +1 607-257-5300</a:t>
            </a:r>
            <a:endParaRPr sz="160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5D6266"/>
                </a:solidFill>
                <a:latin typeface="Open Sans"/>
                <a:ea typeface="Open Sans"/>
                <a:cs typeface="Open Sans"/>
                <a:sym typeface="Open Sans"/>
              </a:rPr>
              <a:t>support@transonic.com</a:t>
            </a:r>
            <a:endParaRPr sz="1600">
              <a:solidFill>
                <a:srgbClr val="5D6266"/>
              </a:solidFill>
              <a:latin typeface="Open Sans"/>
              <a:ea typeface="Open Sans"/>
              <a:cs typeface="Open Sans"/>
              <a:sym typeface="Open Sans"/>
            </a:endParaRPr>
          </a:p>
        </p:txBody>
      </p:sp>
      <p:pic>
        <p:nvPicPr>
          <p:cNvPr id="4" name="Google Shape;95;p19">
            <a:extLst>
              <a:ext uri="{FF2B5EF4-FFF2-40B4-BE49-F238E27FC236}">
                <a16:creationId xmlns:a16="http://schemas.microsoft.com/office/drawing/2014/main" id="{22D800E0-E293-C641-BC54-2AE646B4BF32}"/>
              </a:ext>
            </a:extLst>
          </p:cNvPr>
          <p:cNvPicPr preferRelativeResize="0"/>
          <p:nvPr/>
        </p:nvPicPr>
        <p:blipFill>
          <a:blip r:embed="rId3">
            <a:alphaModFix/>
          </a:blip>
          <a:stretch>
            <a:fillRect/>
          </a:stretch>
        </p:blipFill>
        <p:spPr>
          <a:xfrm>
            <a:off x="464633" y="2353101"/>
            <a:ext cx="3732400" cy="985367"/>
          </a:xfrm>
          <a:prstGeom prst="rect">
            <a:avLst/>
          </a:prstGeom>
          <a:noFill/>
          <a:ln>
            <a:noFill/>
          </a:ln>
        </p:spPr>
      </p:pic>
      <p:sp>
        <p:nvSpPr>
          <p:cNvPr id="5" name="Google Shape;96;p19">
            <a:extLst>
              <a:ext uri="{FF2B5EF4-FFF2-40B4-BE49-F238E27FC236}">
                <a16:creationId xmlns:a16="http://schemas.microsoft.com/office/drawing/2014/main" id="{7706FA8E-556F-F941-B7FE-3567D9B6BE8E}"/>
              </a:ext>
            </a:extLst>
          </p:cNvPr>
          <p:cNvSpPr txBox="1"/>
          <p:nvPr/>
        </p:nvSpPr>
        <p:spPr>
          <a:xfrm>
            <a:off x="4734567" y="1617300"/>
            <a:ext cx="6930400" cy="293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67" dirty="0">
                <a:solidFill>
                  <a:srgbClr val="5D6266"/>
                </a:solidFill>
                <a:latin typeface="Open Sans"/>
                <a:ea typeface="Open Sans"/>
                <a:cs typeface="Open Sans"/>
                <a:sym typeface="Open Sans"/>
              </a:rPr>
              <a:t>Transonic Systems Inc. is a global manufacturer of innovative biomedical measurement equipment. Founded in 1983, Transonic sells gold standard transit-time ultrasound Flowmeters and Monitors for surgical, hemodialysis, pediatric critical care, perfusion, interventional radiology and research applications. Transonic</a:t>
            </a:r>
            <a:r>
              <a:rPr lang="en" sz="1867" baseline="30000" dirty="0">
                <a:solidFill>
                  <a:srgbClr val="5D6266"/>
                </a:solidFill>
                <a:latin typeface="Open Sans"/>
                <a:ea typeface="Open Sans"/>
                <a:cs typeface="Open Sans"/>
                <a:sym typeface="Open Sans"/>
              </a:rPr>
              <a:t>® </a:t>
            </a:r>
            <a:r>
              <a:rPr lang="en" sz="1867" dirty="0">
                <a:solidFill>
                  <a:srgbClr val="5D6266"/>
                </a:solidFill>
                <a:latin typeface="Open Sans"/>
                <a:ea typeface="Open Sans"/>
                <a:cs typeface="Open Sans"/>
                <a:sym typeface="Open Sans"/>
              </a:rPr>
              <a:t>also provides pressure and pressure volume systems, laser Doppler Flowmeters and telemetry systems.</a:t>
            </a:r>
            <a:endParaRPr sz="1867" dirty="0">
              <a:solidFill>
                <a:srgbClr val="5D6266"/>
              </a:solidFill>
              <a:latin typeface="Open Sans"/>
              <a:ea typeface="Open Sans"/>
              <a:cs typeface="Open Sans"/>
              <a:sym typeface="Open Sans"/>
            </a:endParaRPr>
          </a:p>
        </p:txBody>
      </p:sp>
      <p:sp>
        <p:nvSpPr>
          <p:cNvPr id="6" name="Google Shape;97;p19">
            <a:extLst>
              <a:ext uri="{FF2B5EF4-FFF2-40B4-BE49-F238E27FC236}">
                <a16:creationId xmlns:a16="http://schemas.microsoft.com/office/drawing/2014/main" id="{162DEB19-2153-3A4A-9EE2-6101F9EF4225}"/>
              </a:ext>
            </a:extLst>
          </p:cNvPr>
          <p:cNvSpPr txBox="1"/>
          <p:nvPr/>
        </p:nvSpPr>
        <p:spPr>
          <a:xfrm>
            <a:off x="3321104" y="4821733"/>
            <a:ext cx="3056000" cy="1949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600" b="1">
                <a:solidFill>
                  <a:srgbClr val="1461AB"/>
                </a:solidFill>
                <a:latin typeface="Open Sans"/>
                <a:ea typeface="Open Sans"/>
                <a:cs typeface="Open Sans"/>
                <a:sym typeface="Open Sans"/>
              </a:rPr>
              <a:t>Europe</a:t>
            </a:r>
            <a:endParaRPr sz="1600" b="1">
              <a:solidFill>
                <a:srgbClr val="1461AB"/>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5D6266"/>
                </a:solidFill>
                <a:latin typeface="Open Sans"/>
                <a:ea typeface="Open Sans"/>
                <a:cs typeface="Open Sans"/>
                <a:sym typeface="Open Sans"/>
              </a:rPr>
              <a:t>Transonic Europe B.V.</a:t>
            </a:r>
            <a:endParaRPr sz="160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600">
                <a:solidFill>
                  <a:srgbClr val="5D6266"/>
                </a:solidFill>
                <a:latin typeface="Open Sans"/>
                <a:ea typeface="Open Sans"/>
                <a:cs typeface="Open Sans"/>
                <a:sym typeface="Open Sans"/>
              </a:rPr>
              <a:t>Tel: +31 43-407-7200</a:t>
            </a:r>
            <a:endParaRPr sz="160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5D6266"/>
                </a:solidFill>
                <a:latin typeface="Open Sans"/>
                <a:ea typeface="Open Sans"/>
                <a:cs typeface="Open Sans"/>
                <a:sym typeface="Open Sans"/>
              </a:rPr>
              <a:t>europe@transonic.com</a:t>
            </a:r>
            <a:endParaRPr sz="1600">
              <a:solidFill>
                <a:srgbClr val="5D6266"/>
              </a:solidFill>
              <a:latin typeface="Open Sans"/>
              <a:ea typeface="Open Sans"/>
              <a:cs typeface="Open Sans"/>
              <a:sym typeface="Open Sans"/>
            </a:endParaRPr>
          </a:p>
        </p:txBody>
      </p:sp>
      <p:sp>
        <p:nvSpPr>
          <p:cNvPr id="7" name="Google Shape;98;p19">
            <a:extLst>
              <a:ext uri="{FF2B5EF4-FFF2-40B4-BE49-F238E27FC236}">
                <a16:creationId xmlns:a16="http://schemas.microsoft.com/office/drawing/2014/main" id="{46E2F560-BBD1-1944-8D7B-CB8B57095ACE}"/>
              </a:ext>
            </a:extLst>
          </p:cNvPr>
          <p:cNvSpPr txBox="1"/>
          <p:nvPr/>
        </p:nvSpPr>
        <p:spPr>
          <a:xfrm>
            <a:off x="6042929" y="4821733"/>
            <a:ext cx="3056000" cy="1949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600" b="1">
                <a:solidFill>
                  <a:srgbClr val="1461AB"/>
                </a:solidFill>
                <a:latin typeface="Open Sans"/>
                <a:ea typeface="Open Sans"/>
                <a:cs typeface="Open Sans"/>
                <a:sym typeface="Open Sans"/>
              </a:rPr>
              <a:t>Asia/Pacific</a:t>
            </a:r>
            <a:endParaRPr sz="1600" b="1">
              <a:solidFill>
                <a:srgbClr val="1461AB"/>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5D6266"/>
                </a:solidFill>
                <a:latin typeface="Open Sans"/>
                <a:ea typeface="Open Sans"/>
                <a:cs typeface="Open Sans"/>
                <a:sym typeface="Open Sans"/>
              </a:rPr>
              <a:t>Transonic Asia Inc.</a:t>
            </a:r>
            <a:endParaRPr sz="160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600">
                <a:solidFill>
                  <a:srgbClr val="5D6266"/>
                </a:solidFill>
                <a:latin typeface="Open Sans"/>
                <a:ea typeface="Open Sans"/>
                <a:cs typeface="Open Sans"/>
                <a:sym typeface="Open Sans"/>
              </a:rPr>
              <a:t>Tel: +886 3399-5806</a:t>
            </a:r>
            <a:endParaRPr sz="160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5D6266"/>
                </a:solidFill>
                <a:latin typeface="Open Sans"/>
                <a:ea typeface="Open Sans"/>
                <a:cs typeface="Open Sans"/>
                <a:sym typeface="Open Sans"/>
              </a:rPr>
              <a:t>support@transonicasia.com</a:t>
            </a:r>
            <a:endParaRPr sz="1600">
              <a:solidFill>
                <a:srgbClr val="5D6266"/>
              </a:solidFill>
              <a:latin typeface="Open Sans"/>
              <a:ea typeface="Open Sans"/>
              <a:cs typeface="Open Sans"/>
              <a:sym typeface="Open Sans"/>
            </a:endParaRPr>
          </a:p>
        </p:txBody>
      </p:sp>
      <p:sp>
        <p:nvSpPr>
          <p:cNvPr id="8" name="Google Shape;99;p19">
            <a:extLst>
              <a:ext uri="{FF2B5EF4-FFF2-40B4-BE49-F238E27FC236}">
                <a16:creationId xmlns:a16="http://schemas.microsoft.com/office/drawing/2014/main" id="{95AC9483-A1DF-2A4C-B7F2-227A66DA86B1}"/>
              </a:ext>
            </a:extLst>
          </p:cNvPr>
          <p:cNvSpPr txBox="1"/>
          <p:nvPr/>
        </p:nvSpPr>
        <p:spPr>
          <a:xfrm>
            <a:off x="9016061" y="4821733"/>
            <a:ext cx="3056000" cy="1949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600" b="1" dirty="0">
                <a:solidFill>
                  <a:srgbClr val="1461AB"/>
                </a:solidFill>
                <a:latin typeface="Open Sans"/>
                <a:ea typeface="Open Sans"/>
                <a:cs typeface="Open Sans"/>
                <a:sym typeface="Open Sans"/>
              </a:rPr>
              <a:t>Japan</a:t>
            </a:r>
            <a:endParaRPr sz="1600" b="1" dirty="0">
              <a:solidFill>
                <a:srgbClr val="1461AB"/>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dirty="0" err="1">
                <a:solidFill>
                  <a:srgbClr val="5D6266"/>
                </a:solidFill>
                <a:latin typeface="Open Sans"/>
                <a:ea typeface="Open Sans"/>
                <a:cs typeface="Open Sans"/>
                <a:sym typeface="Open Sans"/>
              </a:rPr>
              <a:t>Nipro</a:t>
            </a:r>
            <a:r>
              <a:rPr lang="en" sz="1600" dirty="0">
                <a:solidFill>
                  <a:srgbClr val="5D6266"/>
                </a:solidFill>
                <a:latin typeface="Open Sans"/>
                <a:ea typeface="Open Sans"/>
                <a:cs typeface="Open Sans"/>
                <a:sym typeface="Open Sans"/>
              </a:rPr>
              <a:t>-Transonic Japan Inc.</a:t>
            </a:r>
            <a:endParaRPr sz="1600" dirty="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600" dirty="0">
                <a:solidFill>
                  <a:srgbClr val="5D6266"/>
                </a:solidFill>
                <a:latin typeface="Open Sans"/>
                <a:ea typeface="Open Sans"/>
                <a:cs typeface="Open Sans"/>
                <a:sym typeface="Open Sans"/>
              </a:rPr>
              <a:t>Tel: +81 04-2946-8541</a:t>
            </a:r>
            <a:endParaRPr sz="1600" dirty="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dirty="0" err="1">
                <a:solidFill>
                  <a:srgbClr val="5D6266"/>
                </a:solidFill>
                <a:latin typeface="Open Sans"/>
                <a:ea typeface="Open Sans"/>
                <a:cs typeface="Open Sans"/>
                <a:sym typeface="Open Sans"/>
              </a:rPr>
              <a:t>japan@transonic.com</a:t>
            </a:r>
            <a:endParaRPr sz="1600" dirty="0">
              <a:solidFill>
                <a:srgbClr val="5D6266"/>
              </a:solidFill>
              <a:latin typeface="Open Sans"/>
              <a:ea typeface="Open Sans"/>
              <a:cs typeface="Open Sans"/>
              <a:sym typeface="Open Sans"/>
            </a:endParaRPr>
          </a:p>
        </p:txBody>
      </p:sp>
    </p:spTree>
    <p:extLst>
      <p:ext uri="{BB962C8B-B14F-4D97-AF65-F5344CB8AC3E}">
        <p14:creationId xmlns:p14="http://schemas.microsoft.com/office/powerpoint/2010/main" val="4054295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p:cSld name="Title and body">
    <p:bg>
      <p:bgPr>
        <a:blipFill>
          <a:blip r:embed="rId2"/>
          <a:stretch>
            <a:fillRect/>
          </a:stretch>
        </a:blipFill>
        <a:effectLst/>
      </p:bgPr>
    </p:bg>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3892208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2" name="Title Placeholder 1">
            <a:extLst>
              <a:ext uri="{FF2B5EF4-FFF2-40B4-BE49-F238E27FC236}">
                <a16:creationId xmlns:a16="http://schemas.microsoft.com/office/drawing/2014/main" id="{3B28DB1A-2BFC-41CF-9165-A2EDC1A47B29}"/>
              </a:ext>
            </a:extLst>
          </p:cNvPr>
          <p:cNvSpPr>
            <a:spLocks noGrp="1"/>
          </p:cNvSpPr>
          <p:nvPr>
            <p:ph type="title"/>
          </p:nvPr>
        </p:nvSpPr>
        <p:spPr>
          <a:xfrm>
            <a:off x="604737" y="736466"/>
            <a:ext cx="10515600" cy="6714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83B023-7A72-4B4E-9C99-8A3F8366B7A5}"/>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843279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733" b="0" i="0" u="none" strike="noStrike" cap="none">
          <a:solidFill>
            <a:srgbClr val="1461AB"/>
          </a:solidFill>
          <a:latin typeface="Open Sans SemiBold" panose="020B0604020202020204" charset="0"/>
          <a:ea typeface="Open Sans SemiBold" panose="020B0604020202020204" charset="0"/>
          <a:cs typeface="Open Sans SemiBold" panose="020B060402020202020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
          <a:srgbClr val="000000"/>
        </a:buClr>
        <a:buFont typeface="Arial"/>
        <a:buNone/>
        <a:defRPr sz="2133" b="1" i="0" u="none" strike="noStrike" cap="none">
          <a:solidFill>
            <a:srgbClr val="5D6266"/>
          </a:solidFill>
          <a:latin typeface="Open Sans" panose="020B0604020202020204" charset="0"/>
          <a:ea typeface="Open Sans" panose="020B0604020202020204" charset="0"/>
          <a:cs typeface="Open Sans" panose="020B0604020202020204" charset="0"/>
          <a:sym typeface="Arial"/>
        </a:defRPr>
      </a:lvl1pPr>
      <a:lvl2pPr marR="0" lvl="1" algn="l" rtl="0" eaLnBrk="1" hangingPunct="1">
        <a:lnSpc>
          <a:spcPct val="100000"/>
        </a:lnSpc>
        <a:spcBef>
          <a:spcPts val="0"/>
        </a:spcBef>
        <a:spcAft>
          <a:spcPts val="0"/>
        </a:spcAft>
        <a:buClr>
          <a:srgbClr val="000000"/>
        </a:buClr>
        <a:buFont typeface="Arial"/>
        <a:defRPr sz="2400" b="0" i="0" u="none" strike="noStrike" cap="none">
          <a:solidFill>
            <a:srgbClr val="5D6266"/>
          </a:solidFill>
          <a:latin typeface="Open Sans" panose="020B0604020202020204" charset="0"/>
          <a:ea typeface="Open Sans" panose="020B0604020202020204" charset="0"/>
          <a:cs typeface="Open Sans" panose="020B0604020202020204" charset="0"/>
          <a:sym typeface="Arial"/>
        </a:defRPr>
      </a:lvl2pPr>
      <a:lvl3pPr marL="380990" marR="0" lvl="2" indent="-380990" algn="l" rtl="0" eaLnBrk="1" hangingPunct="1">
        <a:lnSpc>
          <a:spcPct val="100000"/>
        </a:lnSpc>
        <a:spcBef>
          <a:spcPts val="0"/>
        </a:spcBef>
        <a:spcAft>
          <a:spcPts val="0"/>
        </a:spcAft>
        <a:buClr>
          <a:srgbClr val="1461AB"/>
        </a:buClr>
        <a:buSzPct val="100000"/>
        <a:buFont typeface="Open Sans" panose="020B0604020202020204" charset="0"/>
        <a:buChar char="●"/>
        <a:defRPr sz="1867" b="0" i="0" u="none" strike="noStrike" cap="none">
          <a:solidFill>
            <a:srgbClr val="5D6266"/>
          </a:solidFill>
          <a:latin typeface="Open Sans" panose="020B0604020202020204" charset="0"/>
          <a:ea typeface="Open Sans" panose="020B0604020202020204" charset="0"/>
          <a:cs typeface="Open Sans" panose="020B0604020202020204" charset="0"/>
          <a:sym typeface="Arial"/>
        </a:defRPr>
      </a:lvl3pPr>
      <a:lvl4pPr marL="380990" marR="0" lvl="3" indent="-380990" algn="l" rtl="0" eaLnBrk="1" hangingPunct="1">
        <a:lnSpc>
          <a:spcPct val="100000"/>
        </a:lnSpc>
        <a:spcBef>
          <a:spcPts val="0"/>
        </a:spcBef>
        <a:spcAft>
          <a:spcPts val="0"/>
        </a:spcAft>
        <a:buClr>
          <a:schemeClr val="bg1"/>
        </a:buClr>
        <a:buFont typeface="Open Sans" panose="020B0604020202020204" charset="0"/>
        <a:buChar char="●"/>
        <a:defRPr sz="1867" b="0" i="0" u="none" strike="noStrike" cap="none">
          <a:solidFill>
            <a:schemeClr val="bg1"/>
          </a:solidFill>
          <a:latin typeface="Open Sans" panose="020B0604020202020204" charset="0"/>
          <a:ea typeface="Open Sans" panose="020B0604020202020204" charset="0"/>
          <a:cs typeface="Open Sans" panose="020B0604020202020204" charset="0"/>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1461AB"/>
          </a:solidFill>
          <a:latin typeface="Open Sans" panose="020B0604020202020204" charset="0"/>
          <a:ea typeface="Open Sans" panose="020B0604020202020204" charset="0"/>
          <a:cs typeface="Open Sans" panose="020B0604020202020204" charset="0"/>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oleObject" Target="../embeddings/oleObject1.bin"/><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oleObject" Target="../embeddings/oleObject2.bin"/><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transonic.com/" TargetMode="Externa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www.transonic.co/" TargetMode="Externa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hyperlink" Target="http://www.transonic.com/" TargetMode="Externa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F9955D-9E4D-4C17-8DB8-E93E8A3B6BFC}"/>
              </a:ext>
            </a:extLst>
          </p:cNvPr>
          <p:cNvSpPr>
            <a:spLocks noGrp="1"/>
          </p:cNvSpPr>
          <p:nvPr>
            <p:ph type="body" sz="quarter" idx="10"/>
          </p:nvPr>
        </p:nvSpPr>
        <p:spPr>
          <a:xfrm>
            <a:off x="-99" y="3429001"/>
            <a:ext cx="12192100" cy="2527804"/>
          </a:xfrm>
        </p:spPr>
        <p:txBody>
          <a:bodyPr>
            <a:normAutofit/>
          </a:bodyPr>
          <a:lstStyle/>
          <a:p>
            <a:r>
              <a:rPr lang="en-US" dirty="0"/>
              <a:t>HD03 Hemodialysis Monitor:</a:t>
            </a:r>
          </a:p>
          <a:p>
            <a:r>
              <a:rPr lang="en-US"/>
              <a:t>Basic </a:t>
            </a:r>
            <a:r>
              <a:rPr lang="en-US" dirty="0"/>
              <a:t>Troubleshooting </a:t>
            </a:r>
          </a:p>
          <a:p>
            <a:endParaRPr lang="en-US" dirty="0"/>
          </a:p>
        </p:txBody>
      </p:sp>
    </p:spTree>
    <p:extLst>
      <p:ext uri="{BB962C8B-B14F-4D97-AF65-F5344CB8AC3E}">
        <p14:creationId xmlns:p14="http://schemas.microsoft.com/office/powerpoint/2010/main" val="4292144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EE399-9392-4BC8-A472-7EF4B4B59D00}"/>
              </a:ext>
            </a:extLst>
          </p:cNvPr>
          <p:cNvSpPr>
            <a:spLocks noGrp="1"/>
          </p:cNvSpPr>
          <p:nvPr>
            <p:ph type="title"/>
          </p:nvPr>
        </p:nvSpPr>
        <p:spPr/>
        <p:txBody>
          <a:bodyPr>
            <a:normAutofit/>
          </a:bodyPr>
          <a:lstStyle/>
          <a:p>
            <a:r>
              <a:rPr lang="en-US" dirty="0"/>
              <a:t>System Info DTM &amp; PMM  </a:t>
            </a:r>
          </a:p>
        </p:txBody>
      </p:sp>
      <p:sp>
        <p:nvSpPr>
          <p:cNvPr id="5" name="TextBox 4">
            <a:extLst>
              <a:ext uri="{FF2B5EF4-FFF2-40B4-BE49-F238E27FC236}">
                <a16:creationId xmlns:a16="http://schemas.microsoft.com/office/drawing/2014/main" id="{E0CF9C50-6889-4950-82DD-44D6E05081E0}"/>
              </a:ext>
            </a:extLst>
          </p:cNvPr>
          <p:cNvSpPr txBox="1"/>
          <p:nvPr/>
        </p:nvSpPr>
        <p:spPr>
          <a:xfrm>
            <a:off x="4622800" y="4838700"/>
            <a:ext cx="1244600" cy="307777"/>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02CBEE4B-497F-4D22-B336-7A8000284DDD}"/>
              </a:ext>
            </a:extLst>
          </p:cNvPr>
          <p:cNvPicPr>
            <a:picLocks noChangeAspect="1"/>
          </p:cNvPicPr>
          <p:nvPr/>
        </p:nvPicPr>
        <p:blipFill>
          <a:blip r:embed="rId2"/>
          <a:stretch>
            <a:fillRect/>
          </a:stretch>
        </p:blipFill>
        <p:spPr>
          <a:xfrm>
            <a:off x="6459833" y="3524765"/>
            <a:ext cx="4324706" cy="3064833"/>
          </a:xfrm>
          <a:prstGeom prst="rect">
            <a:avLst/>
          </a:prstGeom>
        </p:spPr>
      </p:pic>
      <p:pic>
        <p:nvPicPr>
          <p:cNvPr id="8" name="Picture 7">
            <a:extLst>
              <a:ext uri="{FF2B5EF4-FFF2-40B4-BE49-F238E27FC236}">
                <a16:creationId xmlns:a16="http://schemas.microsoft.com/office/drawing/2014/main" id="{92C00F51-AEF6-4F91-A77A-8915FCCCD210}"/>
              </a:ext>
            </a:extLst>
          </p:cNvPr>
          <p:cNvPicPr>
            <a:picLocks noChangeAspect="1"/>
          </p:cNvPicPr>
          <p:nvPr/>
        </p:nvPicPr>
        <p:blipFill>
          <a:blip r:embed="rId3"/>
          <a:stretch>
            <a:fillRect/>
          </a:stretch>
        </p:blipFill>
        <p:spPr>
          <a:xfrm>
            <a:off x="838201" y="2662237"/>
            <a:ext cx="4514850" cy="3362325"/>
          </a:xfrm>
          <a:prstGeom prst="rect">
            <a:avLst/>
          </a:prstGeom>
        </p:spPr>
      </p:pic>
      <p:sp>
        <p:nvSpPr>
          <p:cNvPr id="10" name="Arrow: Right 9">
            <a:extLst>
              <a:ext uri="{FF2B5EF4-FFF2-40B4-BE49-F238E27FC236}">
                <a16:creationId xmlns:a16="http://schemas.microsoft.com/office/drawing/2014/main" id="{6576182C-9EF6-43A8-A99F-F59F9918BB06}"/>
              </a:ext>
            </a:extLst>
          </p:cNvPr>
          <p:cNvSpPr/>
          <p:nvPr/>
        </p:nvSpPr>
        <p:spPr>
          <a:xfrm>
            <a:off x="3587799" y="5562439"/>
            <a:ext cx="583150" cy="320634"/>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4AADAA41-D166-4F54-810C-E9DCCA27ED35}"/>
              </a:ext>
            </a:extLst>
          </p:cNvPr>
          <p:cNvSpPr txBox="1"/>
          <p:nvPr/>
        </p:nvSpPr>
        <p:spPr>
          <a:xfrm>
            <a:off x="998161" y="1711523"/>
            <a:ext cx="4264291" cy="1107996"/>
          </a:xfrm>
          <a:prstGeom prst="rect">
            <a:avLst/>
          </a:prstGeom>
          <a:noFill/>
        </p:spPr>
        <p:txBody>
          <a:bodyPr wrap="square" rtlCol="0">
            <a:spAutoFit/>
          </a:bodyPr>
          <a:lstStyle/>
          <a:p>
            <a:r>
              <a:rPr lang="en-US" sz="2400" b="1" dirty="0">
                <a:solidFill>
                  <a:srgbClr val="5D6266"/>
                </a:solidFill>
                <a:latin typeface="Open Sans" panose="020B0604020202020204" charset="0"/>
                <a:sym typeface="Arial"/>
              </a:rPr>
              <a:t>DTM </a:t>
            </a:r>
            <a:r>
              <a:rPr lang="en-US" sz="2400" dirty="0">
                <a:solidFill>
                  <a:srgbClr val="5D6266"/>
                </a:solidFill>
                <a:latin typeface="Open Sans" panose="020B0604020202020204" charset="0"/>
                <a:sym typeface="Arial"/>
              </a:rPr>
              <a:t>has a system information icon       </a:t>
            </a:r>
            <a:r>
              <a:rPr lang="en-US" dirty="0"/>
              <a:t>					</a:t>
            </a:r>
          </a:p>
        </p:txBody>
      </p:sp>
      <p:sp>
        <p:nvSpPr>
          <p:cNvPr id="12" name="TextBox 11">
            <a:extLst>
              <a:ext uri="{FF2B5EF4-FFF2-40B4-BE49-F238E27FC236}">
                <a16:creationId xmlns:a16="http://schemas.microsoft.com/office/drawing/2014/main" id="{8AFBE22A-7DB2-46F8-8793-5AEA849BF8B7}"/>
              </a:ext>
            </a:extLst>
          </p:cNvPr>
          <p:cNvSpPr txBox="1"/>
          <p:nvPr/>
        </p:nvSpPr>
        <p:spPr>
          <a:xfrm>
            <a:off x="6259456" y="1231076"/>
            <a:ext cx="5201955" cy="2215991"/>
          </a:xfrm>
          <a:prstGeom prst="rect">
            <a:avLst/>
          </a:prstGeom>
          <a:noFill/>
        </p:spPr>
        <p:txBody>
          <a:bodyPr wrap="square" rtlCol="0">
            <a:spAutoFit/>
          </a:bodyPr>
          <a:lstStyle/>
          <a:p>
            <a:r>
              <a:rPr lang="en-US" sz="2400" b="1" dirty="0">
                <a:solidFill>
                  <a:srgbClr val="5D6266"/>
                </a:solidFill>
                <a:latin typeface="Open Sans" panose="020B0604020202020204" charset="0"/>
              </a:rPr>
              <a:t>PMM </a:t>
            </a:r>
            <a:r>
              <a:rPr lang="en-US" sz="2400" dirty="0">
                <a:solidFill>
                  <a:srgbClr val="5D6266"/>
                </a:solidFill>
                <a:latin typeface="Open Sans" panose="020B0604020202020204" charset="0"/>
              </a:rPr>
              <a:t>automatically displays the System Info as the last screen during the power-up sequence. To return to the screen you must power cycle the HD03 (turn off  then on)</a:t>
            </a:r>
          </a:p>
          <a:p>
            <a:r>
              <a:rPr lang="en-US" dirty="0"/>
              <a:t>					</a:t>
            </a:r>
          </a:p>
        </p:txBody>
      </p:sp>
    </p:spTree>
    <p:extLst>
      <p:ext uri="{BB962C8B-B14F-4D97-AF65-F5344CB8AC3E}">
        <p14:creationId xmlns:p14="http://schemas.microsoft.com/office/powerpoint/2010/main" val="687884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EE399-9392-4BC8-A472-7EF4B4B59D00}"/>
              </a:ext>
            </a:extLst>
          </p:cNvPr>
          <p:cNvSpPr>
            <a:spLocks noGrp="1"/>
          </p:cNvSpPr>
          <p:nvPr>
            <p:ph type="title"/>
          </p:nvPr>
        </p:nvSpPr>
        <p:spPr/>
        <p:txBody>
          <a:bodyPr>
            <a:normAutofit/>
          </a:bodyPr>
          <a:lstStyle/>
          <a:p>
            <a:r>
              <a:rPr lang="en-US" dirty="0"/>
              <a:t>System Info DTM &amp; PMM  </a:t>
            </a:r>
          </a:p>
        </p:txBody>
      </p:sp>
      <p:sp>
        <p:nvSpPr>
          <p:cNvPr id="3" name="Text Placeholder 2">
            <a:extLst>
              <a:ext uri="{FF2B5EF4-FFF2-40B4-BE49-F238E27FC236}">
                <a16:creationId xmlns:a16="http://schemas.microsoft.com/office/drawing/2014/main" id="{3B2CF2A9-59D7-4664-9D75-C5BFB607DA9A}"/>
              </a:ext>
            </a:extLst>
          </p:cNvPr>
          <p:cNvSpPr>
            <a:spLocks noGrp="1"/>
          </p:cNvSpPr>
          <p:nvPr>
            <p:ph type="body" sz="quarter" idx="11"/>
          </p:nvPr>
        </p:nvSpPr>
        <p:spPr>
          <a:xfrm>
            <a:off x="704575" y="1778597"/>
            <a:ext cx="5096785" cy="3521444"/>
          </a:xfrm>
        </p:spPr>
        <p:txBody>
          <a:bodyPr/>
          <a:lstStyle/>
          <a:p>
            <a:r>
              <a:rPr lang="en-US" dirty="0"/>
              <a:t>Transonic Technical Support may request information from this screen:</a:t>
            </a:r>
          </a:p>
          <a:p>
            <a:pPr marL="342900" indent="-342900">
              <a:buFont typeface="Wingdings" panose="05000000000000000000" pitchFamily="2" charset="2"/>
              <a:buChar char="ü"/>
            </a:pPr>
            <a:r>
              <a:rPr lang="en-US" dirty="0"/>
              <a:t>Serial Number</a:t>
            </a:r>
          </a:p>
          <a:p>
            <a:pPr marL="342900" indent="-342900">
              <a:buFont typeface="Wingdings" panose="05000000000000000000" pitchFamily="2" charset="2"/>
              <a:buChar char="ü"/>
            </a:pPr>
            <a:r>
              <a:rPr lang="en-US" dirty="0"/>
              <a:t>Tubing Library version (bloodline listing) </a:t>
            </a:r>
          </a:p>
          <a:p>
            <a:pPr marL="342900" indent="-342900">
              <a:buFont typeface="Wingdings" panose="05000000000000000000" pitchFamily="2" charset="2"/>
              <a:buChar char="ü"/>
            </a:pPr>
            <a:r>
              <a:rPr lang="en-US" dirty="0"/>
              <a:t>Software Version</a:t>
            </a:r>
          </a:p>
          <a:p>
            <a:pPr marL="342900" indent="-342900">
              <a:buFont typeface="Wingdings" panose="05000000000000000000" pitchFamily="2" charset="2"/>
              <a:buChar char="ü"/>
            </a:pPr>
            <a:r>
              <a:rPr lang="en-US" dirty="0"/>
              <a:t>Service Date</a:t>
            </a:r>
          </a:p>
          <a:p>
            <a:endParaRPr lang="en-US" dirty="0"/>
          </a:p>
        </p:txBody>
      </p:sp>
      <p:pic>
        <p:nvPicPr>
          <p:cNvPr id="4" name="Picture 3">
            <a:extLst>
              <a:ext uri="{FF2B5EF4-FFF2-40B4-BE49-F238E27FC236}">
                <a16:creationId xmlns:a16="http://schemas.microsoft.com/office/drawing/2014/main" id="{F93A9A59-A414-406A-83F7-AC702744CA2C}"/>
              </a:ext>
            </a:extLst>
          </p:cNvPr>
          <p:cNvPicPr>
            <a:picLocks noChangeAspect="1"/>
          </p:cNvPicPr>
          <p:nvPr/>
        </p:nvPicPr>
        <p:blipFill>
          <a:blip r:embed="rId2"/>
          <a:stretch>
            <a:fillRect/>
          </a:stretch>
        </p:blipFill>
        <p:spPr>
          <a:xfrm>
            <a:off x="6390641" y="1554139"/>
            <a:ext cx="5271314" cy="3970361"/>
          </a:xfrm>
          <a:prstGeom prst="rect">
            <a:avLst/>
          </a:prstGeom>
        </p:spPr>
      </p:pic>
    </p:spTree>
    <p:extLst>
      <p:ext uri="{BB962C8B-B14F-4D97-AF65-F5344CB8AC3E}">
        <p14:creationId xmlns:p14="http://schemas.microsoft.com/office/powerpoint/2010/main" val="2828688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5E5FA-7FAD-48CD-A5E0-7A98AEA24AC5}"/>
              </a:ext>
            </a:extLst>
          </p:cNvPr>
          <p:cNvSpPr>
            <a:spLocks noGrp="1"/>
          </p:cNvSpPr>
          <p:nvPr>
            <p:ph type="title"/>
          </p:nvPr>
        </p:nvSpPr>
        <p:spPr/>
        <p:txBody>
          <a:bodyPr/>
          <a:lstStyle/>
          <a:p>
            <a:r>
              <a:rPr lang="en-US" dirty="0"/>
              <a:t>HD03 System Setup </a:t>
            </a:r>
          </a:p>
        </p:txBody>
      </p:sp>
      <p:sp>
        <p:nvSpPr>
          <p:cNvPr id="3" name="Text Placeholder 2">
            <a:extLst>
              <a:ext uri="{FF2B5EF4-FFF2-40B4-BE49-F238E27FC236}">
                <a16:creationId xmlns:a16="http://schemas.microsoft.com/office/drawing/2014/main" id="{CFA0C027-BCB7-4798-A2B6-CCE25033C444}"/>
              </a:ext>
            </a:extLst>
          </p:cNvPr>
          <p:cNvSpPr>
            <a:spLocks noGrp="1"/>
          </p:cNvSpPr>
          <p:nvPr>
            <p:ph type="body" sz="quarter" idx="11"/>
          </p:nvPr>
        </p:nvSpPr>
        <p:spPr/>
        <p:txBody>
          <a:bodyPr/>
          <a:lstStyle/>
          <a:p>
            <a:r>
              <a:rPr lang="en-US" dirty="0"/>
              <a:t>Confirm Clock &amp; Location </a:t>
            </a:r>
          </a:p>
          <a:p>
            <a:r>
              <a:rPr lang="en-US" dirty="0"/>
              <a:t>are properly set </a:t>
            </a:r>
          </a:p>
          <a:p>
            <a:r>
              <a:rPr lang="en-US" dirty="0"/>
              <a:t> </a:t>
            </a:r>
          </a:p>
        </p:txBody>
      </p:sp>
      <p:pic>
        <p:nvPicPr>
          <p:cNvPr id="4" name="Picture 3">
            <a:extLst>
              <a:ext uri="{FF2B5EF4-FFF2-40B4-BE49-F238E27FC236}">
                <a16:creationId xmlns:a16="http://schemas.microsoft.com/office/drawing/2014/main" id="{A4F1899D-D5C7-42C1-BE50-A675BECBA97D}"/>
              </a:ext>
            </a:extLst>
          </p:cNvPr>
          <p:cNvPicPr>
            <a:picLocks noChangeAspect="1"/>
          </p:cNvPicPr>
          <p:nvPr/>
        </p:nvPicPr>
        <p:blipFill>
          <a:blip r:embed="rId2"/>
          <a:stretch>
            <a:fillRect/>
          </a:stretch>
        </p:blipFill>
        <p:spPr>
          <a:xfrm>
            <a:off x="4880654" y="1651000"/>
            <a:ext cx="6555437" cy="4934992"/>
          </a:xfrm>
          <a:prstGeom prst="rect">
            <a:avLst/>
          </a:prstGeom>
        </p:spPr>
      </p:pic>
      <p:sp>
        <p:nvSpPr>
          <p:cNvPr id="8" name="Arrow: Right 7">
            <a:extLst>
              <a:ext uri="{FF2B5EF4-FFF2-40B4-BE49-F238E27FC236}">
                <a16:creationId xmlns:a16="http://schemas.microsoft.com/office/drawing/2014/main" id="{DB0553AA-BD10-4738-B859-929B77B1BCD7}"/>
              </a:ext>
            </a:extLst>
          </p:cNvPr>
          <p:cNvSpPr/>
          <p:nvPr/>
        </p:nvSpPr>
        <p:spPr>
          <a:xfrm>
            <a:off x="2964919" y="4584241"/>
            <a:ext cx="1567542" cy="602672"/>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79144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CC0D-3121-4769-9227-893873AA6E0D}"/>
              </a:ext>
            </a:extLst>
          </p:cNvPr>
          <p:cNvSpPr>
            <a:spLocks noGrp="1"/>
          </p:cNvSpPr>
          <p:nvPr>
            <p:ph type="title"/>
          </p:nvPr>
        </p:nvSpPr>
        <p:spPr/>
        <p:txBody>
          <a:bodyPr>
            <a:normAutofit fontScale="90000"/>
          </a:bodyPr>
          <a:lstStyle/>
          <a:p>
            <a:br>
              <a:rPr lang="en-US" dirty="0"/>
            </a:br>
            <a:r>
              <a:rPr lang="en-US" dirty="0"/>
              <a:t>Set Clock &amp; Locale</a:t>
            </a:r>
            <a:br>
              <a:rPr lang="en-US" dirty="0"/>
            </a:br>
            <a:endParaRPr lang="en-US" dirty="0"/>
          </a:p>
        </p:txBody>
      </p:sp>
      <p:sp>
        <p:nvSpPr>
          <p:cNvPr id="3" name="Text Placeholder 2">
            <a:extLst>
              <a:ext uri="{FF2B5EF4-FFF2-40B4-BE49-F238E27FC236}">
                <a16:creationId xmlns:a16="http://schemas.microsoft.com/office/drawing/2014/main" id="{A36E5741-A2D4-4DC0-A9C0-9972C5719204}"/>
              </a:ext>
            </a:extLst>
          </p:cNvPr>
          <p:cNvSpPr>
            <a:spLocks noGrp="1"/>
          </p:cNvSpPr>
          <p:nvPr>
            <p:ph type="body" sz="quarter" idx="11"/>
          </p:nvPr>
        </p:nvSpPr>
        <p:spPr>
          <a:xfrm>
            <a:off x="838200" y="1651000"/>
            <a:ext cx="4793973" cy="3928165"/>
          </a:xfrm>
        </p:spPr>
        <p:txBody>
          <a:bodyPr>
            <a:normAutofit fontScale="40000" lnSpcReduction="20000"/>
          </a:bodyPr>
          <a:lstStyle/>
          <a:p>
            <a:pPr marL="342900" indent="-342900">
              <a:buFont typeface="Wingdings" panose="05000000000000000000" pitchFamily="2" charset="2"/>
              <a:buChar char="ü"/>
            </a:pPr>
            <a:r>
              <a:rPr lang="en-US" sz="7000" dirty="0"/>
              <a:t>Select  “Set Clock &amp; Locale” to adjust </a:t>
            </a:r>
            <a:r>
              <a:rPr lang="en-US" sz="7000" b="1" dirty="0"/>
              <a:t>Date, Time, Time Zone and Locale</a:t>
            </a:r>
            <a:r>
              <a:rPr lang="en-US" sz="7000" dirty="0"/>
              <a:t>.</a:t>
            </a:r>
          </a:p>
          <a:p>
            <a:pPr marL="342900" indent="-342900">
              <a:buFont typeface="Wingdings" panose="05000000000000000000" pitchFamily="2" charset="2"/>
              <a:buChar char="ü"/>
            </a:pPr>
            <a:r>
              <a:rPr lang="en-US" sz="7000" dirty="0"/>
              <a:t>Time is entered in a 24-hour format</a:t>
            </a:r>
          </a:p>
          <a:p>
            <a:pPr marL="342900" indent="-342900">
              <a:buFont typeface="Wingdings" panose="05000000000000000000" pitchFamily="2" charset="2"/>
              <a:buChar char="ü"/>
            </a:pPr>
            <a:r>
              <a:rPr lang="en-US" sz="7000" dirty="0"/>
              <a:t>Locale selection controls the language translation and date &amp; time format. </a:t>
            </a:r>
          </a:p>
          <a:p>
            <a:endParaRPr lang="en-US" dirty="0"/>
          </a:p>
          <a:p>
            <a:endParaRPr lang="en-US" dirty="0"/>
          </a:p>
        </p:txBody>
      </p:sp>
      <p:pic>
        <p:nvPicPr>
          <p:cNvPr id="4" name="Picture 3">
            <a:extLst>
              <a:ext uri="{FF2B5EF4-FFF2-40B4-BE49-F238E27FC236}">
                <a16:creationId xmlns:a16="http://schemas.microsoft.com/office/drawing/2014/main" id="{EA056E3C-786D-42E1-B322-D52D1D656705}"/>
              </a:ext>
            </a:extLst>
          </p:cNvPr>
          <p:cNvPicPr>
            <a:picLocks noChangeAspect="1"/>
          </p:cNvPicPr>
          <p:nvPr/>
        </p:nvPicPr>
        <p:blipFill>
          <a:blip r:embed="rId2"/>
          <a:stretch>
            <a:fillRect/>
          </a:stretch>
        </p:blipFill>
        <p:spPr>
          <a:xfrm>
            <a:off x="5900530" y="1574800"/>
            <a:ext cx="5247460" cy="3708400"/>
          </a:xfrm>
          <a:prstGeom prst="rect">
            <a:avLst/>
          </a:prstGeom>
        </p:spPr>
      </p:pic>
    </p:spTree>
    <p:extLst>
      <p:ext uri="{BB962C8B-B14F-4D97-AF65-F5344CB8AC3E}">
        <p14:creationId xmlns:p14="http://schemas.microsoft.com/office/powerpoint/2010/main" val="924559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5E5FA-7FAD-48CD-A5E0-7A98AEA24AC5}"/>
              </a:ext>
            </a:extLst>
          </p:cNvPr>
          <p:cNvSpPr>
            <a:spLocks noGrp="1"/>
          </p:cNvSpPr>
          <p:nvPr>
            <p:ph type="title"/>
          </p:nvPr>
        </p:nvSpPr>
        <p:spPr/>
        <p:txBody>
          <a:bodyPr/>
          <a:lstStyle/>
          <a:p>
            <a:r>
              <a:rPr lang="en-US" dirty="0"/>
              <a:t>HD03 System Setup-Measure Patient  </a:t>
            </a:r>
          </a:p>
        </p:txBody>
      </p:sp>
      <p:pic>
        <p:nvPicPr>
          <p:cNvPr id="5" name="Picture 4">
            <a:extLst>
              <a:ext uri="{FF2B5EF4-FFF2-40B4-BE49-F238E27FC236}">
                <a16:creationId xmlns:a16="http://schemas.microsoft.com/office/drawing/2014/main" id="{C00166A9-F256-4122-8582-75CD4555454A}"/>
              </a:ext>
            </a:extLst>
          </p:cNvPr>
          <p:cNvPicPr>
            <a:picLocks noChangeAspect="1"/>
          </p:cNvPicPr>
          <p:nvPr/>
        </p:nvPicPr>
        <p:blipFill>
          <a:blip r:embed="rId2"/>
          <a:stretch>
            <a:fillRect/>
          </a:stretch>
        </p:blipFill>
        <p:spPr>
          <a:xfrm>
            <a:off x="651876" y="3441361"/>
            <a:ext cx="4100495" cy="2972478"/>
          </a:xfrm>
          <a:prstGeom prst="rect">
            <a:avLst/>
          </a:prstGeom>
        </p:spPr>
      </p:pic>
      <p:pic>
        <p:nvPicPr>
          <p:cNvPr id="17" name="Picture 16">
            <a:extLst>
              <a:ext uri="{FF2B5EF4-FFF2-40B4-BE49-F238E27FC236}">
                <a16:creationId xmlns:a16="http://schemas.microsoft.com/office/drawing/2014/main" id="{53126465-11A6-4612-A97A-875839417746}"/>
              </a:ext>
            </a:extLst>
          </p:cNvPr>
          <p:cNvPicPr>
            <a:picLocks noChangeAspect="1"/>
          </p:cNvPicPr>
          <p:nvPr/>
        </p:nvPicPr>
        <p:blipFill>
          <a:blip r:embed="rId3"/>
          <a:stretch>
            <a:fillRect/>
          </a:stretch>
        </p:blipFill>
        <p:spPr>
          <a:xfrm>
            <a:off x="6112237" y="2559855"/>
            <a:ext cx="4585937" cy="3250395"/>
          </a:xfrm>
          <a:prstGeom prst="rect">
            <a:avLst/>
          </a:prstGeom>
        </p:spPr>
      </p:pic>
      <p:sp>
        <p:nvSpPr>
          <p:cNvPr id="4" name="TextBox 3">
            <a:extLst>
              <a:ext uri="{FF2B5EF4-FFF2-40B4-BE49-F238E27FC236}">
                <a16:creationId xmlns:a16="http://schemas.microsoft.com/office/drawing/2014/main" id="{FB22FF04-9825-42EB-A747-22FFC231DA6F}"/>
              </a:ext>
            </a:extLst>
          </p:cNvPr>
          <p:cNvSpPr txBox="1"/>
          <p:nvPr/>
        </p:nvSpPr>
        <p:spPr>
          <a:xfrm flipV="1">
            <a:off x="7493000" y="4871719"/>
            <a:ext cx="1054100" cy="55881"/>
          </a:xfrm>
          <a:prstGeom prst="rect">
            <a:avLst/>
          </a:prstGeom>
          <a:solidFill>
            <a:schemeClr val="bg1"/>
          </a:solidFill>
        </p:spPr>
        <p:txBody>
          <a:bodyPr wrap="square" rtlCol="0">
            <a:spAutoFit/>
          </a:bodyPr>
          <a:lstStyle/>
          <a:p>
            <a:endParaRPr lang="en-US" dirty="0"/>
          </a:p>
        </p:txBody>
      </p:sp>
      <p:sp>
        <p:nvSpPr>
          <p:cNvPr id="7" name="Rectangle 6">
            <a:extLst>
              <a:ext uri="{FF2B5EF4-FFF2-40B4-BE49-F238E27FC236}">
                <a16:creationId xmlns:a16="http://schemas.microsoft.com/office/drawing/2014/main" id="{F09EA7FD-AE0B-4091-9470-EAE4EC55525B}"/>
              </a:ext>
            </a:extLst>
          </p:cNvPr>
          <p:cNvSpPr/>
          <p:nvPr/>
        </p:nvSpPr>
        <p:spPr>
          <a:xfrm>
            <a:off x="7493000" y="4737100"/>
            <a:ext cx="1155700"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583B679B-3244-4C02-BA3A-9235E757D945}"/>
              </a:ext>
            </a:extLst>
          </p:cNvPr>
          <p:cNvSpPr/>
          <p:nvPr/>
        </p:nvSpPr>
        <p:spPr>
          <a:xfrm rot="10800000">
            <a:off x="10698174" y="3098002"/>
            <a:ext cx="713621" cy="343359"/>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2490D9A2-C334-461B-9FB1-9B9715FA7975}"/>
              </a:ext>
            </a:extLst>
          </p:cNvPr>
          <p:cNvSpPr txBox="1"/>
          <p:nvPr/>
        </p:nvSpPr>
        <p:spPr>
          <a:xfrm>
            <a:off x="5772873" y="1490635"/>
            <a:ext cx="5264663" cy="830997"/>
          </a:xfrm>
          <a:prstGeom prst="rect">
            <a:avLst/>
          </a:prstGeom>
          <a:noFill/>
        </p:spPr>
        <p:txBody>
          <a:bodyPr wrap="square" rtlCol="0">
            <a:spAutoFit/>
          </a:bodyPr>
          <a:lstStyle/>
          <a:p>
            <a:r>
              <a:rPr lang="en-US" sz="2400" b="1" dirty="0">
                <a:solidFill>
                  <a:srgbClr val="5D6266"/>
                </a:solidFill>
                <a:latin typeface="Open Sans" panose="020B0604020202020204" charset="0"/>
              </a:rPr>
              <a:t>PMM </a:t>
            </a:r>
            <a:r>
              <a:rPr lang="en-US" sz="2400" dirty="0">
                <a:solidFill>
                  <a:srgbClr val="5D6266"/>
                </a:solidFill>
                <a:latin typeface="Open Sans" panose="020B0604020202020204" charset="0"/>
              </a:rPr>
              <a:t>Users will select “Measure Patient” (Refer to the PMM QRG)</a:t>
            </a:r>
          </a:p>
        </p:txBody>
      </p:sp>
      <p:sp>
        <p:nvSpPr>
          <p:cNvPr id="13" name="TextBox 12">
            <a:extLst>
              <a:ext uri="{FF2B5EF4-FFF2-40B4-BE49-F238E27FC236}">
                <a16:creationId xmlns:a16="http://schemas.microsoft.com/office/drawing/2014/main" id="{A8FA2BF1-67F5-4480-88AF-11E0AFA449C9}"/>
              </a:ext>
            </a:extLst>
          </p:cNvPr>
          <p:cNvSpPr txBox="1"/>
          <p:nvPr/>
        </p:nvSpPr>
        <p:spPr>
          <a:xfrm>
            <a:off x="1286719" y="1645534"/>
            <a:ext cx="3067291" cy="1569660"/>
          </a:xfrm>
          <a:prstGeom prst="rect">
            <a:avLst/>
          </a:prstGeom>
          <a:noFill/>
        </p:spPr>
        <p:txBody>
          <a:bodyPr wrap="square" rtlCol="0">
            <a:spAutoFit/>
          </a:bodyPr>
          <a:lstStyle/>
          <a:p>
            <a:r>
              <a:rPr lang="en-US" sz="2400" b="1" dirty="0">
                <a:solidFill>
                  <a:srgbClr val="5D6266"/>
                </a:solidFill>
                <a:latin typeface="Open Sans" panose="020B0604020202020204" charset="0"/>
                <a:sym typeface="Arial"/>
              </a:rPr>
              <a:t>DTM</a:t>
            </a:r>
            <a:r>
              <a:rPr lang="en-US" sz="2400" dirty="0">
                <a:solidFill>
                  <a:srgbClr val="5D6266"/>
                </a:solidFill>
                <a:latin typeface="Open Sans" panose="020B0604020202020204" charset="0"/>
                <a:sym typeface="Arial"/>
              </a:rPr>
              <a:t> Users will need to Find or Add Patient (Refer to the DTM QRG)</a:t>
            </a:r>
          </a:p>
        </p:txBody>
      </p:sp>
      <p:sp>
        <p:nvSpPr>
          <p:cNvPr id="14" name="Arrow: Right 13">
            <a:extLst>
              <a:ext uri="{FF2B5EF4-FFF2-40B4-BE49-F238E27FC236}">
                <a16:creationId xmlns:a16="http://schemas.microsoft.com/office/drawing/2014/main" id="{D2FEE480-9283-44C2-B479-24394E832C96}"/>
              </a:ext>
            </a:extLst>
          </p:cNvPr>
          <p:cNvSpPr/>
          <p:nvPr/>
        </p:nvSpPr>
        <p:spPr>
          <a:xfrm>
            <a:off x="3012617" y="4641391"/>
            <a:ext cx="713621" cy="343359"/>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896580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946F-2512-4ADC-924A-5D66562DB0CD}"/>
              </a:ext>
            </a:extLst>
          </p:cNvPr>
          <p:cNvSpPr>
            <a:spLocks noGrp="1"/>
          </p:cNvSpPr>
          <p:nvPr>
            <p:ph type="title"/>
          </p:nvPr>
        </p:nvSpPr>
        <p:spPr>
          <a:xfrm>
            <a:off x="497774" y="535067"/>
            <a:ext cx="10355092" cy="671433"/>
          </a:xfrm>
        </p:spPr>
        <p:txBody>
          <a:bodyPr>
            <a:normAutofit fontScale="90000"/>
          </a:bodyPr>
          <a:lstStyle/>
          <a:p>
            <a:r>
              <a:rPr lang="en-US" dirty="0"/>
              <a:t>HD03 System Setup - Select Bloodline (Tubing)</a:t>
            </a:r>
          </a:p>
        </p:txBody>
      </p:sp>
      <p:sp>
        <p:nvSpPr>
          <p:cNvPr id="9" name="TextBox 8">
            <a:extLst>
              <a:ext uri="{FF2B5EF4-FFF2-40B4-BE49-F238E27FC236}">
                <a16:creationId xmlns:a16="http://schemas.microsoft.com/office/drawing/2014/main" id="{40841695-B631-4CAF-AD86-E8CAB2FFB277}"/>
              </a:ext>
            </a:extLst>
          </p:cNvPr>
          <p:cNvSpPr txBox="1"/>
          <p:nvPr/>
        </p:nvSpPr>
        <p:spPr>
          <a:xfrm>
            <a:off x="9001496" y="4709729"/>
            <a:ext cx="2173184" cy="385015"/>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5" name="Picture 4" descr="A screenshot of a cell phone&#10;&#10;Description automatically generated">
            <a:extLst>
              <a:ext uri="{FF2B5EF4-FFF2-40B4-BE49-F238E27FC236}">
                <a16:creationId xmlns:a16="http://schemas.microsoft.com/office/drawing/2014/main" id="{DBCC9596-A21F-48A0-8986-243ADE2B5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2866" y="3562800"/>
            <a:ext cx="4000317" cy="2824623"/>
          </a:xfrm>
          <a:prstGeom prst="rect">
            <a:avLst/>
          </a:prstGeom>
        </p:spPr>
      </p:pic>
      <p:sp>
        <p:nvSpPr>
          <p:cNvPr id="4" name="TextBox 3">
            <a:extLst>
              <a:ext uri="{FF2B5EF4-FFF2-40B4-BE49-F238E27FC236}">
                <a16:creationId xmlns:a16="http://schemas.microsoft.com/office/drawing/2014/main" id="{F24557B5-FEDF-41C6-BE14-D42133F15919}"/>
              </a:ext>
            </a:extLst>
          </p:cNvPr>
          <p:cNvSpPr txBox="1"/>
          <p:nvPr/>
        </p:nvSpPr>
        <p:spPr>
          <a:xfrm>
            <a:off x="759654" y="1233638"/>
            <a:ext cx="9504723"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D6266"/>
                </a:solidFill>
                <a:effectLst/>
                <a:uLnTx/>
                <a:uFillTx/>
                <a:latin typeface="Open Sans" panose="020B0604020202020204" charset="0"/>
                <a:ea typeface="+mn-ea"/>
                <a:cs typeface="+mn-cs"/>
                <a:sym typeface="Arial"/>
              </a:rPr>
              <a:t>The Transonic Flow-QC Set is used for Transonic service/calibration.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D6266"/>
                </a:solidFill>
                <a:effectLst/>
                <a:uLnTx/>
                <a:uFillTx/>
                <a:latin typeface="Open Sans" panose="020B0604020202020204" charset="0"/>
                <a:ea typeface="+mn-ea"/>
                <a:cs typeface="+mn-cs"/>
                <a:sym typeface="Arial"/>
              </a:rPr>
              <a:t>The Flow QC sets will not longer be available after 7/2023 and thus should not be selected as a tubing.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5D6266"/>
              </a:solidFill>
              <a:effectLst/>
              <a:uLnTx/>
              <a:uFillTx/>
              <a:latin typeface="Open Sans" panose="020B0604020202020204" charset="0"/>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D6266"/>
                </a:solidFill>
                <a:effectLst/>
                <a:uLnTx/>
                <a:uFillTx/>
                <a:latin typeface="Open Sans" panose="020B0604020202020204" charset="0"/>
                <a:ea typeface="+mn-ea"/>
                <a:cs typeface="+mn-cs"/>
                <a:sym typeface="Arial"/>
              </a:rPr>
              <a:t>Note:</a:t>
            </a:r>
            <a:r>
              <a:rPr kumimoji="0" lang="en-US" sz="2200" b="0" i="0" u="none" strike="noStrike" kern="1200" cap="none" spc="0" normalizeH="0" baseline="0" noProof="0" dirty="0">
                <a:ln>
                  <a:noFill/>
                </a:ln>
                <a:solidFill>
                  <a:srgbClr val="5D6266"/>
                </a:solidFill>
                <a:effectLst/>
                <a:uLnTx/>
                <a:uFillTx/>
                <a:latin typeface="Open Sans" panose="020B0604020202020204" charset="0"/>
                <a:ea typeface="+mn-ea"/>
                <a:cs typeface="+mn-cs"/>
                <a:sym typeface="Arial"/>
              </a:rPr>
              <a:t> Single Needle (SN) bloodlines or single needle mode of the dialysis machine will not support any Transonic measurements </a:t>
            </a:r>
          </a:p>
        </p:txBody>
      </p:sp>
      <p:sp>
        <p:nvSpPr>
          <p:cNvPr id="6" name="TextBox 5">
            <a:extLst>
              <a:ext uri="{FF2B5EF4-FFF2-40B4-BE49-F238E27FC236}">
                <a16:creationId xmlns:a16="http://schemas.microsoft.com/office/drawing/2014/main" id="{BC1FA14E-F911-4E7F-AD2D-0065C16833D6}"/>
              </a:ext>
            </a:extLst>
          </p:cNvPr>
          <p:cNvSpPr txBox="1"/>
          <p:nvPr/>
        </p:nvSpPr>
        <p:spPr>
          <a:xfrm>
            <a:off x="6227805" y="4709729"/>
            <a:ext cx="5277447"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NOTE:</a:t>
            </a:r>
            <a:r>
              <a:rPr kumimoji="0" lang="en-US" sz="1400" b="0" i="0" u="none" strike="noStrike" kern="1200" cap="none" spc="0" normalizeH="0" baseline="0" noProof="0" dirty="0">
                <a:ln>
                  <a:noFill/>
                </a:ln>
                <a:solidFill>
                  <a:srgbClr val="000000"/>
                </a:solidFill>
                <a:effectLst/>
                <a:uLnTx/>
                <a:uFillTx/>
                <a:latin typeface="Arial"/>
                <a:ea typeface="+mn-ea"/>
                <a:cs typeface="+mn-cs"/>
              </a:rPr>
              <a:t> Access blood flow measurements are restricted to patients with AV fistula or AV graft access sites.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mn-cs"/>
              </a:rPr>
              <a:t>Patients receiving hemodialysis with a hemodialysis dual lumen catheter are limited to delivered flow and recirculation measurements.</a:t>
            </a:r>
          </a:p>
        </p:txBody>
      </p:sp>
    </p:spTree>
    <p:extLst>
      <p:ext uri="{BB962C8B-B14F-4D97-AF65-F5344CB8AC3E}">
        <p14:creationId xmlns:p14="http://schemas.microsoft.com/office/powerpoint/2010/main" val="2243438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946F-2512-4ADC-924A-5D66562DB0CD}"/>
              </a:ext>
            </a:extLst>
          </p:cNvPr>
          <p:cNvSpPr>
            <a:spLocks noGrp="1"/>
          </p:cNvSpPr>
          <p:nvPr>
            <p:ph type="title"/>
          </p:nvPr>
        </p:nvSpPr>
        <p:spPr>
          <a:xfrm>
            <a:off x="497774" y="535067"/>
            <a:ext cx="10355092" cy="671433"/>
          </a:xfrm>
        </p:spPr>
        <p:txBody>
          <a:bodyPr>
            <a:normAutofit fontScale="90000"/>
          </a:bodyPr>
          <a:lstStyle/>
          <a:p>
            <a:r>
              <a:rPr lang="en-US" dirty="0"/>
              <a:t>HD03 System Setup - Select Bloodline (Tubing)</a:t>
            </a:r>
          </a:p>
        </p:txBody>
      </p:sp>
      <p:sp>
        <p:nvSpPr>
          <p:cNvPr id="3" name="Text Placeholder 2">
            <a:extLst>
              <a:ext uri="{FF2B5EF4-FFF2-40B4-BE49-F238E27FC236}">
                <a16:creationId xmlns:a16="http://schemas.microsoft.com/office/drawing/2014/main" id="{D10A76B2-79A8-4320-BA08-6111D4C93A45}"/>
              </a:ext>
            </a:extLst>
          </p:cNvPr>
          <p:cNvSpPr>
            <a:spLocks noGrp="1"/>
          </p:cNvSpPr>
          <p:nvPr>
            <p:ph type="body" sz="quarter" idx="11"/>
          </p:nvPr>
        </p:nvSpPr>
        <p:spPr>
          <a:xfrm>
            <a:off x="748886" y="5938212"/>
            <a:ext cx="11151611" cy="769441"/>
          </a:xfrm>
        </p:spPr>
        <p:txBody>
          <a:bodyPr>
            <a:normAutofit lnSpcReduction="10000"/>
          </a:bodyPr>
          <a:lstStyle/>
          <a:p>
            <a:r>
              <a:rPr lang="en-US" b="1" dirty="0"/>
              <a:t>Once selected, Bloodline (tubing) will populate in the dropdown menu for future measurements.</a:t>
            </a:r>
          </a:p>
          <a:p>
            <a:endParaRPr lang="en-US" dirty="0"/>
          </a:p>
        </p:txBody>
      </p:sp>
      <p:sp>
        <p:nvSpPr>
          <p:cNvPr id="9" name="TextBox 8">
            <a:extLst>
              <a:ext uri="{FF2B5EF4-FFF2-40B4-BE49-F238E27FC236}">
                <a16:creationId xmlns:a16="http://schemas.microsoft.com/office/drawing/2014/main" id="{40841695-B631-4CAF-AD86-E8CAB2FFB277}"/>
              </a:ext>
            </a:extLst>
          </p:cNvPr>
          <p:cNvSpPr txBox="1"/>
          <p:nvPr/>
        </p:nvSpPr>
        <p:spPr>
          <a:xfrm>
            <a:off x="9001496" y="4709729"/>
            <a:ext cx="2173184" cy="385015"/>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4" name="Picture 13">
            <a:extLst>
              <a:ext uri="{FF2B5EF4-FFF2-40B4-BE49-F238E27FC236}">
                <a16:creationId xmlns:a16="http://schemas.microsoft.com/office/drawing/2014/main" id="{F25EF7F9-B503-43F3-AF83-3BF3C25E1427}"/>
              </a:ext>
            </a:extLst>
          </p:cNvPr>
          <p:cNvPicPr>
            <a:picLocks noChangeAspect="1"/>
          </p:cNvPicPr>
          <p:nvPr/>
        </p:nvPicPr>
        <p:blipFill>
          <a:blip r:embed="rId2"/>
          <a:stretch>
            <a:fillRect/>
          </a:stretch>
        </p:blipFill>
        <p:spPr>
          <a:xfrm>
            <a:off x="6471138" y="2539999"/>
            <a:ext cx="3982709" cy="2843817"/>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DBCC9596-A21F-48A0-8986-243ADE2B5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961" y="2539999"/>
            <a:ext cx="4616382" cy="3259626"/>
          </a:xfrm>
          <a:prstGeom prst="rect">
            <a:avLst/>
          </a:prstGeom>
        </p:spPr>
      </p:pic>
      <p:sp>
        <p:nvSpPr>
          <p:cNvPr id="4" name="TextBox 3">
            <a:extLst>
              <a:ext uri="{FF2B5EF4-FFF2-40B4-BE49-F238E27FC236}">
                <a16:creationId xmlns:a16="http://schemas.microsoft.com/office/drawing/2014/main" id="{F24557B5-FEDF-41C6-BE14-D42133F15919}"/>
              </a:ext>
            </a:extLst>
          </p:cNvPr>
          <p:cNvSpPr txBox="1"/>
          <p:nvPr/>
        </p:nvSpPr>
        <p:spPr>
          <a:xfrm>
            <a:off x="949124" y="1474184"/>
            <a:ext cx="9504723" cy="769441"/>
          </a:xfrm>
          <a:prstGeom prst="rect">
            <a:avLst/>
          </a:prstGeom>
          <a:noFill/>
        </p:spPr>
        <p:txBody>
          <a:bodyPr wrap="square" rtlCol="0">
            <a:spAutoFit/>
          </a:bodyPr>
          <a:lstStyle/>
          <a:p>
            <a:r>
              <a:rPr lang="en-US" sz="2200" dirty="0">
                <a:solidFill>
                  <a:srgbClr val="5D6266"/>
                </a:solidFill>
                <a:latin typeface="Open Sans" panose="020B0604020202020204" charset="0"/>
                <a:sym typeface="Arial"/>
              </a:rPr>
              <a:t>Select the clinic-specific hemodialysis bloodlines (tubing).  Bloodline is listed alphabetically by manufacturer, bloodline name and product number.</a:t>
            </a:r>
          </a:p>
        </p:txBody>
      </p:sp>
    </p:spTree>
    <p:extLst>
      <p:ext uri="{BB962C8B-B14F-4D97-AF65-F5344CB8AC3E}">
        <p14:creationId xmlns:p14="http://schemas.microsoft.com/office/powerpoint/2010/main" val="446694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946F-2512-4ADC-924A-5D66562DB0CD}"/>
              </a:ext>
            </a:extLst>
          </p:cNvPr>
          <p:cNvSpPr>
            <a:spLocks noGrp="1"/>
          </p:cNvSpPr>
          <p:nvPr>
            <p:ph type="title"/>
          </p:nvPr>
        </p:nvSpPr>
        <p:spPr/>
        <p:txBody>
          <a:bodyPr>
            <a:normAutofit fontScale="90000"/>
          </a:bodyPr>
          <a:lstStyle/>
          <a:p>
            <a:r>
              <a:rPr lang="en-US" dirty="0"/>
              <a:t>HD03 System Setup - Select Bloodline (Tubing) </a:t>
            </a:r>
          </a:p>
        </p:txBody>
      </p:sp>
      <p:sp>
        <p:nvSpPr>
          <p:cNvPr id="3" name="Text Placeholder 2">
            <a:extLst>
              <a:ext uri="{FF2B5EF4-FFF2-40B4-BE49-F238E27FC236}">
                <a16:creationId xmlns:a16="http://schemas.microsoft.com/office/drawing/2014/main" id="{D10A76B2-79A8-4320-BA08-6111D4C93A45}"/>
              </a:ext>
            </a:extLst>
          </p:cNvPr>
          <p:cNvSpPr>
            <a:spLocks noGrp="1"/>
          </p:cNvSpPr>
          <p:nvPr>
            <p:ph type="body" sz="quarter" idx="11"/>
          </p:nvPr>
        </p:nvSpPr>
        <p:spPr>
          <a:xfrm>
            <a:off x="837389" y="1574381"/>
            <a:ext cx="10096500" cy="1256587"/>
          </a:xfrm>
        </p:spPr>
        <p:txBody>
          <a:bodyPr>
            <a:normAutofit/>
          </a:bodyPr>
          <a:lstStyle/>
          <a:p>
            <a:r>
              <a:rPr lang="en-US" dirty="0"/>
              <a:t>Touch the first letter of the manufacturer of the bloodline (tubing). Example: “F” for Fresenius.  Available Fresenius bloodlines (tubing) will appear</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TextBox 8">
            <a:extLst>
              <a:ext uri="{FF2B5EF4-FFF2-40B4-BE49-F238E27FC236}">
                <a16:creationId xmlns:a16="http://schemas.microsoft.com/office/drawing/2014/main" id="{40841695-B631-4CAF-AD86-E8CAB2FFB277}"/>
              </a:ext>
            </a:extLst>
          </p:cNvPr>
          <p:cNvSpPr txBox="1"/>
          <p:nvPr/>
        </p:nvSpPr>
        <p:spPr>
          <a:xfrm>
            <a:off x="9001496" y="4709729"/>
            <a:ext cx="2173184" cy="385015"/>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2" name="Picture 11">
            <a:extLst>
              <a:ext uri="{FF2B5EF4-FFF2-40B4-BE49-F238E27FC236}">
                <a16:creationId xmlns:a16="http://schemas.microsoft.com/office/drawing/2014/main" id="{986C2170-EDAA-4386-993B-E9D4B77D4D34}"/>
              </a:ext>
            </a:extLst>
          </p:cNvPr>
          <p:cNvPicPr>
            <a:picLocks noChangeAspect="1"/>
          </p:cNvPicPr>
          <p:nvPr/>
        </p:nvPicPr>
        <p:blipFill>
          <a:blip r:embed="rId2"/>
          <a:stretch>
            <a:fillRect/>
          </a:stretch>
        </p:blipFill>
        <p:spPr>
          <a:xfrm>
            <a:off x="1017320" y="2937994"/>
            <a:ext cx="4286159" cy="3058729"/>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E97521F7-6BE1-43AD-9945-8EF1E7DDE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6451" y="2830968"/>
            <a:ext cx="4331865" cy="3058729"/>
          </a:xfrm>
          <a:prstGeom prst="rect">
            <a:avLst/>
          </a:prstGeom>
        </p:spPr>
      </p:pic>
      <p:sp>
        <p:nvSpPr>
          <p:cNvPr id="4" name="Oval 3">
            <a:extLst>
              <a:ext uri="{FF2B5EF4-FFF2-40B4-BE49-F238E27FC236}">
                <a16:creationId xmlns:a16="http://schemas.microsoft.com/office/drawing/2014/main" id="{484FAB79-4A18-43E6-8FCF-E928F370CE6E}"/>
              </a:ext>
            </a:extLst>
          </p:cNvPr>
          <p:cNvSpPr/>
          <p:nvPr/>
        </p:nvSpPr>
        <p:spPr>
          <a:xfrm>
            <a:off x="1866900" y="3683000"/>
            <a:ext cx="825500" cy="3302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621094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946F-2512-4ADC-924A-5D66562DB0CD}"/>
              </a:ext>
            </a:extLst>
          </p:cNvPr>
          <p:cNvSpPr>
            <a:spLocks noGrp="1"/>
          </p:cNvSpPr>
          <p:nvPr>
            <p:ph type="title"/>
          </p:nvPr>
        </p:nvSpPr>
        <p:spPr/>
        <p:txBody>
          <a:bodyPr>
            <a:normAutofit fontScale="90000"/>
          </a:bodyPr>
          <a:lstStyle/>
          <a:p>
            <a:r>
              <a:rPr lang="en-US" dirty="0"/>
              <a:t>HD03 System Setup - Select Bloodline (Tubing) </a:t>
            </a:r>
          </a:p>
        </p:txBody>
      </p:sp>
      <p:sp>
        <p:nvSpPr>
          <p:cNvPr id="3" name="Text Placeholder 2">
            <a:extLst>
              <a:ext uri="{FF2B5EF4-FFF2-40B4-BE49-F238E27FC236}">
                <a16:creationId xmlns:a16="http://schemas.microsoft.com/office/drawing/2014/main" id="{D10A76B2-79A8-4320-BA08-6111D4C93A45}"/>
              </a:ext>
            </a:extLst>
          </p:cNvPr>
          <p:cNvSpPr>
            <a:spLocks noGrp="1"/>
          </p:cNvSpPr>
          <p:nvPr>
            <p:ph type="body" sz="quarter" idx="11"/>
          </p:nvPr>
        </p:nvSpPr>
        <p:spPr>
          <a:xfrm>
            <a:off x="838200" y="1651000"/>
            <a:ext cx="4404003" cy="4140199"/>
          </a:xfrm>
        </p:spPr>
        <p:txBody>
          <a:bodyPr>
            <a:normAutofit/>
          </a:bodyPr>
          <a:lstStyle/>
          <a:p>
            <a:r>
              <a:rPr lang="en-US" dirty="0"/>
              <a:t>Select the correct bloodline (tubing). Fresenius is used in this example. Double check that the name and catalog number match. Once selected, bloodline (tubing) will populate in the dropdown menu for future measurements.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b="1" dirty="0"/>
          </a:p>
          <a:p>
            <a:endParaRPr lang="en-US" b="1" dirty="0"/>
          </a:p>
          <a:p>
            <a:endParaRPr lang="en-US" b="1" dirty="0"/>
          </a:p>
          <a:p>
            <a:endParaRPr lang="en-US" dirty="0"/>
          </a:p>
        </p:txBody>
      </p:sp>
      <p:sp>
        <p:nvSpPr>
          <p:cNvPr id="9" name="TextBox 8">
            <a:extLst>
              <a:ext uri="{FF2B5EF4-FFF2-40B4-BE49-F238E27FC236}">
                <a16:creationId xmlns:a16="http://schemas.microsoft.com/office/drawing/2014/main" id="{40841695-B631-4CAF-AD86-E8CAB2FFB277}"/>
              </a:ext>
            </a:extLst>
          </p:cNvPr>
          <p:cNvSpPr txBox="1"/>
          <p:nvPr/>
        </p:nvSpPr>
        <p:spPr>
          <a:xfrm>
            <a:off x="6273799" y="5980909"/>
            <a:ext cx="2173184" cy="385015"/>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5" descr="A screenshot of a cell phone&#10;&#10;Description automatically generated">
            <a:extLst>
              <a:ext uri="{FF2B5EF4-FFF2-40B4-BE49-F238E27FC236}">
                <a16:creationId xmlns:a16="http://schemas.microsoft.com/office/drawing/2014/main" id="{E26462C7-DFD0-4D68-89EA-FC548EB27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7185" y="1635067"/>
            <a:ext cx="5153025" cy="3638550"/>
          </a:xfrm>
          <a:prstGeom prst="rect">
            <a:avLst/>
          </a:prstGeom>
        </p:spPr>
      </p:pic>
      <p:sp>
        <p:nvSpPr>
          <p:cNvPr id="5" name="TextBox 4">
            <a:extLst>
              <a:ext uri="{FF2B5EF4-FFF2-40B4-BE49-F238E27FC236}">
                <a16:creationId xmlns:a16="http://schemas.microsoft.com/office/drawing/2014/main" id="{8EC6E303-622E-45EE-A9FA-FAECB831BC8B}"/>
              </a:ext>
            </a:extLst>
          </p:cNvPr>
          <p:cNvSpPr txBox="1"/>
          <p:nvPr/>
        </p:nvSpPr>
        <p:spPr>
          <a:xfrm>
            <a:off x="6949797" y="5380744"/>
            <a:ext cx="4327803" cy="923330"/>
          </a:xfrm>
          <a:prstGeom prst="rect">
            <a:avLst/>
          </a:prstGeom>
          <a:noFill/>
        </p:spPr>
        <p:txBody>
          <a:bodyPr wrap="square" rtlCol="0">
            <a:spAutoFit/>
          </a:bodyPr>
          <a:lstStyle/>
          <a:p>
            <a:r>
              <a:rPr lang="en-US" dirty="0">
                <a:solidFill>
                  <a:srgbClr val="5D6266"/>
                </a:solidFill>
                <a:latin typeface="Open Sans" panose="020B0604020202020204" charset="0"/>
                <a:sym typeface="Arial"/>
              </a:rPr>
              <a:t>Caution: An incorrectly selected bloodline (tubing) can not be deleted once the OK button has been confirmed. </a:t>
            </a:r>
          </a:p>
        </p:txBody>
      </p:sp>
      <p:sp>
        <p:nvSpPr>
          <p:cNvPr id="10" name="Arrow: Right 9">
            <a:extLst>
              <a:ext uri="{FF2B5EF4-FFF2-40B4-BE49-F238E27FC236}">
                <a16:creationId xmlns:a16="http://schemas.microsoft.com/office/drawing/2014/main" id="{EF7E74FB-5C1D-490F-AFD0-F4142F9BEAB3}"/>
              </a:ext>
            </a:extLst>
          </p:cNvPr>
          <p:cNvSpPr/>
          <p:nvPr/>
        </p:nvSpPr>
        <p:spPr>
          <a:xfrm>
            <a:off x="6273799" y="4129769"/>
            <a:ext cx="713621" cy="343359"/>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839224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21646-ABD7-43AF-B590-604DFBAB4881}"/>
              </a:ext>
            </a:extLst>
          </p:cNvPr>
          <p:cNvSpPr>
            <a:spLocks noGrp="1"/>
          </p:cNvSpPr>
          <p:nvPr>
            <p:ph type="title"/>
          </p:nvPr>
        </p:nvSpPr>
        <p:spPr>
          <a:xfrm>
            <a:off x="781997" y="602848"/>
            <a:ext cx="10355092" cy="671433"/>
          </a:xfrm>
        </p:spPr>
        <p:txBody>
          <a:bodyPr>
            <a:normAutofit fontScale="90000"/>
          </a:bodyPr>
          <a:lstStyle/>
          <a:p>
            <a:r>
              <a:rPr lang="en-US" dirty="0"/>
              <a:t>HD03 System Setup - Select Bloodline (Tubing)</a:t>
            </a:r>
          </a:p>
        </p:txBody>
      </p:sp>
      <p:sp>
        <p:nvSpPr>
          <p:cNvPr id="3" name="Text Placeholder 2">
            <a:extLst>
              <a:ext uri="{FF2B5EF4-FFF2-40B4-BE49-F238E27FC236}">
                <a16:creationId xmlns:a16="http://schemas.microsoft.com/office/drawing/2014/main" id="{935842E2-7685-49C8-BF51-4B8BEE1AB5D4}"/>
              </a:ext>
            </a:extLst>
          </p:cNvPr>
          <p:cNvSpPr>
            <a:spLocks noGrp="1"/>
          </p:cNvSpPr>
          <p:nvPr>
            <p:ph type="body" sz="quarter" idx="11"/>
          </p:nvPr>
        </p:nvSpPr>
        <p:spPr>
          <a:xfrm flipH="1">
            <a:off x="929649" y="1985074"/>
            <a:ext cx="3872309" cy="1684962"/>
          </a:xfrm>
        </p:spPr>
        <p:txBody>
          <a:bodyPr/>
          <a:lstStyle/>
          <a:p>
            <a:r>
              <a:rPr lang="en-US" dirty="0"/>
              <a:t>The selected bloodline (tubing) will appear in </a:t>
            </a:r>
            <a:r>
              <a:rPr lang="en-US" dirty="0">
                <a:solidFill>
                  <a:srgbClr val="FF0000"/>
                </a:solidFill>
              </a:rPr>
              <a:t>Red Text </a:t>
            </a:r>
            <a:r>
              <a:rPr lang="en-US" dirty="0">
                <a:solidFill>
                  <a:schemeClr val="tx1">
                    <a:lumMod val="65000"/>
                    <a:lumOff val="35000"/>
                  </a:schemeClr>
                </a:solidFill>
              </a:rPr>
              <a:t>above the protocol selection. </a:t>
            </a:r>
          </a:p>
          <a:p>
            <a:endParaRPr lang="en-US" dirty="0"/>
          </a:p>
        </p:txBody>
      </p:sp>
      <p:pic>
        <p:nvPicPr>
          <p:cNvPr id="6" name="Picture 5">
            <a:extLst>
              <a:ext uri="{FF2B5EF4-FFF2-40B4-BE49-F238E27FC236}">
                <a16:creationId xmlns:a16="http://schemas.microsoft.com/office/drawing/2014/main" id="{A13ECD38-D22B-4918-AE7D-52264ED075D3}"/>
              </a:ext>
            </a:extLst>
          </p:cNvPr>
          <p:cNvPicPr>
            <a:picLocks noChangeAspect="1"/>
          </p:cNvPicPr>
          <p:nvPr/>
        </p:nvPicPr>
        <p:blipFill>
          <a:blip r:embed="rId2"/>
          <a:stretch>
            <a:fillRect/>
          </a:stretch>
        </p:blipFill>
        <p:spPr>
          <a:xfrm>
            <a:off x="5619041" y="1796774"/>
            <a:ext cx="5643310" cy="3987800"/>
          </a:xfrm>
          <a:prstGeom prst="rect">
            <a:avLst/>
          </a:prstGeom>
        </p:spPr>
      </p:pic>
      <p:sp>
        <p:nvSpPr>
          <p:cNvPr id="4" name="Oval 3">
            <a:extLst>
              <a:ext uri="{FF2B5EF4-FFF2-40B4-BE49-F238E27FC236}">
                <a16:creationId xmlns:a16="http://schemas.microsoft.com/office/drawing/2014/main" id="{FF2D8AC5-09F8-4EF2-A53A-6D4A8A37A35C}"/>
              </a:ext>
            </a:extLst>
          </p:cNvPr>
          <p:cNvSpPr/>
          <p:nvPr/>
        </p:nvSpPr>
        <p:spPr>
          <a:xfrm>
            <a:off x="6390352" y="2311400"/>
            <a:ext cx="3001107" cy="51615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185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C0DE53E-F429-49D2-9077-318D705C3195}"/>
              </a:ext>
            </a:extLst>
          </p:cNvPr>
          <p:cNvPicPr>
            <a:picLocks noChangeAspect="1"/>
          </p:cNvPicPr>
          <p:nvPr/>
        </p:nvPicPr>
        <p:blipFill>
          <a:blip r:embed="rId2"/>
          <a:stretch>
            <a:fillRect/>
          </a:stretch>
        </p:blipFill>
        <p:spPr>
          <a:xfrm>
            <a:off x="3727811" y="2491154"/>
            <a:ext cx="4233107" cy="3789929"/>
          </a:xfrm>
          <a:prstGeom prst="rect">
            <a:avLst/>
          </a:prstGeom>
        </p:spPr>
      </p:pic>
      <p:sp>
        <p:nvSpPr>
          <p:cNvPr id="2" name="Title 1">
            <a:extLst>
              <a:ext uri="{FF2B5EF4-FFF2-40B4-BE49-F238E27FC236}">
                <a16:creationId xmlns:a16="http://schemas.microsoft.com/office/drawing/2014/main" id="{C32ABD01-758D-487D-97E9-1FF2C0EF4F0A}"/>
              </a:ext>
            </a:extLst>
          </p:cNvPr>
          <p:cNvSpPr>
            <a:spLocks noGrp="1"/>
          </p:cNvSpPr>
          <p:nvPr>
            <p:ph type="title"/>
          </p:nvPr>
        </p:nvSpPr>
        <p:spPr/>
        <p:txBody>
          <a:bodyPr/>
          <a:lstStyle/>
          <a:p>
            <a:r>
              <a:rPr lang="en-US" dirty="0"/>
              <a:t>HD03 Monitor Components</a:t>
            </a:r>
          </a:p>
        </p:txBody>
      </p:sp>
      <p:grpSp>
        <p:nvGrpSpPr>
          <p:cNvPr id="4" name="Group 1073">
            <a:extLst>
              <a:ext uri="{FF2B5EF4-FFF2-40B4-BE49-F238E27FC236}">
                <a16:creationId xmlns:a16="http://schemas.microsoft.com/office/drawing/2014/main" id="{682C9F24-FA89-49A1-BD71-83FA5B6370D0}"/>
              </a:ext>
            </a:extLst>
          </p:cNvPr>
          <p:cNvGrpSpPr>
            <a:grpSpLocks/>
          </p:cNvGrpSpPr>
          <p:nvPr/>
        </p:nvGrpSpPr>
        <p:grpSpPr bwMode="auto">
          <a:xfrm>
            <a:off x="1884207" y="1556678"/>
            <a:ext cx="8463658" cy="4480145"/>
            <a:chOff x="2592" y="1443"/>
            <a:chExt cx="3506" cy="1908"/>
          </a:xfrm>
        </p:grpSpPr>
        <p:sp>
          <p:nvSpPr>
            <p:cNvPr id="6" name="Text Box 1055">
              <a:extLst>
                <a:ext uri="{FF2B5EF4-FFF2-40B4-BE49-F238E27FC236}">
                  <a16:creationId xmlns:a16="http://schemas.microsoft.com/office/drawing/2014/main" id="{42942C4F-1417-412E-AD11-3BEDD86939DF}"/>
                </a:ext>
              </a:extLst>
            </p:cNvPr>
            <p:cNvSpPr txBox="1">
              <a:spLocks noChangeArrowheads="1"/>
            </p:cNvSpPr>
            <p:nvPr/>
          </p:nvSpPr>
          <p:spPr bwMode="auto">
            <a:xfrm>
              <a:off x="3216" y="1680"/>
              <a:ext cx="480" cy="192"/>
            </a:xfrm>
            <a:prstGeom prst="rect">
              <a:avLst/>
            </a:prstGeom>
            <a:noFill/>
            <a:ln>
              <a:noFill/>
            </a:ln>
            <a:extLst>
              <a:ext uri="{91240B29-F687-4F45-9708-019B960494DF}">
                <a14:hiddenLine xmlns:a14="http://schemas.microsoft.com/office/drawing/2010/main" w="0">
                  <a:solidFill>
                    <a:srgbClr val="000000"/>
                  </a:solidFill>
                  <a:miter lim="800000"/>
                  <a:headEnd/>
                  <a:tailEnd/>
                </a14:hiddenLine>
              </a:ext>
            </a:extLst>
          </p:spPr>
          <p:txBody>
            <a:bodyPr lIns="9144" tIns="9144" rIns="9144" bIns="9144"/>
            <a:lstStyle>
              <a:lvl1pPr>
                <a:spcBef>
                  <a:spcPct val="20000"/>
                </a:spcBef>
                <a:buFont typeface="Arial" panose="020B0604020202020204" pitchFamily="34" charset="0"/>
                <a:defRPr sz="2400">
                  <a:solidFill>
                    <a:schemeClr val="bg2"/>
                  </a:solidFill>
                  <a:latin typeface="Tahoma" panose="020B0604030504040204" pitchFamily="34" charset="0"/>
                  <a:cs typeface="Tahoma" panose="020B0604030504040204"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Tahoma" panose="020B0604030504040204" pitchFamily="34" charset="0"/>
                  <a:cs typeface="Tahoma" panose="020B0604030504040204" pitchFamily="34" charset="0"/>
                </a:defRPr>
              </a:lvl2pPr>
              <a:lvl3pPr marL="11430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Handle</a:t>
              </a:r>
            </a:p>
          </p:txBody>
        </p:sp>
        <p:sp>
          <p:nvSpPr>
            <p:cNvPr id="7" name="Text Box 1056">
              <a:extLst>
                <a:ext uri="{FF2B5EF4-FFF2-40B4-BE49-F238E27FC236}">
                  <a16:creationId xmlns:a16="http://schemas.microsoft.com/office/drawing/2014/main" id="{727DA830-E178-4C11-AA3B-C6F7ED39DA78}"/>
                </a:ext>
              </a:extLst>
            </p:cNvPr>
            <p:cNvSpPr txBox="1">
              <a:spLocks noChangeArrowheads="1"/>
            </p:cNvSpPr>
            <p:nvPr/>
          </p:nvSpPr>
          <p:spPr bwMode="auto">
            <a:xfrm>
              <a:off x="3903" y="1443"/>
              <a:ext cx="1771" cy="354"/>
            </a:xfrm>
            <a:prstGeom prst="rect">
              <a:avLst/>
            </a:prstGeom>
            <a:noFill/>
            <a:ln>
              <a:noFill/>
            </a:ln>
            <a:extLst>
              <a:ext uri="{91240B29-F687-4F45-9708-019B960494DF}">
                <a14:hiddenLine xmlns:a14="http://schemas.microsoft.com/office/drawing/2010/main" w="0">
                  <a:solidFill>
                    <a:srgbClr val="000000"/>
                  </a:solidFill>
                  <a:miter lim="800000"/>
                  <a:headEnd/>
                  <a:tailEnd/>
                </a14:hiddenLine>
              </a:ext>
            </a:extLst>
          </p:spPr>
          <p:txBody>
            <a:bodyPr lIns="9144" tIns="9144" rIns="9144" bIns="9144"/>
            <a:lstStyle>
              <a:lvl1pPr>
                <a:spcBef>
                  <a:spcPct val="20000"/>
                </a:spcBef>
                <a:buFont typeface="Arial" panose="020B0604020202020204" pitchFamily="34" charset="0"/>
                <a:defRPr sz="2400">
                  <a:solidFill>
                    <a:schemeClr val="bg2"/>
                  </a:solidFill>
                  <a:latin typeface="Tahoma" panose="020B0604030504040204" pitchFamily="34" charset="0"/>
                  <a:cs typeface="Tahoma" panose="020B0604030504040204"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Tahoma" panose="020B0604030504040204" pitchFamily="34" charset="0"/>
                  <a:cs typeface="Tahoma" panose="020B0604030504040204" pitchFamily="34" charset="0"/>
                </a:defRPr>
              </a:lvl2pPr>
              <a:lvl3pPr marL="11430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Removable Data Transfer Module (DTM) or Patient-less Measurement Module (PMM)</a:t>
              </a:r>
            </a:p>
          </p:txBody>
        </p:sp>
        <p:sp>
          <p:nvSpPr>
            <p:cNvPr id="8" name="Text Box 1057">
              <a:extLst>
                <a:ext uri="{FF2B5EF4-FFF2-40B4-BE49-F238E27FC236}">
                  <a16:creationId xmlns:a16="http://schemas.microsoft.com/office/drawing/2014/main" id="{50EB0183-09FE-4917-BCF3-BBAEC996B372}"/>
                </a:ext>
              </a:extLst>
            </p:cNvPr>
            <p:cNvSpPr txBox="1">
              <a:spLocks noChangeArrowheads="1"/>
            </p:cNvSpPr>
            <p:nvPr/>
          </p:nvSpPr>
          <p:spPr bwMode="auto">
            <a:xfrm>
              <a:off x="5277" y="2270"/>
              <a:ext cx="821" cy="339"/>
            </a:xfrm>
            <a:prstGeom prst="rect">
              <a:avLst/>
            </a:prstGeom>
            <a:noFill/>
            <a:ln>
              <a:noFill/>
            </a:ln>
            <a:extLst>
              <a:ext uri="{91240B29-F687-4F45-9708-019B960494DF}">
                <a14:hiddenLine xmlns:a14="http://schemas.microsoft.com/office/drawing/2010/main" w="0">
                  <a:solidFill>
                    <a:srgbClr val="000000"/>
                  </a:solidFill>
                  <a:miter lim="800000"/>
                  <a:headEnd/>
                  <a:tailEnd/>
                </a14:hiddenLine>
              </a:ext>
            </a:extLst>
          </p:spPr>
          <p:txBody>
            <a:bodyPr lIns="9144" tIns="9144" rIns="9144" bIns="9144"/>
            <a:lstStyle>
              <a:lvl1pPr>
                <a:spcBef>
                  <a:spcPct val="20000"/>
                </a:spcBef>
                <a:buFont typeface="Arial" panose="020B0604020202020204" pitchFamily="34" charset="0"/>
                <a:defRPr sz="2400">
                  <a:solidFill>
                    <a:schemeClr val="bg2"/>
                  </a:solidFill>
                  <a:latin typeface="Tahoma" panose="020B0604030504040204" pitchFamily="34" charset="0"/>
                  <a:cs typeface="Tahoma" panose="020B0604030504040204"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Tahoma" panose="020B0604030504040204" pitchFamily="34" charset="0"/>
                  <a:cs typeface="Tahoma" panose="020B0604030504040204" pitchFamily="34" charset="0"/>
                </a:defRPr>
              </a:lvl2pPr>
              <a:lvl3pPr marL="11430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Flow/dilution sensors in cradle</a:t>
              </a:r>
            </a:p>
          </p:txBody>
        </p:sp>
        <p:sp>
          <p:nvSpPr>
            <p:cNvPr id="9" name="Text Box 1058">
              <a:extLst>
                <a:ext uri="{FF2B5EF4-FFF2-40B4-BE49-F238E27FC236}">
                  <a16:creationId xmlns:a16="http://schemas.microsoft.com/office/drawing/2014/main" id="{232AEA1B-6047-452F-A16C-004EC8DF87B3}"/>
                </a:ext>
              </a:extLst>
            </p:cNvPr>
            <p:cNvSpPr txBox="1">
              <a:spLocks noChangeArrowheads="1"/>
            </p:cNvSpPr>
            <p:nvPr/>
          </p:nvSpPr>
          <p:spPr bwMode="auto">
            <a:xfrm>
              <a:off x="3708" y="3219"/>
              <a:ext cx="83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lIns="9144" tIns="9144" rIns="9144" bIns="9144"/>
            <a:lstStyle>
              <a:lvl1pPr>
                <a:spcBef>
                  <a:spcPct val="20000"/>
                </a:spcBef>
                <a:buFont typeface="Arial" panose="020B0604020202020204" pitchFamily="34" charset="0"/>
                <a:defRPr sz="2400">
                  <a:solidFill>
                    <a:schemeClr val="bg2"/>
                  </a:solidFill>
                  <a:latin typeface="Tahoma" panose="020B0604030504040204" pitchFamily="34" charset="0"/>
                  <a:cs typeface="Tahoma" panose="020B0604030504040204"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Tahoma" panose="020B0604030504040204" pitchFamily="34" charset="0"/>
                  <a:cs typeface="Tahoma" panose="020B0604030504040204" pitchFamily="34" charset="0"/>
                </a:defRPr>
              </a:lvl2pPr>
              <a:lvl3pPr marL="11430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Pole Clamp Mount</a:t>
              </a:r>
            </a:p>
          </p:txBody>
        </p:sp>
        <p:sp>
          <p:nvSpPr>
            <p:cNvPr id="10" name="Text Box 1059">
              <a:extLst>
                <a:ext uri="{FF2B5EF4-FFF2-40B4-BE49-F238E27FC236}">
                  <a16:creationId xmlns:a16="http://schemas.microsoft.com/office/drawing/2014/main" id="{A87AF686-C9E5-4E15-A654-933F392B1E8E}"/>
                </a:ext>
              </a:extLst>
            </p:cNvPr>
            <p:cNvSpPr txBox="1">
              <a:spLocks noChangeArrowheads="1"/>
            </p:cNvSpPr>
            <p:nvPr/>
          </p:nvSpPr>
          <p:spPr bwMode="auto">
            <a:xfrm>
              <a:off x="2592" y="2544"/>
              <a:ext cx="841" cy="238"/>
            </a:xfrm>
            <a:prstGeom prst="rect">
              <a:avLst/>
            </a:prstGeom>
            <a:noFill/>
            <a:ln>
              <a:noFill/>
            </a:ln>
            <a:extLst>
              <a:ext uri="{91240B29-F687-4F45-9708-019B960494DF}">
                <a14:hiddenLine xmlns:a14="http://schemas.microsoft.com/office/drawing/2010/main" w="0">
                  <a:solidFill>
                    <a:srgbClr val="000000"/>
                  </a:solidFill>
                  <a:miter lim="800000"/>
                  <a:headEnd/>
                  <a:tailEnd/>
                </a14:hiddenLine>
              </a:ext>
            </a:extLst>
          </p:spPr>
          <p:txBody>
            <a:bodyPr lIns="9144" tIns="9144" rIns="9144" bIns="9144"/>
            <a:lstStyle>
              <a:lvl1pPr>
                <a:spcBef>
                  <a:spcPct val="20000"/>
                </a:spcBef>
                <a:buFont typeface="Arial" panose="020B0604020202020204" pitchFamily="34" charset="0"/>
                <a:defRPr sz="2400">
                  <a:solidFill>
                    <a:schemeClr val="bg2"/>
                  </a:solidFill>
                  <a:latin typeface="Tahoma" panose="020B0604030504040204" pitchFamily="34" charset="0"/>
                  <a:cs typeface="Tahoma" panose="020B0604030504040204"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Tahoma" panose="020B0604030504040204" pitchFamily="34" charset="0"/>
                  <a:cs typeface="Tahoma" panose="020B0604030504040204" pitchFamily="34" charset="0"/>
                </a:defRPr>
              </a:lvl2pPr>
              <a:lvl3pPr marL="11430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Battery pack</a:t>
              </a:r>
            </a:p>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compartment</a:t>
              </a:r>
            </a:p>
          </p:txBody>
        </p:sp>
        <p:sp>
          <p:nvSpPr>
            <p:cNvPr id="11" name="Text Box 1060">
              <a:extLst>
                <a:ext uri="{FF2B5EF4-FFF2-40B4-BE49-F238E27FC236}">
                  <a16:creationId xmlns:a16="http://schemas.microsoft.com/office/drawing/2014/main" id="{6A68F386-E8A1-4406-BDC8-79B90E7F870C}"/>
                </a:ext>
              </a:extLst>
            </p:cNvPr>
            <p:cNvSpPr txBox="1">
              <a:spLocks noChangeArrowheads="1"/>
            </p:cNvSpPr>
            <p:nvPr/>
          </p:nvSpPr>
          <p:spPr bwMode="auto">
            <a:xfrm>
              <a:off x="5072" y="2687"/>
              <a:ext cx="686" cy="255"/>
            </a:xfrm>
            <a:prstGeom prst="rect">
              <a:avLst/>
            </a:prstGeom>
            <a:noFill/>
            <a:ln>
              <a:noFill/>
            </a:ln>
            <a:extLst>
              <a:ext uri="{91240B29-F687-4F45-9708-019B960494DF}">
                <a14:hiddenLine xmlns:a14="http://schemas.microsoft.com/office/drawing/2010/main" w="0">
                  <a:solidFill>
                    <a:srgbClr val="000000"/>
                  </a:solidFill>
                  <a:miter lim="800000"/>
                  <a:headEnd/>
                  <a:tailEnd/>
                </a14:hiddenLine>
              </a:ext>
            </a:extLst>
          </p:spPr>
          <p:txBody>
            <a:bodyPr lIns="9144" tIns="9144" rIns="9144" bIns="9144"/>
            <a:lstStyle>
              <a:lvl1pPr>
                <a:spcBef>
                  <a:spcPct val="20000"/>
                </a:spcBef>
                <a:buFont typeface="Arial" panose="020B0604020202020204" pitchFamily="34" charset="0"/>
                <a:defRPr sz="2400">
                  <a:solidFill>
                    <a:schemeClr val="bg2"/>
                  </a:solidFill>
                  <a:latin typeface="Tahoma" panose="020B0604030504040204" pitchFamily="34" charset="0"/>
                  <a:cs typeface="Tahoma" panose="020B0604030504040204"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Tahoma" panose="020B0604030504040204" pitchFamily="34" charset="0"/>
                  <a:cs typeface="Tahoma" panose="020B0604030504040204" pitchFamily="34" charset="0"/>
                </a:defRPr>
              </a:lvl2pPr>
              <a:lvl3pPr marL="11430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Sensor</a:t>
              </a:r>
            </a:p>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connection</a:t>
              </a:r>
            </a:p>
          </p:txBody>
        </p:sp>
        <p:sp>
          <p:nvSpPr>
            <p:cNvPr id="12" name="Text Box 1061">
              <a:extLst>
                <a:ext uri="{FF2B5EF4-FFF2-40B4-BE49-F238E27FC236}">
                  <a16:creationId xmlns:a16="http://schemas.microsoft.com/office/drawing/2014/main" id="{4D50F53B-E1EC-4C70-BD2F-9AC44D35A870}"/>
                </a:ext>
              </a:extLst>
            </p:cNvPr>
            <p:cNvSpPr txBox="1">
              <a:spLocks noChangeArrowheads="1"/>
            </p:cNvSpPr>
            <p:nvPr/>
          </p:nvSpPr>
          <p:spPr bwMode="auto">
            <a:xfrm>
              <a:off x="2640" y="2976"/>
              <a:ext cx="833" cy="255"/>
            </a:xfrm>
            <a:prstGeom prst="rect">
              <a:avLst/>
            </a:prstGeom>
            <a:noFill/>
            <a:ln w="0">
              <a:solidFill>
                <a:schemeClr val="bg1"/>
              </a:solidFill>
              <a:miter lim="800000"/>
              <a:headEnd/>
              <a:tailEnd/>
            </a:ln>
          </p:spPr>
          <p:txBody>
            <a:bodyPr lIns="9144" tIns="9144" rIns="9144" bIns="9144"/>
            <a:lstStyle>
              <a:lvl1pPr>
                <a:spcBef>
                  <a:spcPct val="20000"/>
                </a:spcBef>
                <a:buFont typeface="Arial" panose="020B0604020202020204" pitchFamily="34" charset="0"/>
                <a:defRPr sz="2400">
                  <a:solidFill>
                    <a:schemeClr val="bg2"/>
                  </a:solidFill>
                  <a:latin typeface="Tahoma" panose="020B0604030504040204" pitchFamily="34" charset="0"/>
                  <a:cs typeface="Tahoma" panose="020B0604030504040204"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Tahoma" panose="020B0604030504040204" pitchFamily="34" charset="0"/>
                  <a:cs typeface="Tahoma" panose="020B0604030504040204" pitchFamily="34" charset="0"/>
                </a:defRPr>
              </a:lvl2pPr>
              <a:lvl3pPr marL="11430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Power supply</a:t>
              </a:r>
            </a:p>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connection</a:t>
              </a:r>
            </a:p>
          </p:txBody>
        </p:sp>
        <p:sp>
          <p:nvSpPr>
            <p:cNvPr id="13" name="Line 1062">
              <a:extLst>
                <a:ext uri="{FF2B5EF4-FFF2-40B4-BE49-F238E27FC236}">
                  <a16:creationId xmlns:a16="http://schemas.microsoft.com/office/drawing/2014/main" id="{49E83A21-B19C-47DD-81B6-4380C5FB3F24}"/>
                </a:ext>
              </a:extLst>
            </p:cNvPr>
            <p:cNvSpPr>
              <a:spLocks noChangeShapeType="1"/>
            </p:cNvSpPr>
            <p:nvPr/>
          </p:nvSpPr>
          <p:spPr bwMode="auto">
            <a:xfrm>
              <a:off x="3419" y="1816"/>
              <a:ext cx="576" cy="522"/>
            </a:xfrm>
            <a:prstGeom prst="line">
              <a:avLst/>
            </a:prstGeom>
            <a:noFill/>
            <a:ln w="0">
              <a:solidFill>
                <a:schemeClr val="tx1">
                  <a:lumMod val="75000"/>
                  <a:lumOff val="25000"/>
                </a:schemeClr>
              </a:solidFill>
              <a:round/>
              <a:headEnd/>
              <a:tailEnd type="triangle" w="med" len="med"/>
            </a:ln>
          </p:spPr>
          <p:txBody>
            <a:bodyPr lIns="9144" tIns="9144" rIns="9144" bIns="9144"/>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Line 1063">
              <a:extLst>
                <a:ext uri="{FF2B5EF4-FFF2-40B4-BE49-F238E27FC236}">
                  <a16:creationId xmlns:a16="http://schemas.microsoft.com/office/drawing/2014/main" id="{4B1A289F-C2FF-4ED4-82B9-8B5459900974}"/>
                </a:ext>
              </a:extLst>
            </p:cNvPr>
            <p:cNvSpPr>
              <a:spLocks noChangeShapeType="1"/>
            </p:cNvSpPr>
            <p:nvPr/>
          </p:nvSpPr>
          <p:spPr bwMode="auto">
            <a:xfrm flipH="1" flipV="1">
              <a:off x="4995" y="2306"/>
              <a:ext cx="254" cy="32"/>
            </a:xfrm>
            <a:prstGeom prst="line">
              <a:avLst/>
            </a:prstGeom>
            <a:noFill/>
            <a:ln w="0">
              <a:solidFill>
                <a:schemeClr val="tx1">
                  <a:lumMod val="75000"/>
                  <a:lumOff val="25000"/>
                </a:schemeClr>
              </a:solidFill>
              <a:round/>
              <a:headEnd/>
              <a:tailEnd type="triangle" w="med" len="med"/>
            </a:ln>
          </p:spPr>
          <p:txBody>
            <a:bodyPr lIns="9144" tIns="9144" rIns="9144" bIns="9144"/>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Line 1064">
              <a:extLst>
                <a:ext uri="{FF2B5EF4-FFF2-40B4-BE49-F238E27FC236}">
                  <a16:creationId xmlns:a16="http://schemas.microsoft.com/office/drawing/2014/main" id="{237AABC4-077B-4F06-94B1-B97F20157C06}"/>
                </a:ext>
              </a:extLst>
            </p:cNvPr>
            <p:cNvSpPr>
              <a:spLocks noChangeShapeType="1"/>
            </p:cNvSpPr>
            <p:nvPr/>
          </p:nvSpPr>
          <p:spPr bwMode="auto">
            <a:xfrm flipH="1" flipV="1">
              <a:off x="4641" y="2609"/>
              <a:ext cx="419" cy="191"/>
            </a:xfrm>
            <a:prstGeom prst="line">
              <a:avLst/>
            </a:prstGeom>
            <a:noFill/>
            <a:ln w="0">
              <a:solidFill>
                <a:schemeClr val="tx1">
                  <a:lumMod val="75000"/>
                  <a:lumOff val="25000"/>
                </a:schemeClr>
              </a:solidFill>
              <a:round/>
              <a:headEnd/>
              <a:tailEnd type="triangle" w="med" len="med"/>
            </a:ln>
          </p:spPr>
          <p:txBody>
            <a:bodyPr lIns="9144" tIns="9144" rIns="9144" bIns="9144"/>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Line 1065">
              <a:extLst>
                <a:ext uri="{FF2B5EF4-FFF2-40B4-BE49-F238E27FC236}">
                  <a16:creationId xmlns:a16="http://schemas.microsoft.com/office/drawing/2014/main" id="{A2876099-9588-4A29-B28C-2734B23F0FFA}"/>
                </a:ext>
              </a:extLst>
            </p:cNvPr>
            <p:cNvSpPr>
              <a:spLocks noChangeShapeType="1"/>
            </p:cNvSpPr>
            <p:nvPr/>
          </p:nvSpPr>
          <p:spPr bwMode="auto">
            <a:xfrm flipV="1">
              <a:off x="3292" y="2826"/>
              <a:ext cx="321" cy="232"/>
            </a:xfrm>
            <a:prstGeom prst="line">
              <a:avLst/>
            </a:prstGeom>
            <a:noFill/>
            <a:ln w="0">
              <a:solidFill>
                <a:schemeClr val="tx1">
                  <a:lumMod val="75000"/>
                  <a:lumOff val="25000"/>
                </a:schemeClr>
              </a:solidFill>
              <a:round/>
              <a:headEnd/>
              <a:tailEnd type="triangle" w="med" len="med"/>
            </a:ln>
          </p:spPr>
          <p:txBody>
            <a:bodyPr lIns="9144" tIns="9144" rIns="9144" bIns="9144"/>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Line 1066">
              <a:extLst>
                <a:ext uri="{FF2B5EF4-FFF2-40B4-BE49-F238E27FC236}">
                  <a16:creationId xmlns:a16="http://schemas.microsoft.com/office/drawing/2014/main" id="{2AE2CC81-87C2-48CD-9AD5-5E8F02272C56}"/>
                </a:ext>
              </a:extLst>
            </p:cNvPr>
            <p:cNvSpPr>
              <a:spLocks noChangeShapeType="1"/>
            </p:cNvSpPr>
            <p:nvPr/>
          </p:nvSpPr>
          <p:spPr bwMode="auto">
            <a:xfrm flipV="1">
              <a:off x="3197" y="2572"/>
              <a:ext cx="576" cy="78"/>
            </a:xfrm>
            <a:prstGeom prst="line">
              <a:avLst/>
            </a:prstGeom>
            <a:noFill/>
            <a:ln w="0">
              <a:solidFill>
                <a:schemeClr val="tx1">
                  <a:lumMod val="75000"/>
                  <a:lumOff val="25000"/>
                </a:schemeClr>
              </a:solidFill>
              <a:round/>
              <a:headEnd/>
              <a:tailEnd type="triangle" w="med" len="med"/>
            </a:ln>
          </p:spPr>
          <p:txBody>
            <a:bodyPr lIns="9144" tIns="9144" rIns="9144" bIns="9144"/>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Line 1067">
              <a:extLst>
                <a:ext uri="{FF2B5EF4-FFF2-40B4-BE49-F238E27FC236}">
                  <a16:creationId xmlns:a16="http://schemas.microsoft.com/office/drawing/2014/main" id="{9CCD0D80-2C70-4EFE-812A-A52F10E50EB3}"/>
                </a:ext>
              </a:extLst>
            </p:cNvPr>
            <p:cNvSpPr>
              <a:spLocks noChangeShapeType="1"/>
            </p:cNvSpPr>
            <p:nvPr/>
          </p:nvSpPr>
          <p:spPr bwMode="auto">
            <a:xfrm flipV="1">
              <a:off x="4157" y="2826"/>
              <a:ext cx="32" cy="317"/>
            </a:xfrm>
            <a:prstGeom prst="line">
              <a:avLst/>
            </a:prstGeom>
            <a:noFill/>
            <a:ln w="0">
              <a:solidFill>
                <a:schemeClr val="tx1">
                  <a:lumMod val="75000"/>
                  <a:lumOff val="25000"/>
                </a:schemeClr>
              </a:solidFill>
              <a:round/>
              <a:headEnd/>
              <a:tailEnd type="triangle" w="med" len="med"/>
            </a:ln>
          </p:spPr>
          <p:txBody>
            <a:bodyPr lIns="9144" tIns="9144" rIns="9144" bIns="9144"/>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Line 1070">
              <a:extLst>
                <a:ext uri="{FF2B5EF4-FFF2-40B4-BE49-F238E27FC236}">
                  <a16:creationId xmlns:a16="http://schemas.microsoft.com/office/drawing/2014/main" id="{11278A39-328C-42A6-BECA-7CCA84CECFD2}"/>
                </a:ext>
              </a:extLst>
            </p:cNvPr>
            <p:cNvSpPr>
              <a:spLocks noChangeShapeType="1"/>
            </p:cNvSpPr>
            <p:nvPr/>
          </p:nvSpPr>
          <p:spPr bwMode="auto">
            <a:xfrm flipH="1">
              <a:off x="4243" y="1855"/>
              <a:ext cx="182" cy="255"/>
            </a:xfrm>
            <a:prstGeom prst="line">
              <a:avLst/>
            </a:prstGeom>
            <a:noFill/>
            <a:ln w="0">
              <a:solidFill>
                <a:schemeClr val="tx1">
                  <a:lumMod val="75000"/>
                  <a:lumOff val="25000"/>
                </a:schemeClr>
              </a:solidFill>
              <a:round/>
              <a:headEnd/>
              <a:tailEnd type="triangle" w="med" len="med"/>
            </a:ln>
          </p:spPr>
          <p:txBody>
            <a:bodyPr lIns="9144" tIns="9144" rIns="9144" bIns="9144"/>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48096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B5E0F-7EE5-47C2-915A-9289A8FE0984}"/>
              </a:ext>
            </a:extLst>
          </p:cNvPr>
          <p:cNvSpPr>
            <a:spLocks noGrp="1"/>
          </p:cNvSpPr>
          <p:nvPr>
            <p:ph type="title"/>
          </p:nvPr>
        </p:nvSpPr>
        <p:spPr>
          <a:xfrm>
            <a:off x="578797" y="372533"/>
            <a:ext cx="10886372" cy="983483"/>
          </a:xfrm>
        </p:spPr>
        <p:txBody>
          <a:bodyPr>
            <a:normAutofit fontScale="90000"/>
          </a:bodyPr>
          <a:lstStyle/>
          <a:p>
            <a:pPr algn="ctr"/>
            <a:r>
              <a:rPr lang="en-US" dirty="0"/>
              <a:t>Delivered Flow, Recirculation and Access Flow </a:t>
            </a:r>
            <a:br>
              <a:rPr lang="en-US" dirty="0"/>
            </a:br>
            <a:r>
              <a:rPr lang="en-US" dirty="0"/>
              <a:t>Sensor Attachment Chairside Steps</a:t>
            </a:r>
          </a:p>
        </p:txBody>
      </p:sp>
      <p:sp>
        <p:nvSpPr>
          <p:cNvPr id="3" name="Text Placeholder 2">
            <a:extLst>
              <a:ext uri="{FF2B5EF4-FFF2-40B4-BE49-F238E27FC236}">
                <a16:creationId xmlns:a16="http://schemas.microsoft.com/office/drawing/2014/main" id="{AE021462-7A23-4072-9078-BF2A9248F86A}"/>
              </a:ext>
            </a:extLst>
          </p:cNvPr>
          <p:cNvSpPr>
            <a:spLocks noGrp="1"/>
          </p:cNvSpPr>
          <p:nvPr>
            <p:ph type="body" sz="quarter" idx="11"/>
          </p:nvPr>
        </p:nvSpPr>
        <p:spPr>
          <a:xfrm>
            <a:off x="838201" y="2243667"/>
            <a:ext cx="4144616" cy="3515096"/>
          </a:xfrm>
        </p:spPr>
        <p:txBody>
          <a:bodyPr>
            <a:normAutofit/>
          </a:bodyPr>
          <a:lstStyle/>
          <a:p>
            <a:r>
              <a:rPr lang="en-US" dirty="0"/>
              <a:t>Move to the patient station</a:t>
            </a:r>
          </a:p>
          <a:p>
            <a:endParaRPr lang="en-US" dirty="0"/>
          </a:p>
          <a:p>
            <a:r>
              <a:rPr lang="en-US" dirty="0"/>
              <a:t>Prepare to attach the sensors to the patient’s hemodialysis </a:t>
            </a:r>
          </a:p>
          <a:p>
            <a:r>
              <a:rPr lang="en-US" dirty="0"/>
              <a:t>bloodlines (tubing) </a:t>
            </a:r>
          </a:p>
        </p:txBody>
      </p:sp>
      <p:pic>
        <p:nvPicPr>
          <p:cNvPr id="7" name="Picture 6" descr="Two people sitting in a room&#10;&#10;Description automatically generated">
            <a:extLst>
              <a:ext uri="{FF2B5EF4-FFF2-40B4-BE49-F238E27FC236}">
                <a16:creationId xmlns:a16="http://schemas.microsoft.com/office/drawing/2014/main" id="{5A954AEE-283E-46D5-B264-806F537CB4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3153" y="2310685"/>
            <a:ext cx="5269993" cy="3515096"/>
          </a:xfrm>
          <a:prstGeom prst="rect">
            <a:avLst/>
          </a:prstGeom>
        </p:spPr>
      </p:pic>
    </p:spTree>
    <p:extLst>
      <p:ext uri="{BB962C8B-B14F-4D97-AF65-F5344CB8AC3E}">
        <p14:creationId xmlns:p14="http://schemas.microsoft.com/office/powerpoint/2010/main" val="2366831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B8994-08FB-4037-AC0E-DCB28C08E90B}"/>
              </a:ext>
            </a:extLst>
          </p:cNvPr>
          <p:cNvSpPr>
            <a:spLocks noGrp="1"/>
          </p:cNvSpPr>
          <p:nvPr>
            <p:ph type="title"/>
          </p:nvPr>
        </p:nvSpPr>
        <p:spPr/>
        <p:txBody>
          <a:bodyPr>
            <a:normAutofit fontScale="90000"/>
          </a:bodyPr>
          <a:lstStyle/>
          <a:p>
            <a:r>
              <a:rPr lang="en-US" dirty="0"/>
              <a:t>Delivered Flow, Recirculation and Access Flow </a:t>
            </a:r>
            <a:br>
              <a:rPr lang="en-US" dirty="0"/>
            </a:br>
            <a:r>
              <a:rPr lang="en-US" dirty="0"/>
              <a:t>Sensor Attachment Chairside Steps</a:t>
            </a:r>
          </a:p>
        </p:txBody>
      </p:sp>
      <p:sp>
        <p:nvSpPr>
          <p:cNvPr id="3" name="Text Placeholder 2">
            <a:extLst>
              <a:ext uri="{FF2B5EF4-FFF2-40B4-BE49-F238E27FC236}">
                <a16:creationId xmlns:a16="http://schemas.microsoft.com/office/drawing/2014/main" id="{782F7DEB-B433-4A08-B546-555710A58C3A}"/>
              </a:ext>
            </a:extLst>
          </p:cNvPr>
          <p:cNvSpPr>
            <a:spLocks noGrp="1"/>
          </p:cNvSpPr>
          <p:nvPr>
            <p:ph type="body" sz="quarter" idx="11"/>
          </p:nvPr>
        </p:nvSpPr>
        <p:spPr/>
        <p:txBody>
          <a:bodyPr/>
          <a:lstStyle/>
          <a:p>
            <a:r>
              <a:rPr lang="en-US" dirty="0"/>
              <a:t>Hemodiafiltration or I.V  infusions via the extracorporeal circuit can interfere with saline dilution resulting in a Notification/Error Message. </a:t>
            </a:r>
          </a:p>
          <a:p>
            <a:endParaRPr lang="en-US" dirty="0"/>
          </a:p>
          <a:p>
            <a:r>
              <a:rPr lang="en-US" dirty="0">
                <a:solidFill>
                  <a:srgbClr val="FF0000"/>
                </a:solidFill>
              </a:rPr>
              <a:t>If Hemodiafiltration Mode is active- disable HDF prior to attaching the sensors!</a:t>
            </a:r>
          </a:p>
          <a:p>
            <a:endParaRPr lang="en-US" dirty="0">
              <a:solidFill>
                <a:srgbClr val="FF0000"/>
              </a:solidFill>
            </a:endParaRPr>
          </a:p>
          <a:p>
            <a:r>
              <a:rPr lang="en-US" dirty="0">
                <a:solidFill>
                  <a:srgbClr val="FF0000"/>
                </a:solidFill>
              </a:rPr>
              <a:t>I.V. infusions should be paused prior to Recirculation, Access Flow or Cardiac Output measurements. </a:t>
            </a:r>
          </a:p>
          <a:p>
            <a:endParaRPr lang="en-US" dirty="0">
              <a:solidFill>
                <a:srgbClr val="FF0000"/>
              </a:solidFill>
            </a:endParaRPr>
          </a:p>
          <a:p>
            <a:endParaRPr lang="en-US" dirty="0"/>
          </a:p>
          <a:p>
            <a:endParaRPr lang="en-US" dirty="0"/>
          </a:p>
        </p:txBody>
      </p:sp>
    </p:spTree>
    <p:extLst>
      <p:ext uri="{BB962C8B-B14F-4D97-AF65-F5344CB8AC3E}">
        <p14:creationId xmlns:p14="http://schemas.microsoft.com/office/powerpoint/2010/main" val="3355246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1F03-E741-4D7C-A6F3-88755588B824}"/>
              </a:ext>
            </a:extLst>
          </p:cNvPr>
          <p:cNvSpPr>
            <a:spLocks noGrp="1"/>
          </p:cNvSpPr>
          <p:nvPr>
            <p:ph type="title"/>
          </p:nvPr>
        </p:nvSpPr>
        <p:spPr>
          <a:xfrm>
            <a:off x="435661" y="736466"/>
            <a:ext cx="6988639" cy="671433"/>
          </a:xfrm>
        </p:spPr>
        <p:txBody>
          <a:bodyPr>
            <a:normAutofit fontScale="90000"/>
          </a:bodyPr>
          <a:lstStyle/>
          <a:p>
            <a:r>
              <a:rPr lang="en-US" dirty="0"/>
              <a:t>Placing Arterial Sensor on Bloodline (Tubing) </a:t>
            </a:r>
          </a:p>
        </p:txBody>
      </p:sp>
      <p:sp>
        <p:nvSpPr>
          <p:cNvPr id="3" name="Text Placeholder 2">
            <a:extLst>
              <a:ext uri="{FF2B5EF4-FFF2-40B4-BE49-F238E27FC236}">
                <a16:creationId xmlns:a16="http://schemas.microsoft.com/office/drawing/2014/main" id="{D7340936-32D0-4021-B484-47D4AE169441}"/>
              </a:ext>
            </a:extLst>
          </p:cNvPr>
          <p:cNvSpPr>
            <a:spLocks noGrp="1"/>
          </p:cNvSpPr>
          <p:nvPr>
            <p:ph type="body" sz="quarter" idx="12"/>
          </p:nvPr>
        </p:nvSpPr>
        <p:spPr>
          <a:xfrm>
            <a:off x="7674320" y="736466"/>
            <a:ext cx="3332813" cy="561053"/>
          </a:xfrm>
        </p:spPr>
        <p:txBody>
          <a:bodyPr/>
          <a:lstStyle/>
          <a:p>
            <a:r>
              <a:rPr lang="en-US" dirty="0"/>
              <a:t>Placing Sensor Steps</a:t>
            </a:r>
          </a:p>
        </p:txBody>
      </p:sp>
      <p:pic>
        <p:nvPicPr>
          <p:cNvPr id="7" name="Picture 6">
            <a:extLst>
              <a:ext uri="{FF2B5EF4-FFF2-40B4-BE49-F238E27FC236}">
                <a16:creationId xmlns:a16="http://schemas.microsoft.com/office/drawing/2014/main" id="{F1B4D2B5-576E-498B-824D-90399E53EDBF}"/>
              </a:ext>
            </a:extLst>
          </p:cNvPr>
          <p:cNvPicPr>
            <a:picLocks noChangeAspect="1"/>
          </p:cNvPicPr>
          <p:nvPr/>
        </p:nvPicPr>
        <p:blipFill>
          <a:blip r:embed="rId2"/>
          <a:stretch>
            <a:fillRect/>
          </a:stretch>
        </p:blipFill>
        <p:spPr>
          <a:xfrm>
            <a:off x="435661" y="1956741"/>
            <a:ext cx="3605056" cy="1954349"/>
          </a:xfrm>
          <a:prstGeom prst="rect">
            <a:avLst/>
          </a:prstGeom>
        </p:spPr>
      </p:pic>
      <p:sp>
        <p:nvSpPr>
          <p:cNvPr id="5" name="Text Placeholder 4">
            <a:extLst>
              <a:ext uri="{FF2B5EF4-FFF2-40B4-BE49-F238E27FC236}">
                <a16:creationId xmlns:a16="http://schemas.microsoft.com/office/drawing/2014/main" id="{43ADAD09-C3A4-462A-852D-AC83629AF40D}"/>
              </a:ext>
            </a:extLst>
          </p:cNvPr>
          <p:cNvSpPr>
            <a:spLocks noGrp="1"/>
          </p:cNvSpPr>
          <p:nvPr>
            <p:ph type="body" sz="quarter" idx="14"/>
          </p:nvPr>
        </p:nvSpPr>
        <p:spPr/>
        <p:txBody>
          <a:bodyPr/>
          <a:lstStyle/>
          <a:p>
            <a:r>
              <a:rPr lang="en-US" dirty="0"/>
              <a:t>The Sensor door opens by pressing the silver lever– see arrows in image</a:t>
            </a:r>
          </a:p>
        </p:txBody>
      </p:sp>
      <p:pic>
        <p:nvPicPr>
          <p:cNvPr id="8" name="Picture 7">
            <a:extLst>
              <a:ext uri="{FF2B5EF4-FFF2-40B4-BE49-F238E27FC236}">
                <a16:creationId xmlns:a16="http://schemas.microsoft.com/office/drawing/2014/main" id="{335020A7-7101-424E-A379-282A7439E905}"/>
              </a:ext>
            </a:extLst>
          </p:cNvPr>
          <p:cNvPicPr>
            <a:picLocks noChangeAspect="1"/>
          </p:cNvPicPr>
          <p:nvPr/>
        </p:nvPicPr>
        <p:blipFill>
          <a:blip r:embed="rId3"/>
          <a:stretch>
            <a:fillRect/>
          </a:stretch>
        </p:blipFill>
        <p:spPr>
          <a:xfrm>
            <a:off x="2764762" y="2743200"/>
            <a:ext cx="4909558" cy="3645626"/>
          </a:xfrm>
          <a:prstGeom prst="rect">
            <a:avLst/>
          </a:prstGeom>
        </p:spPr>
      </p:pic>
    </p:spTree>
    <p:extLst>
      <p:ext uri="{BB962C8B-B14F-4D97-AF65-F5344CB8AC3E}">
        <p14:creationId xmlns:p14="http://schemas.microsoft.com/office/powerpoint/2010/main" val="3824225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98C1-5027-426B-BA00-79AAFEC39BF3}"/>
              </a:ext>
            </a:extLst>
          </p:cNvPr>
          <p:cNvSpPr>
            <a:spLocks noGrp="1"/>
          </p:cNvSpPr>
          <p:nvPr>
            <p:ph type="title"/>
          </p:nvPr>
        </p:nvSpPr>
        <p:spPr>
          <a:xfrm>
            <a:off x="393701" y="736466"/>
            <a:ext cx="7030600" cy="671433"/>
          </a:xfrm>
        </p:spPr>
        <p:txBody>
          <a:bodyPr>
            <a:normAutofit fontScale="90000"/>
          </a:bodyPr>
          <a:lstStyle/>
          <a:p>
            <a:r>
              <a:rPr lang="en-US" dirty="0"/>
              <a:t>Placing Arterial Sensor on Bloodline (Tubing) </a:t>
            </a:r>
          </a:p>
        </p:txBody>
      </p:sp>
      <p:sp>
        <p:nvSpPr>
          <p:cNvPr id="3" name="Text Placeholder 2">
            <a:extLst>
              <a:ext uri="{FF2B5EF4-FFF2-40B4-BE49-F238E27FC236}">
                <a16:creationId xmlns:a16="http://schemas.microsoft.com/office/drawing/2014/main" id="{BC163349-7893-4F66-9825-4CBEC67E4FCD}"/>
              </a:ext>
            </a:extLst>
          </p:cNvPr>
          <p:cNvSpPr>
            <a:spLocks noGrp="1"/>
          </p:cNvSpPr>
          <p:nvPr>
            <p:ph type="body" sz="quarter" idx="12"/>
          </p:nvPr>
        </p:nvSpPr>
        <p:spPr>
          <a:xfrm>
            <a:off x="7684478" y="736467"/>
            <a:ext cx="3322656" cy="561052"/>
          </a:xfrm>
        </p:spPr>
        <p:txBody>
          <a:bodyPr/>
          <a:lstStyle/>
          <a:p>
            <a:r>
              <a:rPr lang="en-US" dirty="0"/>
              <a:t>Placing Sensor Steps</a:t>
            </a:r>
          </a:p>
          <a:p>
            <a:endParaRPr lang="en-US" dirty="0"/>
          </a:p>
        </p:txBody>
      </p:sp>
      <p:pic>
        <p:nvPicPr>
          <p:cNvPr id="6" name="Picture 5">
            <a:extLst>
              <a:ext uri="{FF2B5EF4-FFF2-40B4-BE49-F238E27FC236}">
                <a16:creationId xmlns:a16="http://schemas.microsoft.com/office/drawing/2014/main" id="{588C2001-3FB6-4BD2-844E-99CB117FB10B}"/>
              </a:ext>
            </a:extLst>
          </p:cNvPr>
          <p:cNvPicPr>
            <a:picLocks noChangeAspect="1"/>
          </p:cNvPicPr>
          <p:nvPr/>
        </p:nvPicPr>
        <p:blipFill>
          <a:blip r:embed="rId2"/>
          <a:stretch>
            <a:fillRect/>
          </a:stretch>
        </p:blipFill>
        <p:spPr>
          <a:xfrm>
            <a:off x="492868" y="1697500"/>
            <a:ext cx="4257899" cy="2195231"/>
          </a:xfrm>
          <a:prstGeom prst="rect">
            <a:avLst/>
          </a:prstGeom>
        </p:spPr>
      </p:pic>
      <p:sp>
        <p:nvSpPr>
          <p:cNvPr id="5" name="Text Placeholder 4">
            <a:extLst>
              <a:ext uri="{FF2B5EF4-FFF2-40B4-BE49-F238E27FC236}">
                <a16:creationId xmlns:a16="http://schemas.microsoft.com/office/drawing/2014/main" id="{5E4F084E-7F38-4252-A1B5-456CF5F4F329}"/>
              </a:ext>
            </a:extLst>
          </p:cNvPr>
          <p:cNvSpPr>
            <a:spLocks noGrp="1"/>
          </p:cNvSpPr>
          <p:nvPr>
            <p:ph type="body" sz="quarter" idx="14"/>
          </p:nvPr>
        </p:nvSpPr>
        <p:spPr/>
        <p:txBody>
          <a:bodyPr/>
          <a:lstStyle/>
          <a:p>
            <a:r>
              <a:rPr lang="en-US" dirty="0"/>
              <a:t>Open the 70% alcohol prep (Image A) </a:t>
            </a:r>
          </a:p>
          <a:p>
            <a:r>
              <a:rPr lang="en-US" dirty="0"/>
              <a:t>Wet the bloodline (tubing) segment 5-10 cm (2-4”) from the needle connection (Image B)</a:t>
            </a:r>
          </a:p>
          <a:p>
            <a:pPr marL="0" indent="0">
              <a:buNone/>
            </a:pPr>
            <a:endParaRPr lang="en-US" dirty="0"/>
          </a:p>
        </p:txBody>
      </p:sp>
      <p:pic>
        <p:nvPicPr>
          <p:cNvPr id="7" name="Picture 6">
            <a:extLst>
              <a:ext uri="{FF2B5EF4-FFF2-40B4-BE49-F238E27FC236}">
                <a16:creationId xmlns:a16="http://schemas.microsoft.com/office/drawing/2014/main" id="{A5C82110-D846-4A52-A736-1DFFD3CA8892}"/>
              </a:ext>
            </a:extLst>
          </p:cNvPr>
          <p:cNvPicPr>
            <a:picLocks noChangeAspect="1"/>
          </p:cNvPicPr>
          <p:nvPr/>
        </p:nvPicPr>
        <p:blipFill>
          <a:blip r:embed="rId3"/>
          <a:stretch>
            <a:fillRect/>
          </a:stretch>
        </p:blipFill>
        <p:spPr>
          <a:xfrm>
            <a:off x="2258377" y="4370616"/>
            <a:ext cx="4383404" cy="2487384"/>
          </a:xfrm>
          <a:prstGeom prst="rect">
            <a:avLst/>
          </a:prstGeom>
        </p:spPr>
      </p:pic>
      <p:sp>
        <p:nvSpPr>
          <p:cNvPr id="4" name="TextBox 3">
            <a:extLst>
              <a:ext uri="{FF2B5EF4-FFF2-40B4-BE49-F238E27FC236}">
                <a16:creationId xmlns:a16="http://schemas.microsoft.com/office/drawing/2014/main" id="{F1DC4B1E-A62E-42BD-A464-28318E33F471}"/>
              </a:ext>
            </a:extLst>
          </p:cNvPr>
          <p:cNvSpPr txBox="1"/>
          <p:nvPr/>
        </p:nvSpPr>
        <p:spPr>
          <a:xfrm>
            <a:off x="3165231" y="1697500"/>
            <a:ext cx="2092569" cy="369332"/>
          </a:xfrm>
          <a:prstGeom prst="rect">
            <a:avLst/>
          </a:prstGeom>
          <a:noFill/>
        </p:spPr>
        <p:txBody>
          <a:bodyPr wrap="square" rtlCol="0">
            <a:spAutoFit/>
          </a:bodyPr>
          <a:lstStyle/>
          <a:p>
            <a:r>
              <a:rPr lang="en-US" dirty="0"/>
              <a:t>Image A</a:t>
            </a:r>
          </a:p>
        </p:txBody>
      </p:sp>
      <p:sp>
        <p:nvSpPr>
          <p:cNvPr id="8" name="TextBox 7">
            <a:extLst>
              <a:ext uri="{FF2B5EF4-FFF2-40B4-BE49-F238E27FC236}">
                <a16:creationId xmlns:a16="http://schemas.microsoft.com/office/drawing/2014/main" id="{FA55078F-AE23-4700-8191-35AA459140B5}"/>
              </a:ext>
            </a:extLst>
          </p:cNvPr>
          <p:cNvSpPr txBox="1"/>
          <p:nvPr/>
        </p:nvSpPr>
        <p:spPr>
          <a:xfrm>
            <a:off x="4360985" y="4747846"/>
            <a:ext cx="1529861" cy="369332"/>
          </a:xfrm>
          <a:prstGeom prst="rect">
            <a:avLst/>
          </a:prstGeom>
          <a:noFill/>
        </p:spPr>
        <p:txBody>
          <a:bodyPr wrap="square" rtlCol="0">
            <a:spAutoFit/>
          </a:bodyPr>
          <a:lstStyle/>
          <a:p>
            <a:r>
              <a:rPr lang="en-US" dirty="0"/>
              <a:t>Image B</a:t>
            </a:r>
          </a:p>
        </p:txBody>
      </p:sp>
    </p:spTree>
    <p:extLst>
      <p:ext uri="{BB962C8B-B14F-4D97-AF65-F5344CB8AC3E}">
        <p14:creationId xmlns:p14="http://schemas.microsoft.com/office/powerpoint/2010/main" val="246722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F8ADB-6094-4793-9435-E85A0B1436EB}"/>
              </a:ext>
            </a:extLst>
          </p:cNvPr>
          <p:cNvSpPr>
            <a:spLocks noGrp="1"/>
          </p:cNvSpPr>
          <p:nvPr>
            <p:ph type="title"/>
          </p:nvPr>
        </p:nvSpPr>
        <p:spPr>
          <a:xfrm>
            <a:off x="604737" y="736466"/>
            <a:ext cx="6819563" cy="671433"/>
          </a:xfrm>
        </p:spPr>
        <p:txBody>
          <a:bodyPr>
            <a:normAutofit fontScale="90000"/>
          </a:bodyPr>
          <a:lstStyle/>
          <a:p>
            <a:r>
              <a:rPr lang="en-US" dirty="0"/>
              <a:t>Placing Sensor on Bloodline (Tubing)</a:t>
            </a:r>
          </a:p>
        </p:txBody>
      </p:sp>
      <p:sp>
        <p:nvSpPr>
          <p:cNvPr id="3" name="Text Placeholder 2">
            <a:extLst>
              <a:ext uri="{FF2B5EF4-FFF2-40B4-BE49-F238E27FC236}">
                <a16:creationId xmlns:a16="http://schemas.microsoft.com/office/drawing/2014/main" id="{2893D86C-1F64-46EC-A7D3-71A3ED80D4AD}"/>
              </a:ext>
            </a:extLst>
          </p:cNvPr>
          <p:cNvSpPr>
            <a:spLocks noGrp="1"/>
          </p:cNvSpPr>
          <p:nvPr>
            <p:ph type="body" sz="quarter" idx="12"/>
          </p:nvPr>
        </p:nvSpPr>
        <p:spPr>
          <a:xfrm>
            <a:off x="7661190" y="736467"/>
            <a:ext cx="3188518" cy="561052"/>
          </a:xfrm>
        </p:spPr>
        <p:txBody>
          <a:bodyPr>
            <a:normAutofit/>
          </a:bodyPr>
          <a:lstStyle/>
          <a:p>
            <a:r>
              <a:rPr lang="en-US" dirty="0"/>
              <a:t>Placing Sensor Steps</a:t>
            </a:r>
            <a:endParaRPr lang="en-US" sz="2600" dirty="0"/>
          </a:p>
          <a:p>
            <a:endParaRPr lang="en-US" dirty="0"/>
          </a:p>
        </p:txBody>
      </p:sp>
      <p:pic>
        <p:nvPicPr>
          <p:cNvPr id="6" name="Picture 5">
            <a:extLst>
              <a:ext uri="{FF2B5EF4-FFF2-40B4-BE49-F238E27FC236}">
                <a16:creationId xmlns:a16="http://schemas.microsoft.com/office/drawing/2014/main" id="{F8C68877-4D7E-4712-AE30-C5466BB251C9}"/>
              </a:ext>
            </a:extLst>
          </p:cNvPr>
          <p:cNvPicPr>
            <a:picLocks noChangeAspect="1"/>
          </p:cNvPicPr>
          <p:nvPr/>
        </p:nvPicPr>
        <p:blipFill>
          <a:blip r:embed="rId2"/>
          <a:stretch>
            <a:fillRect/>
          </a:stretch>
        </p:blipFill>
        <p:spPr>
          <a:xfrm>
            <a:off x="604737" y="1930534"/>
            <a:ext cx="5905500" cy="4191000"/>
          </a:xfrm>
          <a:prstGeom prst="rect">
            <a:avLst/>
          </a:prstGeom>
        </p:spPr>
      </p:pic>
      <p:sp>
        <p:nvSpPr>
          <p:cNvPr id="5" name="Text Placeholder 4">
            <a:extLst>
              <a:ext uri="{FF2B5EF4-FFF2-40B4-BE49-F238E27FC236}">
                <a16:creationId xmlns:a16="http://schemas.microsoft.com/office/drawing/2014/main" id="{911E52BA-168B-41F6-A636-B0580F509E8F}"/>
              </a:ext>
            </a:extLst>
          </p:cNvPr>
          <p:cNvSpPr>
            <a:spLocks noGrp="1"/>
          </p:cNvSpPr>
          <p:nvPr>
            <p:ph type="body" sz="quarter" idx="14"/>
          </p:nvPr>
        </p:nvSpPr>
        <p:spPr/>
        <p:txBody>
          <a:bodyPr/>
          <a:lstStyle/>
          <a:p>
            <a:r>
              <a:rPr lang="en-US" dirty="0"/>
              <a:t>Quickly insert the wet bloodline (tubing) segment into the Sensor 5-10 cm    (2-4”) from the needle connection </a:t>
            </a:r>
          </a:p>
          <a:p>
            <a:r>
              <a:rPr lang="en-US" dirty="0"/>
              <a:t>The Arterial Sensor arrow must match the direction of the blood flow (arterial draw)</a:t>
            </a:r>
          </a:p>
          <a:p>
            <a:r>
              <a:rPr lang="en-US" dirty="0"/>
              <a:t>The Venous Sensor arrow must match the direction of the blood flow (venous return) </a:t>
            </a:r>
          </a:p>
          <a:p>
            <a:endParaRPr lang="en-US" dirty="0"/>
          </a:p>
          <a:p>
            <a:pPr marL="0" indent="0">
              <a:buNone/>
            </a:pPr>
            <a:endParaRPr lang="en-US" dirty="0"/>
          </a:p>
        </p:txBody>
      </p:sp>
      <p:sp>
        <p:nvSpPr>
          <p:cNvPr id="7" name="Rectangle 6">
            <a:extLst>
              <a:ext uri="{FF2B5EF4-FFF2-40B4-BE49-F238E27FC236}">
                <a16:creationId xmlns:a16="http://schemas.microsoft.com/office/drawing/2014/main" id="{6874B15C-6282-409D-BDBC-17BC95B0F591}"/>
              </a:ext>
            </a:extLst>
          </p:cNvPr>
          <p:cNvSpPr/>
          <p:nvPr/>
        </p:nvSpPr>
        <p:spPr>
          <a:xfrm>
            <a:off x="431074" y="1828799"/>
            <a:ext cx="783772" cy="418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812578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8DA5A-C9E4-4827-BE08-EC5A90DE1AF2}"/>
              </a:ext>
            </a:extLst>
          </p:cNvPr>
          <p:cNvSpPr>
            <a:spLocks noGrp="1"/>
          </p:cNvSpPr>
          <p:nvPr>
            <p:ph type="title"/>
          </p:nvPr>
        </p:nvSpPr>
        <p:spPr>
          <a:xfrm>
            <a:off x="604737" y="736467"/>
            <a:ext cx="6819563" cy="561052"/>
          </a:xfrm>
        </p:spPr>
        <p:txBody>
          <a:bodyPr>
            <a:normAutofit fontScale="90000"/>
          </a:bodyPr>
          <a:lstStyle/>
          <a:p>
            <a:r>
              <a:rPr lang="en-US" dirty="0"/>
              <a:t>Placing Sensor on Bloodline (Tubing)</a:t>
            </a:r>
          </a:p>
        </p:txBody>
      </p:sp>
      <p:sp>
        <p:nvSpPr>
          <p:cNvPr id="3" name="Text Placeholder 2">
            <a:extLst>
              <a:ext uri="{FF2B5EF4-FFF2-40B4-BE49-F238E27FC236}">
                <a16:creationId xmlns:a16="http://schemas.microsoft.com/office/drawing/2014/main" id="{7770AADD-C632-4FE2-BEAD-79BD36669B4C}"/>
              </a:ext>
            </a:extLst>
          </p:cNvPr>
          <p:cNvSpPr>
            <a:spLocks noGrp="1"/>
          </p:cNvSpPr>
          <p:nvPr>
            <p:ph type="body" sz="quarter" idx="12"/>
          </p:nvPr>
        </p:nvSpPr>
        <p:spPr>
          <a:xfrm>
            <a:off x="7654378" y="767788"/>
            <a:ext cx="3146810" cy="561052"/>
          </a:xfrm>
        </p:spPr>
        <p:txBody>
          <a:bodyPr/>
          <a:lstStyle/>
          <a:p>
            <a:r>
              <a:rPr lang="en-US" dirty="0"/>
              <a:t>Placing Sensor Steps</a:t>
            </a:r>
          </a:p>
          <a:p>
            <a:endParaRPr lang="en-US" dirty="0"/>
          </a:p>
        </p:txBody>
      </p:sp>
      <p:pic>
        <p:nvPicPr>
          <p:cNvPr id="6" name="Picture 5">
            <a:extLst>
              <a:ext uri="{FF2B5EF4-FFF2-40B4-BE49-F238E27FC236}">
                <a16:creationId xmlns:a16="http://schemas.microsoft.com/office/drawing/2014/main" id="{CF573057-8E51-48C7-A839-37BCEEA80F17}"/>
              </a:ext>
            </a:extLst>
          </p:cNvPr>
          <p:cNvPicPr>
            <a:picLocks noChangeAspect="1"/>
          </p:cNvPicPr>
          <p:nvPr/>
        </p:nvPicPr>
        <p:blipFill>
          <a:blip r:embed="rId2"/>
          <a:stretch>
            <a:fillRect/>
          </a:stretch>
        </p:blipFill>
        <p:spPr>
          <a:xfrm>
            <a:off x="1097574" y="1921213"/>
            <a:ext cx="6762750" cy="3015574"/>
          </a:xfrm>
          <a:prstGeom prst="rect">
            <a:avLst/>
          </a:prstGeom>
        </p:spPr>
      </p:pic>
      <p:sp>
        <p:nvSpPr>
          <p:cNvPr id="5" name="Text Placeholder 4">
            <a:extLst>
              <a:ext uri="{FF2B5EF4-FFF2-40B4-BE49-F238E27FC236}">
                <a16:creationId xmlns:a16="http://schemas.microsoft.com/office/drawing/2014/main" id="{1F355110-7679-4376-BA13-23D3AFFBE004}"/>
              </a:ext>
            </a:extLst>
          </p:cNvPr>
          <p:cNvSpPr>
            <a:spLocks noGrp="1"/>
          </p:cNvSpPr>
          <p:nvPr>
            <p:ph type="body" sz="quarter" idx="14"/>
          </p:nvPr>
        </p:nvSpPr>
        <p:spPr/>
        <p:txBody>
          <a:bodyPr/>
          <a:lstStyle/>
          <a:p>
            <a:r>
              <a:rPr lang="en-US" dirty="0"/>
              <a:t>The bloodline (tubing) segment must be fully inserted</a:t>
            </a:r>
          </a:p>
          <a:p>
            <a:r>
              <a:rPr lang="en-US" dirty="0"/>
              <a:t>Completely close the sensor door </a:t>
            </a:r>
          </a:p>
          <a:p>
            <a:pPr marL="0" indent="0">
              <a:buNone/>
            </a:pPr>
            <a:endParaRPr lang="en-US" dirty="0"/>
          </a:p>
        </p:txBody>
      </p:sp>
    </p:spTree>
    <p:extLst>
      <p:ext uri="{BB962C8B-B14F-4D97-AF65-F5344CB8AC3E}">
        <p14:creationId xmlns:p14="http://schemas.microsoft.com/office/powerpoint/2010/main" val="4076159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8DA5A-C9E4-4827-BE08-EC5A90DE1AF2}"/>
              </a:ext>
            </a:extLst>
          </p:cNvPr>
          <p:cNvSpPr>
            <a:spLocks noGrp="1"/>
          </p:cNvSpPr>
          <p:nvPr>
            <p:ph type="title"/>
          </p:nvPr>
        </p:nvSpPr>
        <p:spPr>
          <a:xfrm>
            <a:off x="604736" y="482600"/>
            <a:ext cx="6819563" cy="1214899"/>
          </a:xfrm>
        </p:spPr>
        <p:txBody>
          <a:bodyPr>
            <a:normAutofit fontScale="90000"/>
          </a:bodyPr>
          <a:lstStyle/>
          <a:p>
            <a:r>
              <a:rPr lang="en-US" dirty="0"/>
              <a:t>Placing Venous Sensor on Bloodline (Tubing) </a:t>
            </a:r>
          </a:p>
        </p:txBody>
      </p:sp>
      <p:sp>
        <p:nvSpPr>
          <p:cNvPr id="3" name="Text Placeholder 2">
            <a:extLst>
              <a:ext uri="{FF2B5EF4-FFF2-40B4-BE49-F238E27FC236}">
                <a16:creationId xmlns:a16="http://schemas.microsoft.com/office/drawing/2014/main" id="{7770AADD-C632-4FE2-BEAD-79BD36669B4C}"/>
              </a:ext>
            </a:extLst>
          </p:cNvPr>
          <p:cNvSpPr>
            <a:spLocks noGrp="1"/>
          </p:cNvSpPr>
          <p:nvPr>
            <p:ph type="body" sz="quarter" idx="12"/>
          </p:nvPr>
        </p:nvSpPr>
        <p:spPr>
          <a:xfrm>
            <a:off x="7603524" y="782595"/>
            <a:ext cx="3403610" cy="514924"/>
          </a:xfrm>
        </p:spPr>
        <p:txBody>
          <a:bodyPr/>
          <a:lstStyle/>
          <a:p>
            <a:r>
              <a:rPr lang="en-US" dirty="0"/>
              <a:t>Placing Sensor Steps</a:t>
            </a:r>
          </a:p>
          <a:p>
            <a:endParaRPr lang="en-US" dirty="0"/>
          </a:p>
        </p:txBody>
      </p:sp>
      <p:sp>
        <p:nvSpPr>
          <p:cNvPr id="5" name="Text Placeholder 4">
            <a:extLst>
              <a:ext uri="{FF2B5EF4-FFF2-40B4-BE49-F238E27FC236}">
                <a16:creationId xmlns:a16="http://schemas.microsoft.com/office/drawing/2014/main" id="{1F355110-7679-4376-BA13-23D3AFFBE004}"/>
              </a:ext>
            </a:extLst>
          </p:cNvPr>
          <p:cNvSpPr>
            <a:spLocks noGrp="1"/>
          </p:cNvSpPr>
          <p:nvPr>
            <p:ph type="body" sz="quarter" idx="14"/>
          </p:nvPr>
        </p:nvSpPr>
        <p:spPr/>
        <p:txBody>
          <a:bodyPr/>
          <a:lstStyle/>
          <a:p>
            <a:r>
              <a:rPr lang="en-US" dirty="0"/>
              <a:t>Repeat the same steps for the Venous Sensor &amp; Venous Bloodline (tubing)</a:t>
            </a:r>
          </a:p>
          <a:p>
            <a:r>
              <a:rPr lang="en-US" dirty="0"/>
              <a:t>The Signal Strength should have green bars showing a good coupling </a:t>
            </a:r>
          </a:p>
          <a:p>
            <a:endParaRPr lang="en-US" dirty="0"/>
          </a:p>
        </p:txBody>
      </p:sp>
      <p:pic>
        <p:nvPicPr>
          <p:cNvPr id="6" name="Picture 5" descr="A close up of a device&#10;&#10;Description automatically generated">
            <a:extLst>
              <a:ext uri="{FF2B5EF4-FFF2-40B4-BE49-F238E27FC236}">
                <a16:creationId xmlns:a16="http://schemas.microsoft.com/office/drawing/2014/main" id="{B4EF9DBB-9362-4A3D-8DE3-BA114A283899}"/>
              </a:ext>
            </a:extLst>
          </p:cNvPr>
          <p:cNvPicPr>
            <a:picLocks noChangeAspect="1"/>
          </p:cNvPicPr>
          <p:nvPr/>
        </p:nvPicPr>
        <p:blipFill rotWithShape="1">
          <a:blip r:embed="rId2">
            <a:extLst>
              <a:ext uri="{28A0092B-C50C-407E-A947-70E740481C1C}">
                <a14:useLocalDpi xmlns:a14="http://schemas.microsoft.com/office/drawing/2010/main" val="0"/>
              </a:ext>
            </a:extLst>
          </a:blip>
          <a:srcRect r="19011"/>
          <a:stretch/>
        </p:blipFill>
        <p:spPr>
          <a:xfrm>
            <a:off x="604737" y="1838177"/>
            <a:ext cx="6819563" cy="4736468"/>
          </a:xfrm>
          <a:prstGeom prst="rect">
            <a:avLst/>
          </a:prstGeom>
        </p:spPr>
      </p:pic>
    </p:spTree>
    <p:extLst>
      <p:ext uri="{BB962C8B-B14F-4D97-AF65-F5344CB8AC3E}">
        <p14:creationId xmlns:p14="http://schemas.microsoft.com/office/powerpoint/2010/main" val="2463394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46C3B-85E8-4DF6-9C4B-D2D8F5E3B24C}"/>
              </a:ext>
            </a:extLst>
          </p:cNvPr>
          <p:cNvSpPr>
            <a:spLocks noGrp="1"/>
          </p:cNvSpPr>
          <p:nvPr>
            <p:ph type="title"/>
          </p:nvPr>
        </p:nvSpPr>
        <p:spPr>
          <a:xfrm>
            <a:off x="597877" y="351692"/>
            <a:ext cx="6826423" cy="1056207"/>
          </a:xfrm>
        </p:spPr>
        <p:txBody>
          <a:bodyPr>
            <a:normAutofit/>
          </a:bodyPr>
          <a:lstStyle/>
          <a:p>
            <a:r>
              <a:rPr lang="en-US" dirty="0"/>
              <a:t>Properly Positioned Sensors  </a:t>
            </a:r>
          </a:p>
        </p:txBody>
      </p:sp>
      <p:sp>
        <p:nvSpPr>
          <p:cNvPr id="3" name="Text Placeholder 2">
            <a:extLst>
              <a:ext uri="{FF2B5EF4-FFF2-40B4-BE49-F238E27FC236}">
                <a16:creationId xmlns:a16="http://schemas.microsoft.com/office/drawing/2014/main" id="{0C407257-E2DE-4BC2-AB1E-98203D19F5E4}"/>
              </a:ext>
            </a:extLst>
          </p:cNvPr>
          <p:cNvSpPr>
            <a:spLocks noGrp="1"/>
          </p:cNvSpPr>
          <p:nvPr>
            <p:ph type="body" sz="quarter" idx="12"/>
          </p:nvPr>
        </p:nvSpPr>
        <p:spPr>
          <a:xfrm>
            <a:off x="7899400" y="736467"/>
            <a:ext cx="3107733" cy="561052"/>
          </a:xfrm>
        </p:spPr>
        <p:txBody>
          <a:bodyPr/>
          <a:lstStyle/>
          <a:p>
            <a:r>
              <a:rPr lang="en-US" dirty="0"/>
              <a:t> Placed Sensors</a:t>
            </a:r>
          </a:p>
          <a:p>
            <a:endParaRPr lang="en-US" dirty="0"/>
          </a:p>
        </p:txBody>
      </p:sp>
      <p:sp>
        <p:nvSpPr>
          <p:cNvPr id="5" name="Text Placeholder 4">
            <a:extLst>
              <a:ext uri="{FF2B5EF4-FFF2-40B4-BE49-F238E27FC236}">
                <a16:creationId xmlns:a16="http://schemas.microsoft.com/office/drawing/2014/main" id="{549D268F-4392-425C-AF93-2E29461C591D}"/>
              </a:ext>
            </a:extLst>
          </p:cNvPr>
          <p:cNvSpPr>
            <a:spLocks noGrp="1"/>
          </p:cNvSpPr>
          <p:nvPr>
            <p:ph type="body" sz="quarter" idx="14"/>
          </p:nvPr>
        </p:nvSpPr>
        <p:spPr/>
        <p:txBody>
          <a:bodyPr/>
          <a:lstStyle/>
          <a:p>
            <a:r>
              <a:rPr lang="en-US" dirty="0"/>
              <a:t>Properly placed Arterial &amp; Venous Sensors on the bloodlines (tubing)</a:t>
            </a:r>
          </a:p>
        </p:txBody>
      </p:sp>
      <p:pic>
        <p:nvPicPr>
          <p:cNvPr id="9" name="Picture 8" descr="A picture containing holding, man, table, white&#10;&#10;Description automatically generated">
            <a:extLst>
              <a:ext uri="{FF2B5EF4-FFF2-40B4-BE49-F238E27FC236}">
                <a16:creationId xmlns:a16="http://schemas.microsoft.com/office/drawing/2014/main" id="{F35ABF61-79B9-4D0C-8DE2-6D81741C7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70" y="1297519"/>
            <a:ext cx="8019070" cy="4966796"/>
          </a:xfrm>
          <a:prstGeom prst="rect">
            <a:avLst/>
          </a:prstGeom>
        </p:spPr>
      </p:pic>
    </p:spTree>
    <p:extLst>
      <p:ext uri="{BB962C8B-B14F-4D97-AF65-F5344CB8AC3E}">
        <p14:creationId xmlns:p14="http://schemas.microsoft.com/office/powerpoint/2010/main" val="847595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9558B-5F7F-4CBC-990A-75036143E76F}"/>
              </a:ext>
            </a:extLst>
          </p:cNvPr>
          <p:cNvSpPr>
            <a:spLocks noGrp="1"/>
          </p:cNvSpPr>
          <p:nvPr>
            <p:ph type="title"/>
          </p:nvPr>
        </p:nvSpPr>
        <p:spPr/>
        <p:txBody>
          <a:bodyPr/>
          <a:lstStyle/>
          <a:p>
            <a:r>
              <a:rPr lang="en-US" dirty="0"/>
              <a:t>Signal Strength Indicator  </a:t>
            </a:r>
          </a:p>
        </p:txBody>
      </p:sp>
      <p:sp>
        <p:nvSpPr>
          <p:cNvPr id="3" name="Text Placeholder 2">
            <a:extLst>
              <a:ext uri="{FF2B5EF4-FFF2-40B4-BE49-F238E27FC236}">
                <a16:creationId xmlns:a16="http://schemas.microsoft.com/office/drawing/2014/main" id="{7BBA8D51-FF65-4467-B06C-A084B1B7024A}"/>
              </a:ext>
            </a:extLst>
          </p:cNvPr>
          <p:cNvSpPr>
            <a:spLocks noGrp="1"/>
          </p:cNvSpPr>
          <p:nvPr>
            <p:ph type="body" sz="quarter" idx="12"/>
          </p:nvPr>
        </p:nvSpPr>
        <p:spPr>
          <a:xfrm>
            <a:off x="7825154" y="736467"/>
            <a:ext cx="3181979" cy="561052"/>
          </a:xfrm>
        </p:spPr>
        <p:txBody>
          <a:bodyPr/>
          <a:lstStyle/>
          <a:p>
            <a:r>
              <a:rPr lang="en-US" dirty="0"/>
              <a:t>Signal Strength </a:t>
            </a:r>
          </a:p>
          <a:p>
            <a:endParaRPr lang="en-US" dirty="0"/>
          </a:p>
        </p:txBody>
      </p:sp>
      <p:pic>
        <p:nvPicPr>
          <p:cNvPr id="6" name="Picture 5">
            <a:extLst>
              <a:ext uri="{FF2B5EF4-FFF2-40B4-BE49-F238E27FC236}">
                <a16:creationId xmlns:a16="http://schemas.microsoft.com/office/drawing/2014/main" id="{D450D805-B670-4C4F-A351-AD371B3D9D89}"/>
              </a:ext>
            </a:extLst>
          </p:cNvPr>
          <p:cNvPicPr>
            <a:picLocks noChangeAspect="1"/>
          </p:cNvPicPr>
          <p:nvPr/>
        </p:nvPicPr>
        <p:blipFill>
          <a:blip r:embed="rId2"/>
          <a:stretch>
            <a:fillRect/>
          </a:stretch>
        </p:blipFill>
        <p:spPr>
          <a:xfrm>
            <a:off x="1755774" y="2682874"/>
            <a:ext cx="1653687" cy="581025"/>
          </a:xfrm>
          <a:prstGeom prst="rect">
            <a:avLst/>
          </a:prstGeom>
        </p:spPr>
      </p:pic>
      <p:sp>
        <p:nvSpPr>
          <p:cNvPr id="5" name="Text Placeholder 4">
            <a:extLst>
              <a:ext uri="{FF2B5EF4-FFF2-40B4-BE49-F238E27FC236}">
                <a16:creationId xmlns:a16="http://schemas.microsoft.com/office/drawing/2014/main" id="{49662005-26D7-4BE8-99AA-8724B36831BE}"/>
              </a:ext>
            </a:extLst>
          </p:cNvPr>
          <p:cNvSpPr>
            <a:spLocks noGrp="1"/>
          </p:cNvSpPr>
          <p:nvPr>
            <p:ph type="body" sz="quarter" idx="14"/>
          </p:nvPr>
        </p:nvSpPr>
        <p:spPr/>
        <p:txBody>
          <a:bodyPr>
            <a:normAutofit fontScale="92500"/>
          </a:bodyPr>
          <a:lstStyle/>
          <a:p>
            <a:r>
              <a:rPr lang="en-US" dirty="0"/>
              <a:t>A Signal Strength indicator will display in the upper left of the Monitor screen.</a:t>
            </a:r>
          </a:p>
          <a:p>
            <a:r>
              <a:rPr lang="en-US" dirty="0"/>
              <a:t>Verify that this Signal Strength indicator is green. This means that the paired Sensors have adequate contact with the bloodline.</a:t>
            </a:r>
          </a:p>
          <a:p>
            <a:r>
              <a:rPr lang="en-US" dirty="0"/>
              <a:t>If the Signal Strength indicator is not green, a user notification may post “Check Sensor Coupling”</a:t>
            </a:r>
          </a:p>
          <a:p>
            <a:r>
              <a:rPr lang="en-US" dirty="0"/>
              <a:t>Requiring repeat the [wipe-insert-close] sequence.  If unable to achieve good signal contact Transonic Tech Support. </a:t>
            </a:r>
          </a:p>
        </p:txBody>
      </p:sp>
      <p:pic>
        <p:nvPicPr>
          <p:cNvPr id="7" name="Picture 6">
            <a:extLst>
              <a:ext uri="{FF2B5EF4-FFF2-40B4-BE49-F238E27FC236}">
                <a16:creationId xmlns:a16="http://schemas.microsoft.com/office/drawing/2014/main" id="{857626CB-4C83-4DC2-9CD6-BE897CD29400}"/>
              </a:ext>
            </a:extLst>
          </p:cNvPr>
          <p:cNvPicPr>
            <a:picLocks noChangeAspect="1"/>
          </p:cNvPicPr>
          <p:nvPr/>
        </p:nvPicPr>
        <p:blipFill>
          <a:blip r:embed="rId3"/>
          <a:stretch>
            <a:fillRect/>
          </a:stretch>
        </p:blipFill>
        <p:spPr>
          <a:xfrm>
            <a:off x="1426968" y="4825847"/>
            <a:ext cx="1653687" cy="653308"/>
          </a:xfrm>
          <a:prstGeom prst="rect">
            <a:avLst/>
          </a:prstGeom>
        </p:spPr>
      </p:pic>
      <p:sp>
        <p:nvSpPr>
          <p:cNvPr id="11" name="Equals 10">
            <a:extLst>
              <a:ext uri="{FF2B5EF4-FFF2-40B4-BE49-F238E27FC236}">
                <a16:creationId xmlns:a16="http://schemas.microsoft.com/office/drawing/2014/main" id="{558B62EE-930A-40AF-867F-217BC690C81E}"/>
              </a:ext>
            </a:extLst>
          </p:cNvPr>
          <p:cNvSpPr/>
          <p:nvPr/>
        </p:nvSpPr>
        <p:spPr>
          <a:xfrm>
            <a:off x="3559175" y="2682874"/>
            <a:ext cx="556683" cy="355785"/>
          </a:xfrm>
          <a:prstGeom prst="mathEqual">
            <a:avLst/>
          </a:prstGeom>
          <a:solidFill>
            <a:srgbClr val="00B0F0">
              <a:alpha val="78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C009B7F7-5D29-41DF-B56F-8FA7C5BF23C2}"/>
              </a:ext>
            </a:extLst>
          </p:cNvPr>
          <p:cNvSpPr txBox="1"/>
          <p:nvPr/>
        </p:nvSpPr>
        <p:spPr>
          <a:xfrm>
            <a:off x="4265572" y="2682874"/>
            <a:ext cx="27972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Good signal and ready for measurement  </a:t>
            </a:r>
          </a:p>
        </p:txBody>
      </p:sp>
      <p:sp>
        <p:nvSpPr>
          <p:cNvPr id="14" name="TextBox 13">
            <a:extLst>
              <a:ext uri="{FF2B5EF4-FFF2-40B4-BE49-F238E27FC236}">
                <a16:creationId xmlns:a16="http://schemas.microsoft.com/office/drawing/2014/main" id="{66E5507B-76E8-484D-8535-99683C373A59}"/>
              </a:ext>
            </a:extLst>
          </p:cNvPr>
          <p:cNvSpPr txBox="1"/>
          <p:nvPr/>
        </p:nvSpPr>
        <p:spPr>
          <a:xfrm>
            <a:off x="4040717" y="4825847"/>
            <a:ext cx="3781761" cy="1077218"/>
          </a:xfrm>
          <a:prstGeom prst="rect">
            <a:avLst/>
          </a:prstGeom>
          <a:noFill/>
        </p:spPr>
        <p:txBody>
          <a:bodyPr wrap="square" rtlCol="0">
            <a:spAutoFit/>
          </a:bodyPr>
          <a:lstStyle/>
          <a:p>
            <a:pPr lvl="0">
              <a:buClr>
                <a:srgbClr val="000000"/>
              </a:buClr>
              <a:defRPr/>
            </a:pPr>
            <a:r>
              <a:rPr kumimoji="0" lang="en-US" sz="1600" b="0" i="0" u="none" strike="noStrike" kern="0" cap="none" spc="0" normalizeH="0" baseline="0" noProof="0" dirty="0">
                <a:ln>
                  <a:noFill/>
                </a:ln>
                <a:solidFill>
                  <a:srgbClr val="000000"/>
                </a:solidFill>
                <a:effectLst/>
                <a:uLnTx/>
                <a:uFillTx/>
                <a:cs typeface="Arial"/>
                <a:sym typeface="Arial"/>
              </a:rPr>
              <a:t>Weak signal.  </a:t>
            </a:r>
          </a:p>
          <a:p>
            <a:pPr lvl="0">
              <a:buClr>
                <a:srgbClr val="000000"/>
              </a:buClr>
              <a:defRPr/>
            </a:pPr>
            <a:r>
              <a:rPr lang="en-US" sz="1600" kern="0" dirty="0">
                <a:solidFill>
                  <a:srgbClr val="000000"/>
                </a:solidFill>
                <a:cs typeface="Arial"/>
                <a:sym typeface="Arial"/>
              </a:rPr>
              <a:t>User Notification “Check Sensor Coupling” will post if the signal is too weak for a measurement. </a:t>
            </a:r>
            <a:endParaRPr kumimoji="0" lang="en-US" sz="1600" b="0" i="0" u="none" strike="noStrike" kern="0" cap="none" spc="0" normalizeH="0" baseline="0" noProof="0" dirty="0">
              <a:ln>
                <a:noFill/>
              </a:ln>
              <a:solidFill>
                <a:srgbClr val="000000"/>
              </a:solidFill>
              <a:effectLst/>
              <a:uLnTx/>
              <a:uFillTx/>
              <a:cs typeface="Arial"/>
              <a:sym typeface="Arial"/>
            </a:endParaRPr>
          </a:p>
        </p:txBody>
      </p:sp>
      <p:sp>
        <p:nvSpPr>
          <p:cNvPr id="15" name="Equals 14">
            <a:extLst>
              <a:ext uri="{FF2B5EF4-FFF2-40B4-BE49-F238E27FC236}">
                <a16:creationId xmlns:a16="http://schemas.microsoft.com/office/drawing/2014/main" id="{E4F86E3B-4C28-49B5-9AEB-9209D4BA81B3}"/>
              </a:ext>
            </a:extLst>
          </p:cNvPr>
          <p:cNvSpPr/>
          <p:nvPr/>
        </p:nvSpPr>
        <p:spPr>
          <a:xfrm>
            <a:off x="3343377" y="4825847"/>
            <a:ext cx="556683" cy="355785"/>
          </a:xfrm>
          <a:prstGeom prst="mathEqual">
            <a:avLst/>
          </a:prstGeom>
          <a:solidFill>
            <a:srgbClr val="00B0F0">
              <a:alpha val="78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518640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EB19-2ACD-4B40-B3CE-5ADBD5BB1504}"/>
              </a:ext>
            </a:extLst>
          </p:cNvPr>
          <p:cNvSpPr>
            <a:spLocks noGrp="1"/>
          </p:cNvSpPr>
          <p:nvPr>
            <p:ph type="title"/>
          </p:nvPr>
        </p:nvSpPr>
        <p:spPr/>
        <p:txBody>
          <a:bodyPr>
            <a:normAutofit fontScale="90000"/>
          </a:bodyPr>
          <a:lstStyle/>
          <a:p>
            <a:r>
              <a:rPr lang="en-US" dirty="0"/>
              <a:t>Troubleshooting Incorrect Sensor Placement</a:t>
            </a:r>
          </a:p>
        </p:txBody>
      </p:sp>
      <p:sp>
        <p:nvSpPr>
          <p:cNvPr id="3" name="Text Placeholder 2">
            <a:extLst>
              <a:ext uri="{FF2B5EF4-FFF2-40B4-BE49-F238E27FC236}">
                <a16:creationId xmlns:a16="http://schemas.microsoft.com/office/drawing/2014/main" id="{3A819377-3FF9-4E0F-B28C-CD5FF9309AA0}"/>
              </a:ext>
            </a:extLst>
          </p:cNvPr>
          <p:cNvSpPr>
            <a:spLocks noGrp="1"/>
          </p:cNvSpPr>
          <p:nvPr>
            <p:ph type="body" sz="quarter" idx="11"/>
          </p:nvPr>
        </p:nvSpPr>
        <p:spPr/>
        <p:txBody>
          <a:bodyPr>
            <a:normAutofit lnSpcReduction="10000"/>
          </a:bodyPr>
          <a:lstStyle/>
          <a:p>
            <a:r>
              <a:rPr lang="en-US" b="1" dirty="0"/>
              <a:t>Problem:</a:t>
            </a:r>
            <a:r>
              <a:rPr lang="en-US" dirty="0"/>
              <a:t> </a:t>
            </a:r>
          </a:p>
          <a:p>
            <a:r>
              <a:rPr lang="en-US" dirty="0"/>
              <a:t>Signal Strength Indicator is not green or there is a negative</a:t>
            </a:r>
          </a:p>
          <a:p>
            <a:r>
              <a:rPr lang="en-US" dirty="0"/>
              <a:t>delivered flow reading on the HD03 monitor.</a:t>
            </a:r>
          </a:p>
          <a:p>
            <a:endParaRPr lang="en-US" dirty="0"/>
          </a:p>
          <a:p>
            <a:r>
              <a:rPr lang="en-US" b="1" dirty="0"/>
              <a:t>Possible Solutions:</a:t>
            </a:r>
          </a:p>
          <a:p>
            <a:pPr marL="342900" indent="-342900">
              <a:buFont typeface="Wingdings" panose="05000000000000000000" pitchFamily="2" charset="2"/>
              <a:buChar char="ü"/>
            </a:pPr>
            <a:r>
              <a:rPr lang="en-US" dirty="0"/>
              <a:t>Check that the sensors are on the bloodline (tubing), not on the needle tubing.</a:t>
            </a:r>
          </a:p>
          <a:p>
            <a:pPr marL="342900" indent="-342900">
              <a:buFont typeface="Wingdings" panose="05000000000000000000" pitchFamily="2" charset="2"/>
              <a:buChar char="ü"/>
            </a:pPr>
            <a:r>
              <a:rPr lang="en-US" dirty="0"/>
              <a:t>Check that the arterial sensor is on the arterial bloodline and the venous sensor is on the venous blood line.</a:t>
            </a:r>
          </a:p>
          <a:p>
            <a:pPr marL="342900" indent="-342900">
              <a:buFont typeface="Wingdings" panose="05000000000000000000" pitchFamily="2" charset="2"/>
              <a:buChar char="ü"/>
            </a:pPr>
            <a:r>
              <a:rPr lang="en-US" dirty="0"/>
              <a:t>Check that the arrows on the sensors are pointing in the direction of blood flow.</a:t>
            </a:r>
          </a:p>
          <a:p>
            <a:pPr marL="342900" indent="-342900">
              <a:buFont typeface="Wingdings" panose="05000000000000000000" pitchFamily="2" charset="2"/>
              <a:buChar char="ü"/>
            </a:pPr>
            <a:r>
              <a:rPr lang="en-US" dirty="0"/>
              <a:t>Repeat alcohol application and quickly apply the sensors to see if the signal improves</a:t>
            </a:r>
          </a:p>
        </p:txBody>
      </p:sp>
    </p:spTree>
    <p:extLst>
      <p:ext uri="{BB962C8B-B14F-4D97-AF65-F5344CB8AC3E}">
        <p14:creationId xmlns:p14="http://schemas.microsoft.com/office/powerpoint/2010/main" val="2623270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C0DE53E-F429-49D2-9077-318D705C3195}"/>
              </a:ext>
            </a:extLst>
          </p:cNvPr>
          <p:cNvPicPr>
            <a:picLocks noChangeAspect="1"/>
          </p:cNvPicPr>
          <p:nvPr/>
        </p:nvPicPr>
        <p:blipFill>
          <a:blip r:embed="rId2"/>
          <a:stretch>
            <a:fillRect/>
          </a:stretch>
        </p:blipFill>
        <p:spPr>
          <a:xfrm>
            <a:off x="3727811" y="2491154"/>
            <a:ext cx="4233107" cy="3789929"/>
          </a:xfrm>
          <a:prstGeom prst="rect">
            <a:avLst/>
          </a:prstGeom>
        </p:spPr>
      </p:pic>
      <p:sp>
        <p:nvSpPr>
          <p:cNvPr id="2" name="Title 1">
            <a:extLst>
              <a:ext uri="{FF2B5EF4-FFF2-40B4-BE49-F238E27FC236}">
                <a16:creationId xmlns:a16="http://schemas.microsoft.com/office/drawing/2014/main" id="{C32ABD01-758D-487D-97E9-1FF2C0EF4F0A}"/>
              </a:ext>
            </a:extLst>
          </p:cNvPr>
          <p:cNvSpPr>
            <a:spLocks noGrp="1"/>
          </p:cNvSpPr>
          <p:nvPr>
            <p:ph type="title"/>
          </p:nvPr>
        </p:nvSpPr>
        <p:spPr>
          <a:xfrm>
            <a:off x="494270" y="295757"/>
            <a:ext cx="10439619" cy="1060259"/>
          </a:xfrm>
        </p:spPr>
        <p:txBody>
          <a:bodyPr/>
          <a:lstStyle/>
          <a:p>
            <a:r>
              <a:rPr lang="en-US" dirty="0"/>
              <a:t>HD03 Monitor Components Troubleshooting</a:t>
            </a:r>
          </a:p>
        </p:txBody>
      </p:sp>
      <p:grpSp>
        <p:nvGrpSpPr>
          <p:cNvPr id="4" name="Group 1073">
            <a:extLst>
              <a:ext uri="{FF2B5EF4-FFF2-40B4-BE49-F238E27FC236}">
                <a16:creationId xmlns:a16="http://schemas.microsoft.com/office/drawing/2014/main" id="{682C9F24-FA89-49A1-BD71-83FA5B6370D0}"/>
              </a:ext>
            </a:extLst>
          </p:cNvPr>
          <p:cNvGrpSpPr>
            <a:grpSpLocks/>
          </p:cNvGrpSpPr>
          <p:nvPr/>
        </p:nvGrpSpPr>
        <p:grpSpPr bwMode="auto">
          <a:xfrm>
            <a:off x="1843169" y="1338306"/>
            <a:ext cx="8504697" cy="4698517"/>
            <a:chOff x="2575" y="1350"/>
            <a:chExt cx="3523" cy="2001"/>
          </a:xfrm>
        </p:grpSpPr>
        <p:sp>
          <p:nvSpPr>
            <p:cNvPr id="6" name="Text Box 1055">
              <a:extLst>
                <a:ext uri="{FF2B5EF4-FFF2-40B4-BE49-F238E27FC236}">
                  <a16:creationId xmlns:a16="http://schemas.microsoft.com/office/drawing/2014/main" id="{42942C4F-1417-412E-AD11-3BEDD86939DF}"/>
                </a:ext>
              </a:extLst>
            </p:cNvPr>
            <p:cNvSpPr txBox="1">
              <a:spLocks noChangeArrowheads="1"/>
            </p:cNvSpPr>
            <p:nvPr/>
          </p:nvSpPr>
          <p:spPr bwMode="auto">
            <a:xfrm>
              <a:off x="2575" y="1350"/>
              <a:ext cx="1121" cy="522"/>
            </a:xfrm>
            <a:prstGeom prst="rect">
              <a:avLst/>
            </a:prstGeom>
            <a:noFill/>
            <a:ln>
              <a:noFill/>
            </a:ln>
            <a:extLst>
              <a:ext uri="{91240B29-F687-4F45-9708-019B960494DF}">
                <a14:hiddenLine xmlns:a14="http://schemas.microsoft.com/office/drawing/2010/main" w="0">
                  <a:solidFill>
                    <a:srgbClr val="000000"/>
                  </a:solidFill>
                  <a:miter lim="800000"/>
                  <a:headEnd/>
                  <a:tailEnd/>
                </a14:hiddenLine>
              </a:ext>
            </a:extLst>
          </p:spPr>
          <p:txBody>
            <a:bodyPr lIns="9144" tIns="9144" rIns="9144" bIns="9144"/>
            <a:lstStyle>
              <a:lvl1pPr>
                <a:spcBef>
                  <a:spcPct val="20000"/>
                </a:spcBef>
                <a:buFont typeface="Arial" panose="020B0604020202020204" pitchFamily="34" charset="0"/>
                <a:defRPr sz="2400">
                  <a:solidFill>
                    <a:schemeClr val="bg2"/>
                  </a:solidFill>
                  <a:latin typeface="Tahoma" panose="020B0604030504040204" pitchFamily="34" charset="0"/>
                  <a:cs typeface="Tahoma" panose="020B0604030504040204"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Tahoma" panose="020B0604030504040204" pitchFamily="34" charset="0"/>
                  <a:cs typeface="Tahoma" panose="020B0604030504040204" pitchFamily="34" charset="0"/>
                </a:defRPr>
              </a:lvl2pPr>
              <a:lvl3pPr marL="11430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Handle- </a:t>
              </a:r>
              <a:r>
                <a:rPr kumimoji="0" lang="en-US" altLang="en-US" sz="1800" b="1"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use the handle and blue side grips if the Monitor to remove from the IV pole mount </a:t>
              </a:r>
            </a:p>
          </p:txBody>
        </p:sp>
        <p:sp>
          <p:nvSpPr>
            <p:cNvPr id="7" name="Text Box 1056">
              <a:extLst>
                <a:ext uri="{FF2B5EF4-FFF2-40B4-BE49-F238E27FC236}">
                  <a16:creationId xmlns:a16="http://schemas.microsoft.com/office/drawing/2014/main" id="{727DA830-E178-4C11-AA3B-C6F7ED39DA78}"/>
                </a:ext>
              </a:extLst>
            </p:cNvPr>
            <p:cNvSpPr txBox="1">
              <a:spLocks noChangeArrowheads="1"/>
            </p:cNvSpPr>
            <p:nvPr/>
          </p:nvSpPr>
          <p:spPr bwMode="auto">
            <a:xfrm>
              <a:off x="3896" y="1372"/>
              <a:ext cx="2202" cy="425"/>
            </a:xfrm>
            <a:prstGeom prst="rect">
              <a:avLst/>
            </a:prstGeom>
            <a:noFill/>
            <a:ln>
              <a:noFill/>
            </a:ln>
            <a:extLst>
              <a:ext uri="{91240B29-F687-4F45-9708-019B960494DF}">
                <a14:hiddenLine xmlns:a14="http://schemas.microsoft.com/office/drawing/2010/main" w="0">
                  <a:solidFill>
                    <a:srgbClr val="000000"/>
                  </a:solidFill>
                  <a:miter lim="800000"/>
                  <a:headEnd/>
                  <a:tailEnd/>
                </a14:hiddenLine>
              </a:ext>
            </a:extLst>
          </p:spPr>
          <p:txBody>
            <a:bodyPr lIns="9144" tIns="9144" rIns="9144" bIns="9144"/>
            <a:lstStyle>
              <a:lvl1pPr>
                <a:spcBef>
                  <a:spcPct val="20000"/>
                </a:spcBef>
                <a:buFont typeface="Arial" panose="020B0604020202020204" pitchFamily="34" charset="0"/>
                <a:defRPr sz="2400">
                  <a:solidFill>
                    <a:schemeClr val="bg2"/>
                  </a:solidFill>
                  <a:latin typeface="Tahoma" panose="020B0604030504040204" pitchFamily="34" charset="0"/>
                  <a:cs typeface="Tahoma" panose="020B0604030504040204"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Tahoma" panose="020B0604030504040204" pitchFamily="34" charset="0"/>
                  <a:cs typeface="Tahoma" panose="020B0604030504040204" pitchFamily="34" charset="0"/>
                </a:defRPr>
              </a:lvl2pPr>
              <a:lvl3pPr marL="11430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Removable Data Transfer Module (DTM) or Patient-less Measurement Module (PMM)- </a:t>
              </a:r>
              <a:r>
                <a:rPr kumimoji="0" lang="en-US" altLang="en-US" sz="1800" b="1"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MUST be inserted and not removed unless the HD03 Monitor is powered OFF</a:t>
              </a:r>
            </a:p>
          </p:txBody>
        </p:sp>
        <p:sp>
          <p:nvSpPr>
            <p:cNvPr id="8" name="Text Box 1057">
              <a:extLst>
                <a:ext uri="{FF2B5EF4-FFF2-40B4-BE49-F238E27FC236}">
                  <a16:creationId xmlns:a16="http://schemas.microsoft.com/office/drawing/2014/main" id="{50EB0183-09FE-4917-BCF3-BBAEC996B372}"/>
                </a:ext>
              </a:extLst>
            </p:cNvPr>
            <p:cNvSpPr txBox="1">
              <a:spLocks noChangeArrowheads="1"/>
            </p:cNvSpPr>
            <p:nvPr/>
          </p:nvSpPr>
          <p:spPr bwMode="auto">
            <a:xfrm>
              <a:off x="5249" y="1920"/>
              <a:ext cx="849" cy="689"/>
            </a:xfrm>
            <a:prstGeom prst="rect">
              <a:avLst/>
            </a:prstGeom>
            <a:noFill/>
            <a:ln>
              <a:noFill/>
            </a:ln>
            <a:extLst>
              <a:ext uri="{91240B29-F687-4F45-9708-019B960494DF}">
                <a14:hiddenLine xmlns:a14="http://schemas.microsoft.com/office/drawing/2010/main" w="0">
                  <a:solidFill>
                    <a:srgbClr val="000000"/>
                  </a:solidFill>
                  <a:miter lim="800000"/>
                  <a:headEnd/>
                  <a:tailEnd/>
                </a14:hiddenLine>
              </a:ext>
            </a:extLst>
          </p:spPr>
          <p:txBody>
            <a:bodyPr lIns="9144" tIns="9144" rIns="9144" bIns="9144"/>
            <a:lstStyle>
              <a:lvl1pPr>
                <a:spcBef>
                  <a:spcPct val="20000"/>
                </a:spcBef>
                <a:buFont typeface="Arial" panose="020B0604020202020204" pitchFamily="34" charset="0"/>
                <a:defRPr sz="2400">
                  <a:solidFill>
                    <a:schemeClr val="bg2"/>
                  </a:solidFill>
                  <a:latin typeface="Tahoma" panose="020B0604030504040204" pitchFamily="34" charset="0"/>
                  <a:cs typeface="Tahoma" panose="020B0604030504040204"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Tahoma" panose="020B0604030504040204" pitchFamily="34" charset="0"/>
                  <a:cs typeface="Tahoma" panose="020B0604030504040204" pitchFamily="34" charset="0"/>
                </a:defRPr>
              </a:lvl2pPr>
              <a:lvl3pPr marL="11430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Flow/dilution sensors in cradle- </a:t>
              </a:r>
              <a:r>
                <a:rPr kumimoji="0" lang="en-US" altLang="en-US" sz="1800" b="1"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the sensors should be stored in the cradle to prevent damage </a:t>
              </a:r>
            </a:p>
          </p:txBody>
        </p:sp>
        <p:sp>
          <p:nvSpPr>
            <p:cNvPr id="9" name="Text Box 1058">
              <a:extLst>
                <a:ext uri="{FF2B5EF4-FFF2-40B4-BE49-F238E27FC236}">
                  <a16:creationId xmlns:a16="http://schemas.microsoft.com/office/drawing/2014/main" id="{232AEA1B-6047-452F-A16C-004EC8DF87B3}"/>
                </a:ext>
              </a:extLst>
            </p:cNvPr>
            <p:cNvSpPr txBox="1">
              <a:spLocks noChangeArrowheads="1"/>
            </p:cNvSpPr>
            <p:nvPr/>
          </p:nvSpPr>
          <p:spPr bwMode="auto">
            <a:xfrm>
              <a:off x="3451" y="3187"/>
              <a:ext cx="1090"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lIns="9144" tIns="9144" rIns="9144" bIns="9144"/>
            <a:lstStyle>
              <a:lvl1pPr>
                <a:spcBef>
                  <a:spcPct val="20000"/>
                </a:spcBef>
                <a:buFont typeface="Arial" panose="020B0604020202020204" pitchFamily="34" charset="0"/>
                <a:defRPr sz="2400">
                  <a:solidFill>
                    <a:schemeClr val="bg2"/>
                  </a:solidFill>
                  <a:latin typeface="Tahoma" panose="020B0604030504040204" pitchFamily="34" charset="0"/>
                  <a:cs typeface="Tahoma" panose="020B0604030504040204"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Tahoma" panose="020B0604030504040204" pitchFamily="34" charset="0"/>
                  <a:cs typeface="Tahoma" panose="020B0604030504040204" pitchFamily="34" charset="0"/>
                </a:defRPr>
              </a:lvl2pPr>
              <a:lvl3pPr marL="11430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Pole Clamp Mount- </a:t>
              </a:r>
              <a:r>
                <a:rPr kumimoji="0" lang="en-US" altLang="en-US" sz="1800" b="1"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ensure the monitor is properly mounted on the IV pole before use </a:t>
              </a:r>
            </a:p>
          </p:txBody>
        </p:sp>
        <p:sp>
          <p:nvSpPr>
            <p:cNvPr id="11" name="Text Box 1060">
              <a:extLst>
                <a:ext uri="{FF2B5EF4-FFF2-40B4-BE49-F238E27FC236}">
                  <a16:creationId xmlns:a16="http://schemas.microsoft.com/office/drawing/2014/main" id="{6A68F386-E8A1-4406-BDC8-79B90E7F870C}"/>
                </a:ext>
              </a:extLst>
            </p:cNvPr>
            <p:cNvSpPr txBox="1">
              <a:spLocks noChangeArrowheads="1"/>
            </p:cNvSpPr>
            <p:nvPr/>
          </p:nvSpPr>
          <p:spPr bwMode="auto">
            <a:xfrm>
              <a:off x="5141" y="2687"/>
              <a:ext cx="957" cy="255"/>
            </a:xfrm>
            <a:prstGeom prst="rect">
              <a:avLst/>
            </a:prstGeom>
            <a:noFill/>
            <a:ln>
              <a:noFill/>
            </a:ln>
            <a:extLst>
              <a:ext uri="{91240B29-F687-4F45-9708-019B960494DF}">
                <a14:hiddenLine xmlns:a14="http://schemas.microsoft.com/office/drawing/2010/main" w="0">
                  <a:solidFill>
                    <a:srgbClr val="000000"/>
                  </a:solidFill>
                  <a:miter lim="800000"/>
                  <a:headEnd/>
                  <a:tailEnd/>
                </a14:hiddenLine>
              </a:ext>
            </a:extLst>
          </p:spPr>
          <p:txBody>
            <a:bodyPr lIns="9144" tIns="9144" rIns="9144" bIns="9144"/>
            <a:lstStyle>
              <a:lvl1pPr>
                <a:spcBef>
                  <a:spcPct val="20000"/>
                </a:spcBef>
                <a:buFont typeface="Arial" panose="020B0604020202020204" pitchFamily="34" charset="0"/>
                <a:defRPr sz="2400">
                  <a:solidFill>
                    <a:schemeClr val="bg2"/>
                  </a:solidFill>
                  <a:latin typeface="Tahoma" panose="020B0604030504040204" pitchFamily="34" charset="0"/>
                  <a:cs typeface="Tahoma" panose="020B0604030504040204"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Tahoma" panose="020B0604030504040204" pitchFamily="34" charset="0"/>
                  <a:cs typeface="Tahoma" panose="020B0604030504040204" pitchFamily="34" charset="0"/>
                </a:defRPr>
              </a:lvl2pPr>
              <a:lvl3pPr marL="11430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Sensor connection- </a:t>
              </a:r>
              <a:r>
                <a:rPr kumimoji="0" lang="en-US" altLang="en-US" sz="1800" b="1"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to remove the black Sensor from the port- the release tabs must be depressed </a:t>
              </a:r>
            </a:p>
          </p:txBody>
        </p:sp>
        <p:sp>
          <p:nvSpPr>
            <p:cNvPr id="12" name="Text Box 1061">
              <a:extLst>
                <a:ext uri="{FF2B5EF4-FFF2-40B4-BE49-F238E27FC236}">
                  <a16:creationId xmlns:a16="http://schemas.microsoft.com/office/drawing/2014/main" id="{4D50F53B-E1EC-4C70-BD2F-9AC44D35A870}"/>
                </a:ext>
              </a:extLst>
            </p:cNvPr>
            <p:cNvSpPr txBox="1">
              <a:spLocks noChangeArrowheads="1"/>
            </p:cNvSpPr>
            <p:nvPr/>
          </p:nvSpPr>
          <p:spPr bwMode="auto">
            <a:xfrm>
              <a:off x="2594" y="2085"/>
              <a:ext cx="879" cy="1146"/>
            </a:xfrm>
            <a:prstGeom prst="rect">
              <a:avLst/>
            </a:prstGeom>
            <a:noFill/>
            <a:ln w="0">
              <a:solidFill>
                <a:schemeClr val="bg1"/>
              </a:solidFill>
              <a:miter lim="800000"/>
              <a:headEnd/>
              <a:tailEnd/>
            </a:ln>
          </p:spPr>
          <p:txBody>
            <a:bodyPr lIns="9144" tIns="9144" rIns="9144" bIns="9144"/>
            <a:lstStyle>
              <a:lvl1pPr>
                <a:spcBef>
                  <a:spcPct val="20000"/>
                </a:spcBef>
                <a:buFont typeface="Arial" panose="020B0604020202020204" pitchFamily="34" charset="0"/>
                <a:defRPr sz="2400">
                  <a:solidFill>
                    <a:schemeClr val="bg2"/>
                  </a:solidFill>
                  <a:latin typeface="Tahoma" panose="020B0604030504040204" pitchFamily="34" charset="0"/>
                  <a:cs typeface="Tahoma" panose="020B0604030504040204"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Tahoma" panose="020B0604030504040204" pitchFamily="34" charset="0"/>
                  <a:cs typeface="Tahoma" panose="020B0604030504040204" pitchFamily="34" charset="0"/>
                </a:defRPr>
              </a:lvl2pPr>
              <a:lvl3pPr marL="11430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Power supply</a:t>
              </a:r>
            </a:p>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Connection- </a:t>
              </a:r>
              <a:r>
                <a:rPr kumimoji="0" lang="en-US" altLang="en-US" sz="1800" b="1"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Should be plugged in when not in use to recharge the battery.  Can be used with power cord if battery is too low to operate the Monitor </a:t>
              </a:r>
            </a:p>
          </p:txBody>
        </p:sp>
        <p:sp>
          <p:nvSpPr>
            <p:cNvPr id="13" name="Line 1062">
              <a:extLst>
                <a:ext uri="{FF2B5EF4-FFF2-40B4-BE49-F238E27FC236}">
                  <a16:creationId xmlns:a16="http://schemas.microsoft.com/office/drawing/2014/main" id="{49E83A21-B19C-47DD-81B6-4380C5FB3F24}"/>
                </a:ext>
              </a:extLst>
            </p:cNvPr>
            <p:cNvSpPr>
              <a:spLocks noChangeShapeType="1"/>
            </p:cNvSpPr>
            <p:nvPr/>
          </p:nvSpPr>
          <p:spPr bwMode="auto">
            <a:xfrm>
              <a:off x="3419" y="1816"/>
              <a:ext cx="576" cy="522"/>
            </a:xfrm>
            <a:prstGeom prst="line">
              <a:avLst/>
            </a:prstGeom>
            <a:noFill/>
            <a:ln w="0">
              <a:solidFill>
                <a:schemeClr val="tx1">
                  <a:lumMod val="75000"/>
                  <a:lumOff val="25000"/>
                </a:schemeClr>
              </a:solidFill>
              <a:round/>
              <a:headEnd/>
              <a:tailEnd type="triangle" w="med" len="med"/>
            </a:ln>
          </p:spPr>
          <p:txBody>
            <a:bodyPr lIns="9144" tIns="9144" rIns="9144" bIns="9144"/>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Line 1063">
              <a:extLst>
                <a:ext uri="{FF2B5EF4-FFF2-40B4-BE49-F238E27FC236}">
                  <a16:creationId xmlns:a16="http://schemas.microsoft.com/office/drawing/2014/main" id="{4B1A289F-C2FF-4ED4-82B9-8B5459900974}"/>
                </a:ext>
              </a:extLst>
            </p:cNvPr>
            <p:cNvSpPr>
              <a:spLocks noChangeShapeType="1"/>
            </p:cNvSpPr>
            <p:nvPr/>
          </p:nvSpPr>
          <p:spPr bwMode="auto">
            <a:xfrm flipH="1" flipV="1">
              <a:off x="4995" y="2306"/>
              <a:ext cx="254" cy="32"/>
            </a:xfrm>
            <a:prstGeom prst="line">
              <a:avLst/>
            </a:prstGeom>
            <a:noFill/>
            <a:ln w="0">
              <a:solidFill>
                <a:schemeClr val="tx1">
                  <a:lumMod val="75000"/>
                  <a:lumOff val="25000"/>
                </a:schemeClr>
              </a:solidFill>
              <a:round/>
              <a:headEnd/>
              <a:tailEnd type="triangle" w="med" len="med"/>
            </a:ln>
          </p:spPr>
          <p:txBody>
            <a:bodyPr lIns="9144" tIns="9144" rIns="9144" bIns="9144"/>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Line 1064">
              <a:extLst>
                <a:ext uri="{FF2B5EF4-FFF2-40B4-BE49-F238E27FC236}">
                  <a16:creationId xmlns:a16="http://schemas.microsoft.com/office/drawing/2014/main" id="{237AABC4-077B-4F06-94B1-B97F20157C06}"/>
                </a:ext>
              </a:extLst>
            </p:cNvPr>
            <p:cNvSpPr>
              <a:spLocks noChangeShapeType="1"/>
            </p:cNvSpPr>
            <p:nvPr/>
          </p:nvSpPr>
          <p:spPr bwMode="auto">
            <a:xfrm flipH="1" flipV="1">
              <a:off x="4834" y="2396"/>
              <a:ext cx="415" cy="336"/>
            </a:xfrm>
            <a:prstGeom prst="line">
              <a:avLst/>
            </a:prstGeom>
            <a:noFill/>
            <a:ln w="0">
              <a:solidFill>
                <a:schemeClr val="tx1">
                  <a:lumMod val="75000"/>
                  <a:lumOff val="25000"/>
                </a:schemeClr>
              </a:solidFill>
              <a:round/>
              <a:headEnd/>
              <a:tailEnd type="triangle" w="med" len="med"/>
            </a:ln>
          </p:spPr>
          <p:txBody>
            <a:bodyPr lIns="9144" tIns="9144" rIns="9144" bIns="9144"/>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Line 1065">
              <a:extLst>
                <a:ext uri="{FF2B5EF4-FFF2-40B4-BE49-F238E27FC236}">
                  <a16:creationId xmlns:a16="http://schemas.microsoft.com/office/drawing/2014/main" id="{A2876099-9588-4A29-B28C-2734B23F0FFA}"/>
                </a:ext>
              </a:extLst>
            </p:cNvPr>
            <p:cNvSpPr>
              <a:spLocks noChangeShapeType="1"/>
            </p:cNvSpPr>
            <p:nvPr/>
          </p:nvSpPr>
          <p:spPr bwMode="auto">
            <a:xfrm flipV="1">
              <a:off x="3168" y="2769"/>
              <a:ext cx="528" cy="450"/>
            </a:xfrm>
            <a:prstGeom prst="line">
              <a:avLst/>
            </a:prstGeom>
            <a:noFill/>
            <a:ln w="0">
              <a:solidFill>
                <a:schemeClr val="tx1">
                  <a:lumMod val="75000"/>
                  <a:lumOff val="25000"/>
                </a:schemeClr>
              </a:solidFill>
              <a:round/>
              <a:headEnd/>
              <a:tailEnd type="triangle" w="med" len="med"/>
            </a:ln>
          </p:spPr>
          <p:txBody>
            <a:bodyPr lIns="9144" tIns="9144" rIns="9144" bIns="9144"/>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Line 1067">
              <a:extLst>
                <a:ext uri="{FF2B5EF4-FFF2-40B4-BE49-F238E27FC236}">
                  <a16:creationId xmlns:a16="http://schemas.microsoft.com/office/drawing/2014/main" id="{9CCD0D80-2C70-4EFE-812A-A52F10E50EB3}"/>
                </a:ext>
              </a:extLst>
            </p:cNvPr>
            <p:cNvSpPr>
              <a:spLocks noChangeShapeType="1"/>
            </p:cNvSpPr>
            <p:nvPr/>
          </p:nvSpPr>
          <p:spPr bwMode="auto">
            <a:xfrm flipV="1">
              <a:off x="4157" y="2826"/>
              <a:ext cx="32" cy="317"/>
            </a:xfrm>
            <a:prstGeom prst="line">
              <a:avLst/>
            </a:prstGeom>
            <a:noFill/>
            <a:ln w="0">
              <a:solidFill>
                <a:schemeClr val="tx1">
                  <a:lumMod val="75000"/>
                  <a:lumOff val="25000"/>
                </a:schemeClr>
              </a:solidFill>
              <a:round/>
              <a:headEnd/>
              <a:tailEnd type="triangle" w="med" len="med"/>
            </a:ln>
          </p:spPr>
          <p:txBody>
            <a:bodyPr lIns="9144" tIns="9144" rIns="9144" bIns="9144"/>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Line 1070">
              <a:extLst>
                <a:ext uri="{FF2B5EF4-FFF2-40B4-BE49-F238E27FC236}">
                  <a16:creationId xmlns:a16="http://schemas.microsoft.com/office/drawing/2014/main" id="{11278A39-328C-42A6-BECA-7CCA84CECFD2}"/>
                </a:ext>
              </a:extLst>
            </p:cNvPr>
            <p:cNvSpPr>
              <a:spLocks noChangeShapeType="1"/>
            </p:cNvSpPr>
            <p:nvPr/>
          </p:nvSpPr>
          <p:spPr bwMode="auto">
            <a:xfrm flipH="1">
              <a:off x="4243" y="1855"/>
              <a:ext cx="182" cy="255"/>
            </a:xfrm>
            <a:prstGeom prst="line">
              <a:avLst/>
            </a:prstGeom>
            <a:noFill/>
            <a:ln w="0">
              <a:solidFill>
                <a:schemeClr val="tx1">
                  <a:lumMod val="75000"/>
                  <a:lumOff val="25000"/>
                </a:schemeClr>
              </a:solidFill>
              <a:round/>
              <a:headEnd/>
              <a:tailEnd type="triangle" w="med" len="med"/>
            </a:ln>
          </p:spPr>
          <p:txBody>
            <a:bodyPr lIns="9144" tIns="9144" rIns="9144" bIns="9144"/>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16159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48C4-8B2B-4C2A-BE4F-40391C025A20}"/>
              </a:ext>
            </a:extLst>
          </p:cNvPr>
          <p:cNvSpPr>
            <a:spLocks noGrp="1"/>
          </p:cNvSpPr>
          <p:nvPr>
            <p:ph type="title"/>
          </p:nvPr>
        </p:nvSpPr>
        <p:spPr/>
        <p:txBody>
          <a:bodyPr/>
          <a:lstStyle/>
          <a:p>
            <a:r>
              <a:rPr lang="en-US" dirty="0"/>
              <a:t>Infection Control: General Concepts</a:t>
            </a:r>
          </a:p>
        </p:txBody>
      </p:sp>
      <p:sp>
        <p:nvSpPr>
          <p:cNvPr id="3" name="Text Placeholder 2">
            <a:extLst>
              <a:ext uri="{FF2B5EF4-FFF2-40B4-BE49-F238E27FC236}">
                <a16:creationId xmlns:a16="http://schemas.microsoft.com/office/drawing/2014/main" id="{9F288A63-3F15-44BA-B494-1DE7E8B301F1}"/>
              </a:ext>
            </a:extLst>
          </p:cNvPr>
          <p:cNvSpPr>
            <a:spLocks noGrp="1"/>
          </p:cNvSpPr>
          <p:nvPr>
            <p:ph type="body" sz="quarter" idx="11"/>
          </p:nvPr>
        </p:nvSpPr>
        <p:spPr/>
        <p:txBody>
          <a:bodyPr>
            <a:normAutofit fontScale="92500"/>
          </a:bodyPr>
          <a:lstStyle/>
          <a:p>
            <a:pPr marL="342900" indent="-342900">
              <a:buFont typeface="Wingdings" panose="05000000000000000000" pitchFamily="2" charset="2"/>
              <a:buChar char="ü"/>
            </a:pPr>
            <a:r>
              <a:rPr lang="en-US" dirty="0"/>
              <a:t>Proper PPE and infection control practices must be utilized to prevent infection or bloodborne pathogen exposure in accordance with your facility specific practices. </a:t>
            </a:r>
          </a:p>
          <a:p>
            <a:pPr marL="342900" indent="-342900">
              <a:buFont typeface="Wingdings" panose="05000000000000000000" pitchFamily="2" charset="2"/>
              <a:buChar char="ü"/>
            </a:pPr>
            <a:r>
              <a:rPr lang="en-US" dirty="0"/>
              <a:t>If the manual line reversal is utilized for the Access Flow measurements (AVF/AVG), then full PPE should be donned for the procedure. </a:t>
            </a:r>
          </a:p>
          <a:p>
            <a:pPr marL="342900" indent="-342900">
              <a:buFont typeface="Wingdings" panose="05000000000000000000" pitchFamily="2" charset="2"/>
              <a:buChar char="ü"/>
            </a:pPr>
            <a:r>
              <a:rPr lang="en-US" dirty="0"/>
              <a:t>If the catheter to bloodline connection is opened to reverse the connections for repeat Delivered Flow or Recirculation as part of the catheter dialysis adequacy optimization, then the same PPE required for the catheter connect/disconnect procedure should be utilized. </a:t>
            </a:r>
          </a:p>
          <a:p>
            <a:pPr marL="342900" indent="-342900">
              <a:buFont typeface="Wingdings" panose="05000000000000000000" pitchFamily="2" charset="2"/>
              <a:buChar char="ü"/>
            </a:pPr>
            <a:r>
              <a:rPr lang="en-US" dirty="0"/>
              <a:t>The Sensor housing and the Sensor cable should be disinfected after it is in contact with the patient's bloodlines and vascular access.</a:t>
            </a:r>
          </a:p>
          <a:p>
            <a:pPr marL="342900" indent="-342900">
              <a:buFont typeface="Wingdings" panose="05000000000000000000" pitchFamily="2" charset="2"/>
              <a:buChar char="ü"/>
            </a:pPr>
            <a:r>
              <a:rPr lang="en-US" dirty="0"/>
              <a:t>The Touchscreen should be disinfected between patients as it is a high touch surface </a:t>
            </a:r>
          </a:p>
        </p:txBody>
      </p:sp>
    </p:spTree>
    <p:extLst>
      <p:ext uri="{BB962C8B-B14F-4D97-AF65-F5344CB8AC3E}">
        <p14:creationId xmlns:p14="http://schemas.microsoft.com/office/powerpoint/2010/main" val="2559977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E2989C-D5B6-4769-9D34-42A92B6B480C}"/>
              </a:ext>
            </a:extLst>
          </p:cNvPr>
          <p:cNvSpPr>
            <a:spLocks noGrp="1"/>
          </p:cNvSpPr>
          <p:nvPr>
            <p:ph type="body" sz="quarter" idx="10"/>
          </p:nvPr>
        </p:nvSpPr>
        <p:spPr>
          <a:xfrm>
            <a:off x="838201" y="1433840"/>
            <a:ext cx="9937751" cy="1295036"/>
          </a:xfrm>
        </p:spPr>
        <p:txBody>
          <a:bodyPr>
            <a:normAutofit lnSpcReduction="10000"/>
          </a:bodyPr>
          <a:lstStyle/>
          <a:p>
            <a:r>
              <a:rPr lang="en-US" dirty="0"/>
              <a:t>Does Your Dialysis Machine Use Compensated Blood Flow Rate? </a:t>
            </a:r>
          </a:p>
          <a:p>
            <a:r>
              <a:rPr lang="en-US" dirty="0"/>
              <a:t>(Examples Fresenius 5008 or Baxter Phoenix)</a:t>
            </a:r>
          </a:p>
          <a:p>
            <a:endParaRPr lang="en-US" dirty="0"/>
          </a:p>
          <a:p>
            <a:r>
              <a:rPr lang="en-US" dirty="0"/>
              <a:t>If Yes:</a:t>
            </a:r>
          </a:p>
          <a:p>
            <a:endParaRPr lang="en-US" dirty="0"/>
          </a:p>
        </p:txBody>
      </p:sp>
      <p:sp>
        <p:nvSpPr>
          <p:cNvPr id="2" name="Title 1">
            <a:extLst>
              <a:ext uri="{FF2B5EF4-FFF2-40B4-BE49-F238E27FC236}">
                <a16:creationId xmlns:a16="http://schemas.microsoft.com/office/drawing/2014/main" id="{4FB83D23-8F8E-43CB-8631-1C8307C0550C}"/>
              </a:ext>
            </a:extLst>
          </p:cNvPr>
          <p:cNvSpPr>
            <a:spLocks noGrp="1"/>
          </p:cNvSpPr>
          <p:nvPr>
            <p:ph type="title"/>
          </p:nvPr>
        </p:nvSpPr>
        <p:spPr/>
        <p:txBody>
          <a:bodyPr>
            <a:normAutofit/>
          </a:bodyPr>
          <a:lstStyle/>
          <a:p>
            <a:r>
              <a:rPr lang="en-US" dirty="0"/>
              <a:t>Delivered Flow Measurement</a:t>
            </a:r>
          </a:p>
        </p:txBody>
      </p:sp>
      <p:sp>
        <p:nvSpPr>
          <p:cNvPr id="5" name="Text Placeholder 4">
            <a:extLst>
              <a:ext uri="{FF2B5EF4-FFF2-40B4-BE49-F238E27FC236}">
                <a16:creationId xmlns:a16="http://schemas.microsoft.com/office/drawing/2014/main" id="{11601304-531C-4D1E-975D-9497EBD1DD0F}"/>
              </a:ext>
            </a:extLst>
          </p:cNvPr>
          <p:cNvSpPr>
            <a:spLocks noGrp="1"/>
          </p:cNvSpPr>
          <p:nvPr>
            <p:ph type="body" sz="quarter" idx="11"/>
          </p:nvPr>
        </p:nvSpPr>
        <p:spPr/>
        <p:txBody>
          <a:bodyPr/>
          <a:lstStyle/>
          <a:p>
            <a:r>
              <a:rPr lang="en-US" dirty="0"/>
              <a:t>If No: </a:t>
            </a:r>
          </a:p>
        </p:txBody>
      </p:sp>
      <p:sp>
        <p:nvSpPr>
          <p:cNvPr id="6" name="Text Placeholder 5">
            <a:extLst>
              <a:ext uri="{FF2B5EF4-FFF2-40B4-BE49-F238E27FC236}">
                <a16:creationId xmlns:a16="http://schemas.microsoft.com/office/drawing/2014/main" id="{21FC34A4-23FC-49A0-8127-F645B62C47B0}"/>
              </a:ext>
            </a:extLst>
          </p:cNvPr>
          <p:cNvSpPr>
            <a:spLocks noGrp="1"/>
          </p:cNvSpPr>
          <p:nvPr>
            <p:ph type="body" sz="quarter" idx="12"/>
          </p:nvPr>
        </p:nvSpPr>
        <p:spPr>
          <a:xfrm>
            <a:off x="838199" y="2806700"/>
            <a:ext cx="9937751" cy="1625600"/>
          </a:xfrm>
        </p:spPr>
        <p:txBody>
          <a:bodyPr/>
          <a:lstStyle/>
          <a:p>
            <a:r>
              <a:rPr lang="en-US" dirty="0"/>
              <a:t>If the compensated blood flow rate is used to set the patient prescription, then enter the compensated blood flow rate into the Transonic pump setting box</a:t>
            </a:r>
          </a:p>
          <a:p>
            <a:r>
              <a:rPr lang="en-US" dirty="0"/>
              <a:t>If the dialysis machine blood pump setting is used to set the patient prescription, then enter the dialysis machine blood pump setting into the Transonic pump setting box</a:t>
            </a:r>
          </a:p>
        </p:txBody>
      </p:sp>
      <p:sp>
        <p:nvSpPr>
          <p:cNvPr id="7" name="Text Placeholder 6">
            <a:extLst>
              <a:ext uri="{FF2B5EF4-FFF2-40B4-BE49-F238E27FC236}">
                <a16:creationId xmlns:a16="http://schemas.microsoft.com/office/drawing/2014/main" id="{4F3BAA88-6C8E-43BF-8830-D154F7789282}"/>
              </a:ext>
            </a:extLst>
          </p:cNvPr>
          <p:cNvSpPr>
            <a:spLocks noGrp="1"/>
          </p:cNvSpPr>
          <p:nvPr>
            <p:ph type="body" sz="quarter" idx="13"/>
          </p:nvPr>
        </p:nvSpPr>
        <p:spPr/>
        <p:txBody>
          <a:bodyPr/>
          <a:lstStyle/>
          <a:p>
            <a:r>
              <a:rPr lang="en-US" dirty="0"/>
              <a:t>Enter the dialysis machine blood pump setting into the Transonic pump setting box </a:t>
            </a:r>
          </a:p>
        </p:txBody>
      </p:sp>
    </p:spTree>
    <p:extLst>
      <p:ext uri="{BB962C8B-B14F-4D97-AF65-F5344CB8AC3E}">
        <p14:creationId xmlns:p14="http://schemas.microsoft.com/office/powerpoint/2010/main" val="961080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D25C5A-EC0F-4B34-9B27-7E182ABA73E8}"/>
              </a:ext>
            </a:extLst>
          </p:cNvPr>
          <p:cNvSpPr>
            <a:spLocks noGrp="1"/>
          </p:cNvSpPr>
          <p:nvPr>
            <p:ph type="title"/>
          </p:nvPr>
        </p:nvSpPr>
        <p:spPr/>
        <p:txBody>
          <a:bodyPr/>
          <a:lstStyle/>
          <a:p>
            <a:r>
              <a:rPr lang="en-US" dirty="0"/>
              <a:t>Troubleshooting By Measurement </a:t>
            </a:r>
          </a:p>
        </p:txBody>
      </p:sp>
      <p:sp>
        <p:nvSpPr>
          <p:cNvPr id="8" name="Text Placeholder 7">
            <a:extLst>
              <a:ext uri="{FF2B5EF4-FFF2-40B4-BE49-F238E27FC236}">
                <a16:creationId xmlns:a16="http://schemas.microsoft.com/office/drawing/2014/main" id="{13C3AB9C-C104-4EC9-A9FF-DAF2C9E0F415}"/>
              </a:ext>
            </a:extLst>
          </p:cNvPr>
          <p:cNvSpPr>
            <a:spLocks noGrp="1"/>
          </p:cNvSpPr>
          <p:nvPr>
            <p:ph type="body" sz="quarter" idx="11"/>
          </p:nvPr>
        </p:nvSpPr>
        <p:spPr/>
        <p:txBody>
          <a:bodyPr/>
          <a:lstStyle/>
          <a:p>
            <a:pPr marL="342900" indent="-342900">
              <a:buFont typeface="Wingdings" panose="05000000000000000000" pitchFamily="2" charset="2"/>
              <a:buChar char="ü"/>
            </a:pPr>
            <a:r>
              <a:rPr lang="en-US" dirty="0"/>
              <a:t>Delivered Flow</a:t>
            </a:r>
          </a:p>
          <a:p>
            <a:pPr marL="342900" indent="-342900">
              <a:buFont typeface="Wingdings" panose="05000000000000000000" pitchFamily="2" charset="2"/>
              <a:buChar char="ü"/>
            </a:pPr>
            <a:r>
              <a:rPr lang="en-US" dirty="0"/>
              <a:t>Recirculation</a:t>
            </a:r>
          </a:p>
          <a:p>
            <a:pPr marL="342900" indent="-342900">
              <a:buFont typeface="Wingdings" panose="05000000000000000000" pitchFamily="2" charset="2"/>
              <a:buChar char="ü"/>
            </a:pPr>
            <a:r>
              <a:rPr lang="en-US" dirty="0"/>
              <a:t>Access Flow </a:t>
            </a:r>
          </a:p>
          <a:p>
            <a:pPr marL="342900" indent="-342900">
              <a:buFont typeface="Wingdings" panose="05000000000000000000" pitchFamily="2" charset="2"/>
              <a:buChar char="ü"/>
            </a:pPr>
            <a:r>
              <a:rPr lang="en-US" dirty="0"/>
              <a:t>Cardiac Output </a:t>
            </a:r>
          </a:p>
        </p:txBody>
      </p:sp>
      <p:pic>
        <p:nvPicPr>
          <p:cNvPr id="3" name="Picture 2" descr="Calendar&#10;&#10;Description automatically generated">
            <a:extLst>
              <a:ext uri="{FF2B5EF4-FFF2-40B4-BE49-F238E27FC236}">
                <a16:creationId xmlns:a16="http://schemas.microsoft.com/office/drawing/2014/main" id="{4BDB4C9C-434F-79E1-9517-37E30EA85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4692" y="1512277"/>
            <a:ext cx="3833446" cy="3833446"/>
          </a:xfrm>
          <a:prstGeom prst="rect">
            <a:avLst/>
          </a:prstGeom>
        </p:spPr>
      </p:pic>
    </p:spTree>
    <p:extLst>
      <p:ext uri="{BB962C8B-B14F-4D97-AF65-F5344CB8AC3E}">
        <p14:creationId xmlns:p14="http://schemas.microsoft.com/office/powerpoint/2010/main" val="2134541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BFB416-6619-4448-812A-B9FECA9566AF}"/>
              </a:ext>
            </a:extLst>
          </p:cNvPr>
          <p:cNvSpPr>
            <a:spLocks noGrp="1"/>
          </p:cNvSpPr>
          <p:nvPr>
            <p:ph type="title"/>
          </p:nvPr>
        </p:nvSpPr>
        <p:spPr/>
        <p:txBody>
          <a:bodyPr/>
          <a:lstStyle/>
          <a:p>
            <a:r>
              <a:rPr lang="en-US" dirty="0"/>
              <a:t>Delivered Flow</a:t>
            </a:r>
          </a:p>
        </p:txBody>
      </p:sp>
      <p:sp>
        <p:nvSpPr>
          <p:cNvPr id="5" name="Text Placeholder 4">
            <a:extLst>
              <a:ext uri="{FF2B5EF4-FFF2-40B4-BE49-F238E27FC236}">
                <a16:creationId xmlns:a16="http://schemas.microsoft.com/office/drawing/2014/main" id="{8FAC53C3-6A89-429B-9B29-134135DA1A87}"/>
              </a:ext>
            </a:extLst>
          </p:cNvPr>
          <p:cNvSpPr>
            <a:spLocks noGrp="1"/>
          </p:cNvSpPr>
          <p:nvPr>
            <p:ph type="body" sz="quarter" idx="11"/>
          </p:nvPr>
        </p:nvSpPr>
        <p:spPr/>
        <p:txBody>
          <a:bodyPr/>
          <a:lstStyle/>
          <a:p>
            <a:pPr marL="342900" indent="-342900">
              <a:buFont typeface="Wingdings" panose="05000000000000000000" pitchFamily="2" charset="2"/>
              <a:buChar char="ü"/>
            </a:pPr>
            <a:r>
              <a:rPr lang="en-US" dirty="0"/>
              <a:t>Used with Catheters, AVF or AVG</a:t>
            </a:r>
          </a:p>
          <a:p>
            <a:pPr marL="342900" indent="-342900">
              <a:buFont typeface="Wingdings" panose="05000000000000000000" pitchFamily="2" charset="2"/>
              <a:buChar char="ü"/>
            </a:pPr>
            <a:r>
              <a:rPr lang="en-US" dirty="0"/>
              <a:t>Some hemodialysis machines have an internal algorithm to adjust the blood pump speed based on the Negative Arterial Pressure</a:t>
            </a:r>
          </a:p>
          <a:p>
            <a:pPr marL="342900" indent="-342900">
              <a:buFont typeface="Wingdings" panose="05000000000000000000" pitchFamily="2" charset="2"/>
              <a:buChar char="ü"/>
            </a:pPr>
            <a:r>
              <a:rPr lang="en-US" dirty="0"/>
              <a:t>Compensated Blood Flow HD machines can have a higher Delivered Flow (Transonic) than the HD machine reads- the result is accurate </a:t>
            </a:r>
          </a:p>
          <a:p>
            <a:pPr marL="342900" indent="-342900">
              <a:buFont typeface="Wingdings" panose="05000000000000000000" pitchFamily="2" charset="2"/>
              <a:buChar char="ü"/>
            </a:pPr>
            <a:r>
              <a:rPr lang="en-US" dirty="0"/>
              <a:t>Next set of slides detailed the compensated blood flow rate </a:t>
            </a:r>
          </a:p>
        </p:txBody>
      </p:sp>
    </p:spTree>
    <p:extLst>
      <p:ext uri="{BB962C8B-B14F-4D97-AF65-F5344CB8AC3E}">
        <p14:creationId xmlns:p14="http://schemas.microsoft.com/office/powerpoint/2010/main" val="2061321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83D23-8F8E-43CB-8631-1C8307C0550C}"/>
              </a:ext>
            </a:extLst>
          </p:cNvPr>
          <p:cNvSpPr>
            <a:spLocks noGrp="1"/>
          </p:cNvSpPr>
          <p:nvPr>
            <p:ph type="title"/>
          </p:nvPr>
        </p:nvSpPr>
        <p:spPr>
          <a:xfrm>
            <a:off x="578796" y="684583"/>
            <a:ext cx="10622603" cy="671433"/>
          </a:xfrm>
        </p:spPr>
        <p:txBody>
          <a:bodyPr>
            <a:normAutofit/>
          </a:bodyPr>
          <a:lstStyle/>
          <a:p>
            <a:r>
              <a:rPr lang="en-US" dirty="0"/>
              <a:t>What is Compensated Blood Flow Rate?</a:t>
            </a:r>
          </a:p>
        </p:txBody>
      </p:sp>
      <p:sp>
        <p:nvSpPr>
          <p:cNvPr id="4" name="Text Placeholder 3">
            <a:extLst>
              <a:ext uri="{FF2B5EF4-FFF2-40B4-BE49-F238E27FC236}">
                <a16:creationId xmlns:a16="http://schemas.microsoft.com/office/drawing/2014/main" id="{5B7DC5EC-A85F-41E2-BA21-24EBA7B45A6D}"/>
              </a:ext>
            </a:extLst>
          </p:cNvPr>
          <p:cNvSpPr>
            <a:spLocks noGrp="1"/>
          </p:cNvSpPr>
          <p:nvPr>
            <p:ph type="body" sz="quarter" idx="11"/>
          </p:nvPr>
        </p:nvSpPr>
        <p:spPr>
          <a:xfrm>
            <a:off x="837389" y="1737263"/>
            <a:ext cx="10096500" cy="4834467"/>
          </a:xfrm>
        </p:spPr>
        <p:txBody>
          <a:bodyPr/>
          <a:lstStyle/>
          <a:p>
            <a:r>
              <a:rPr lang="en-US" dirty="0"/>
              <a:t>Pump Speed is the speed set on the dialysis machine blood pump in mL/min</a:t>
            </a:r>
          </a:p>
          <a:p>
            <a:endParaRPr lang="en-US" dirty="0"/>
          </a:p>
          <a:p>
            <a:r>
              <a:rPr lang="en-US" dirty="0"/>
              <a:t>Compensated Blood Flow Rate is the calculated Blood Flow Rate adjusted to the current Negative Arterial Pressure </a:t>
            </a:r>
          </a:p>
          <a:p>
            <a:endParaRPr lang="en-US" dirty="0"/>
          </a:p>
          <a:p>
            <a:r>
              <a:rPr lang="en-US" dirty="0"/>
              <a:t>The Physician prescribes the Blood Flow Rate (BFR) as part of the hemodialysis prescription.  Check your dialysis facility policy &amp; procedure for guidance on the Blood Flow Rate that is used to meet the prescription.  Some facilities increase the Pump Speed as needed to achieve the Compensated Blood Flow Rate that matches the prescribed BFR.</a:t>
            </a:r>
          </a:p>
          <a:p>
            <a:endParaRPr lang="en-US" dirty="0"/>
          </a:p>
          <a:p>
            <a:endParaRPr lang="en-US" dirty="0"/>
          </a:p>
          <a:p>
            <a:endParaRPr lang="en-US" dirty="0"/>
          </a:p>
        </p:txBody>
      </p:sp>
    </p:spTree>
    <p:extLst>
      <p:ext uri="{BB962C8B-B14F-4D97-AF65-F5344CB8AC3E}">
        <p14:creationId xmlns:p14="http://schemas.microsoft.com/office/powerpoint/2010/main" val="1686067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2C3CE-5DF4-4E11-9B1A-ED1E414BA082}"/>
              </a:ext>
            </a:extLst>
          </p:cNvPr>
          <p:cNvSpPr>
            <a:spLocks noGrp="1"/>
          </p:cNvSpPr>
          <p:nvPr>
            <p:ph type="title"/>
          </p:nvPr>
        </p:nvSpPr>
        <p:spPr/>
        <p:txBody>
          <a:bodyPr>
            <a:normAutofit fontScale="90000"/>
          </a:bodyPr>
          <a:lstStyle/>
          <a:p>
            <a:r>
              <a:rPr lang="en-US" dirty="0"/>
              <a:t>Delivered Flow Measurement</a:t>
            </a:r>
          </a:p>
        </p:txBody>
      </p:sp>
      <p:sp>
        <p:nvSpPr>
          <p:cNvPr id="3" name="Text Placeholder 2">
            <a:extLst>
              <a:ext uri="{FF2B5EF4-FFF2-40B4-BE49-F238E27FC236}">
                <a16:creationId xmlns:a16="http://schemas.microsoft.com/office/drawing/2014/main" id="{598A5746-A49B-449B-A8A9-7E2EE93DC91A}"/>
              </a:ext>
            </a:extLst>
          </p:cNvPr>
          <p:cNvSpPr>
            <a:spLocks noGrp="1"/>
          </p:cNvSpPr>
          <p:nvPr>
            <p:ph type="body" sz="quarter" idx="12"/>
          </p:nvPr>
        </p:nvSpPr>
        <p:spPr/>
        <p:txBody>
          <a:bodyPr/>
          <a:lstStyle/>
          <a:p>
            <a:r>
              <a:rPr lang="en-US" dirty="0"/>
              <a:t>Procedure Steps</a:t>
            </a:r>
          </a:p>
        </p:txBody>
      </p:sp>
      <p:sp>
        <p:nvSpPr>
          <p:cNvPr id="5" name="Text Placeholder 4">
            <a:extLst>
              <a:ext uri="{FF2B5EF4-FFF2-40B4-BE49-F238E27FC236}">
                <a16:creationId xmlns:a16="http://schemas.microsoft.com/office/drawing/2014/main" id="{7462081F-ADFB-4841-910A-B8CE03ABBEF1}"/>
              </a:ext>
            </a:extLst>
          </p:cNvPr>
          <p:cNvSpPr>
            <a:spLocks noGrp="1"/>
          </p:cNvSpPr>
          <p:nvPr>
            <p:ph type="body" sz="quarter" idx="14"/>
          </p:nvPr>
        </p:nvSpPr>
        <p:spPr/>
        <p:txBody>
          <a:bodyPr/>
          <a:lstStyle/>
          <a:p>
            <a:pPr marL="457200" indent="-457200">
              <a:buFont typeface="+mj-lt"/>
              <a:buAutoNum type="arabicPeriod"/>
            </a:pPr>
            <a:r>
              <a:rPr lang="en-US" dirty="0"/>
              <a:t>Enter the Pump Setting Speed in mL/min using the number keypad </a:t>
            </a:r>
          </a:p>
          <a:p>
            <a:pPr marL="457200" indent="-457200">
              <a:buFont typeface="+mj-lt"/>
              <a:buAutoNum type="arabicPeriod"/>
            </a:pPr>
            <a:r>
              <a:rPr lang="en-US" dirty="0"/>
              <a:t>Then touch the Measure icon </a:t>
            </a:r>
          </a:p>
          <a:p>
            <a:pPr marL="457200" indent="-457200">
              <a:buFont typeface="+mj-lt"/>
              <a:buAutoNum type="arabicPeriod"/>
            </a:pPr>
            <a:r>
              <a:rPr lang="en-US" dirty="0"/>
              <a:t>The Delivered Flow will display</a:t>
            </a:r>
          </a:p>
          <a:p>
            <a:pPr marL="457200" indent="-457200">
              <a:buFont typeface="+mj-lt"/>
              <a:buAutoNum type="arabicPeriod"/>
            </a:pPr>
            <a:r>
              <a:rPr lang="en-US" dirty="0"/>
              <a:t>If the Delivered Flow is different than the Pump Setting: the % difference will post </a:t>
            </a:r>
          </a:p>
        </p:txBody>
      </p:sp>
      <p:pic>
        <p:nvPicPr>
          <p:cNvPr id="10" name="Picture 9" descr="A screenshot of a cell phone&#10;&#10;Description automatically generated">
            <a:extLst>
              <a:ext uri="{FF2B5EF4-FFF2-40B4-BE49-F238E27FC236}">
                <a16:creationId xmlns:a16="http://schemas.microsoft.com/office/drawing/2014/main" id="{5F8C4053-6E20-42B4-B246-66B70AF95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497" y="1697500"/>
            <a:ext cx="5651102" cy="3990242"/>
          </a:xfrm>
          <a:prstGeom prst="rect">
            <a:avLst/>
          </a:prstGeom>
        </p:spPr>
      </p:pic>
      <p:sp>
        <p:nvSpPr>
          <p:cNvPr id="11" name="Oval 10">
            <a:extLst>
              <a:ext uri="{FF2B5EF4-FFF2-40B4-BE49-F238E27FC236}">
                <a16:creationId xmlns:a16="http://schemas.microsoft.com/office/drawing/2014/main" id="{40ECFAB3-0920-4524-833F-1713C487B164}"/>
              </a:ext>
            </a:extLst>
          </p:cNvPr>
          <p:cNvSpPr/>
          <p:nvPr/>
        </p:nvSpPr>
        <p:spPr>
          <a:xfrm>
            <a:off x="2532185" y="3429000"/>
            <a:ext cx="773723" cy="2989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EBEC93A3-3D06-4955-AC49-6653736F8E40}"/>
              </a:ext>
            </a:extLst>
          </p:cNvPr>
          <p:cNvSpPr txBox="1"/>
          <p:nvPr/>
        </p:nvSpPr>
        <p:spPr>
          <a:xfrm>
            <a:off x="2760784" y="3112976"/>
            <a:ext cx="7737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70C0"/>
                </a:solidFill>
                <a:effectLst/>
                <a:uLnTx/>
                <a:uFillTx/>
                <a:latin typeface="Arial"/>
                <a:cs typeface="Arial"/>
                <a:sym typeface="Arial"/>
              </a:rPr>
              <a:t># 1</a:t>
            </a:r>
          </a:p>
        </p:txBody>
      </p:sp>
      <p:sp>
        <p:nvSpPr>
          <p:cNvPr id="18" name="Oval 17">
            <a:extLst>
              <a:ext uri="{FF2B5EF4-FFF2-40B4-BE49-F238E27FC236}">
                <a16:creationId xmlns:a16="http://schemas.microsoft.com/office/drawing/2014/main" id="{579E3718-9912-4782-89F6-F7F114B116D3}"/>
              </a:ext>
            </a:extLst>
          </p:cNvPr>
          <p:cNvSpPr/>
          <p:nvPr/>
        </p:nvSpPr>
        <p:spPr>
          <a:xfrm>
            <a:off x="2532186" y="3868615"/>
            <a:ext cx="773722" cy="2989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TextBox 18">
            <a:extLst>
              <a:ext uri="{FF2B5EF4-FFF2-40B4-BE49-F238E27FC236}">
                <a16:creationId xmlns:a16="http://schemas.microsoft.com/office/drawing/2014/main" id="{F871FE55-F86F-484D-B151-5B0FEB48CD45}"/>
              </a:ext>
            </a:extLst>
          </p:cNvPr>
          <p:cNvSpPr txBox="1"/>
          <p:nvPr/>
        </p:nvSpPr>
        <p:spPr>
          <a:xfrm>
            <a:off x="2074985" y="3736185"/>
            <a:ext cx="457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70C0"/>
                </a:solidFill>
                <a:effectLst/>
                <a:uLnTx/>
                <a:uFillTx/>
                <a:latin typeface="Arial"/>
                <a:cs typeface="Arial"/>
                <a:sym typeface="Arial"/>
              </a:rPr>
              <a:t># 3</a:t>
            </a:r>
          </a:p>
        </p:txBody>
      </p:sp>
      <p:sp>
        <p:nvSpPr>
          <p:cNvPr id="20" name="TextBox 19">
            <a:extLst>
              <a:ext uri="{FF2B5EF4-FFF2-40B4-BE49-F238E27FC236}">
                <a16:creationId xmlns:a16="http://schemas.microsoft.com/office/drawing/2014/main" id="{C653A296-CD1D-4A4A-B344-0970979973E3}"/>
              </a:ext>
            </a:extLst>
          </p:cNvPr>
          <p:cNvSpPr txBox="1"/>
          <p:nvPr/>
        </p:nvSpPr>
        <p:spPr>
          <a:xfrm>
            <a:off x="1019908" y="4308231"/>
            <a:ext cx="5616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70C0"/>
                </a:solidFill>
                <a:effectLst/>
                <a:uLnTx/>
                <a:uFillTx/>
                <a:latin typeface="Arial"/>
                <a:cs typeface="Arial"/>
                <a:sym typeface="Arial"/>
              </a:rPr>
              <a:t># 4</a:t>
            </a:r>
          </a:p>
        </p:txBody>
      </p:sp>
      <p:sp>
        <p:nvSpPr>
          <p:cNvPr id="22" name="TextBox 21">
            <a:extLst>
              <a:ext uri="{FF2B5EF4-FFF2-40B4-BE49-F238E27FC236}">
                <a16:creationId xmlns:a16="http://schemas.microsoft.com/office/drawing/2014/main" id="{CB7BCFD4-1D27-4858-B3AA-A21357AF88F7}"/>
              </a:ext>
            </a:extLst>
          </p:cNvPr>
          <p:cNvSpPr txBox="1"/>
          <p:nvPr/>
        </p:nvSpPr>
        <p:spPr>
          <a:xfrm>
            <a:off x="2532185" y="4985286"/>
            <a:ext cx="6154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70C0"/>
                </a:solidFill>
                <a:effectLst/>
                <a:uLnTx/>
                <a:uFillTx/>
                <a:latin typeface="Arial"/>
                <a:cs typeface="Arial"/>
                <a:sym typeface="Arial"/>
              </a:rPr>
              <a:t># 2</a:t>
            </a:r>
          </a:p>
        </p:txBody>
      </p:sp>
    </p:spTree>
    <p:extLst>
      <p:ext uri="{BB962C8B-B14F-4D97-AF65-F5344CB8AC3E}">
        <p14:creationId xmlns:p14="http://schemas.microsoft.com/office/powerpoint/2010/main" val="2222278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2C3CE-5DF4-4E11-9B1A-ED1E414BA082}"/>
              </a:ext>
            </a:extLst>
          </p:cNvPr>
          <p:cNvSpPr>
            <a:spLocks noGrp="1"/>
          </p:cNvSpPr>
          <p:nvPr>
            <p:ph type="title"/>
          </p:nvPr>
        </p:nvSpPr>
        <p:spPr/>
        <p:txBody>
          <a:bodyPr>
            <a:noAutofit/>
          </a:bodyPr>
          <a:lstStyle/>
          <a:p>
            <a:r>
              <a:rPr lang="en-US" dirty="0"/>
              <a:t>Delivered Flow Measurement</a:t>
            </a:r>
            <a:endParaRPr lang="en-US" sz="2800" dirty="0"/>
          </a:p>
        </p:txBody>
      </p:sp>
      <p:sp>
        <p:nvSpPr>
          <p:cNvPr id="3" name="Text Placeholder 2">
            <a:extLst>
              <a:ext uri="{FF2B5EF4-FFF2-40B4-BE49-F238E27FC236}">
                <a16:creationId xmlns:a16="http://schemas.microsoft.com/office/drawing/2014/main" id="{598A5746-A49B-449B-A8A9-7E2EE93DC91A}"/>
              </a:ext>
            </a:extLst>
          </p:cNvPr>
          <p:cNvSpPr>
            <a:spLocks noGrp="1"/>
          </p:cNvSpPr>
          <p:nvPr>
            <p:ph type="body" sz="quarter" idx="12"/>
          </p:nvPr>
        </p:nvSpPr>
        <p:spPr>
          <a:xfrm>
            <a:off x="7640607" y="791656"/>
            <a:ext cx="3107733" cy="561052"/>
          </a:xfrm>
        </p:spPr>
        <p:txBody>
          <a:bodyPr>
            <a:normAutofit fontScale="85000" lnSpcReduction="20000"/>
          </a:bodyPr>
          <a:lstStyle/>
          <a:p>
            <a:r>
              <a:rPr lang="en-US" dirty="0"/>
              <a:t>Result Interpretation</a:t>
            </a:r>
          </a:p>
          <a:p>
            <a:r>
              <a:rPr lang="en-US" dirty="0"/>
              <a:t>Within Range</a:t>
            </a:r>
          </a:p>
        </p:txBody>
      </p:sp>
      <p:sp>
        <p:nvSpPr>
          <p:cNvPr id="5" name="Text Placeholder 4">
            <a:extLst>
              <a:ext uri="{FF2B5EF4-FFF2-40B4-BE49-F238E27FC236}">
                <a16:creationId xmlns:a16="http://schemas.microsoft.com/office/drawing/2014/main" id="{7462081F-ADFB-4841-910A-B8CE03ABBEF1}"/>
              </a:ext>
            </a:extLst>
          </p:cNvPr>
          <p:cNvSpPr>
            <a:spLocks noGrp="1"/>
          </p:cNvSpPr>
          <p:nvPr>
            <p:ph type="body" sz="quarter" idx="14"/>
          </p:nvPr>
        </p:nvSpPr>
        <p:spPr>
          <a:xfrm>
            <a:off x="7970808" y="1516345"/>
            <a:ext cx="3942271" cy="4834467"/>
          </a:xfrm>
        </p:spPr>
        <p:txBody>
          <a:bodyPr>
            <a:normAutofit/>
          </a:bodyPr>
          <a:lstStyle/>
          <a:p>
            <a:r>
              <a:rPr lang="en-US" dirty="0"/>
              <a:t>The Delivered Flow within 10% of the Pump Setting is considered within range.  The results box is green </a:t>
            </a:r>
          </a:p>
          <a:p>
            <a:r>
              <a:rPr lang="en-US" dirty="0"/>
              <a:t>The Delivered Flow is more accurate as it is the actual blood flow rate inside the circuit.</a:t>
            </a:r>
          </a:p>
        </p:txBody>
      </p:sp>
      <p:pic>
        <p:nvPicPr>
          <p:cNvPr id="9" name="Picture 8" descr="A screenshot of a cell phone&#10;&#10;Description automatically generated">
            <a:extLst>
              <a:ext uri="{FF2B5EF4-FFF2-40B4-BE49-F238E27FC236}">
                <a16:creationId xmlns:a16="http://schemas.microsoft.com/office/drawing/2014/main" id="{77B9F760-433E-43E6-AD8D-F08BF0D8B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005" y="1820739"/>
            <a:ext cx="5540074" cy="3911845"/>
          </a:xfrm>
          <a:prstGeom prst="rect">
            <a:avLst/>
          </a:prstGeom>
        </p:spPr>
      </p:pic>
    </p:spTree>
    <p:extLst>
      <p:ext uri="{BB962C8B-B14F-4D97-AF65-F5344CB8AC3E}">
        <p14:creationId xmlns:p14="http://schemas.microsoft.com/office/powerpoint/2010/main" val="2425584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2C3CE-5DF4-4E11-9B1A-ED1E414BA082}"/>
              </a:ext>
            </a:extLst>
          </p:cNvPr>
          <p:cNvSpPr>
            <a:spLocks noGrp="1"/>
          </p:cNvSpPr>
          <p:nvPr>
            <p:ph type="title"/>
          </p:nvPr>
        </p:nvSpPr>
        <p:spPr/>
        <p:txBody>
          <a:bodyPr>
            <a:noAutofit/>
          </a:bodyPr>
          <a:lstStyle/>
          <a:p>
            <a:r>
              <a:rPr lang="en-US" dirty="0"/>
              <a:t>Delivered Flow Measurement</a:t>
            </a:r>
            <a:endParaRPr lang="en-US" sz="2800" dirty="0"/>
          </a:p>
        </p:txBody>
      </p:sp>
      <p:sp>
        <p:nvSpPr>
          <p:cNvPr id="3" name="Text Placeholder 2">
            <a:extLst>
              <a:ext uri="{FF2B5EF4-FFF2-40B4-BE49-F238E27FC236}">
                <a16:creationId xmlns:a16="http://schemas.microsoft.com/office/drawing/2014/main" id="{598A5746-A49B-449B-A8A9-7E2EE93DC91A}"/>
              </a:ext>
            </a:extLst>
          </p:cNvPr>
          <p:cNvSpPr>
            <a:spLocks noGrp="1"/>
          </p:cNvSpPr>
          <p:nvPr>
            <p:ph type="body" sz="quarter" idx="12"/>
          </p:nvPr>
        </p:nvSpPr>
        <p:spPr>
          <a:xfrm>
            <a:off x="7640607" y="791656"/>
            <a:ext cx="3107733" cy="561052"/>
          </a:xfrm>
        </p:spPr>
        <p:txBody>
          <a:bodyPr>
            <a:normAutofit fontScale="85000" lnSpcReduction="20000"/>
          </a:bodyPr>
          <a:lstStyle/>
          <a:p>
            <a:r>
              <a:rPr lang="en-US" dirty="0"/>
              <a:t>Result Interpretation</a:t>
            </a:r>
          </a:p>
          <a:p>
            <a:r>
              <a:rPr lang="en-US" dirty="0"/>
              <a:t>Out of Range </a:t>
            </a:r>
          </a:p>
        </p:txBody>
      </p:sp>
      <p:sp>
        <p:nvSpPr>
          <p:cNvPr id="5" name="Text Placeholder 4">
            <a:extLst>
              <a:ext uri="{FF2B5EF4-FFF2-40B4-BE49-F238E27FC236}">
                <a16:creationId xmlns:a16="http://schemas.microsoft.com/office/drawing/2014/main" id="{7462081F-ADFB-4841-910A-B8CE03ABBEF1}"/>
              </a:ext>
            </a:extLst>
          </p:cNvPr>
          <p:cNvSpPr>
            <a:spLocks noGrp="1"/>
          </p:cNvSpPr>
          <p:nvPr>
            <p:ph type="body" sz="quarter" idx="14"/>
          </p:nvPr>
        </p:nvSpPr>
        <p:spPr>
          <a:xfrm>
            <a:off x="7970808" y="1516345"/>
            <a:ext cx="3942271" cy="4834467"/>
          </a:xfrm>
        </p:spPr>
        <p:txBody>
          <a:bodyPr>
            <a:normAutofit/>
          </a:bodyPr>
          <a:lstStyle/>
          <a:p>
            <a:r>
              <a:rPr lang="en-US" dirty="0"/>
              <a:t>If the Delivered Flow is not within 10% of the Pump Setting, the percentage difference will display in the result box in red.</a:t>
            </a:r>
          </a:p>
          <a:p>
            <a:r>
              <a:rPr lang="en-US" dirty="0"/>
              <a:t>If the Delivered Flow is lower than the Pump Setting, this means the patient is getting less dialysis than prescribed.</a:t>
            </a:r>
          </a:p>
          <a:p>
            <a:r>
              <a:rPr lang="en-US" dirty="0"/>
              <a:t>Check your facility’s policy on whether to adjust the Pump Setting to improve the patient’s Delivered Flow. </a:t>
            </a:r>
          </a:p>
          <a:p>
            <a:pPr marL="0" indent="0">
              <a:buNone/>
            </a:pPr>
            <a:endParaRPr lang="en-US" dirty="0"/>
          </a:p>
        </p:txBody>
      </p:sp>
      <p:pic>
        <p:nvPicPr>
          <p:cNvPr id="9" name="Picture 8" descr="A screenshot of a cell phone&#10;&#10;Description automatically generated">
            <a:extLst>
              <a:ext uri="{FF2B5EF4-FFF2-40B4-BE49-F238E27FC236}">
                <a16:creationId xmlns:a16="http://schemas.microsoft.com/office/drawing/2014/main" id="{78C5C3AE-A144-4C35-8929-54952D578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240" y="1873495"/>
            <a:ext cx="5153025" cy="3638550"/>
          </a:xfrm>
          <a:prstGeom prst="rect">
            <a:avLst/>
          </a:prstGeom>
        </p:spPr>
      </p:pic>
    </p:spTree>
    <p:extLst>
      <p:ext uri="{BB962C8B-B14F-4D97-AF65-F5344CB8AC3E}">
        <p14:creationId xmlns:p14="http://schemas.microsoft.com/office/powerpoint/2010/main" val="4142107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2C3CE-5DF4-4E11-9B1A-ED1E414BA082}"/>
              </a:ext>
            </a:extLst>
          </p:cNvPr>
          <p:cNvSpPr>
            <a:spLocks noGrp="1"/>
          </p:cNvSpPr>
          <p:nvPr>
            <p:ph type="title"/>
          </p:nvPr>
        </p:nvSpPr>
        <p:spPr/>
        <p:txBody>
          <a:bodyPr>
            <a:noAutofit/>
          </a:bodyPr>
          <a:lstStyle/>
          <a:p>
            <a:r>
              <a:rPr lang="en-US" dirty="0"/>
              <a:t>Delivered Flow Measurement</a:t>
            </a:r>
            <a:endParaRPr lang="en-US" sz="2800" dirty="0"/>
          </a:p>
        </p:txBody>
      </p:sp>
      <p:sp>
        <p:nvSpPr>
          <p:cNvPr id="3" name="Text Placeholder 2">
            <a:extLst>
              <a:ext uri="{FF2B5EF4-FFF2-40B4-BE49-F238E27FC236}">
                <a16:creationId xmlns:a16="http://schemas.microsoft.com/office/drawing/2014/main" id="{598A5746-A49B-449B-A8A9-7E2EE93DC91A}"/>
              </a:ext>
            </a:extLst>
          </p:cNvPr>
          <p:cNvSpPr>
            <a:spLocks noGrp="1"/>
          </p:cNvSpPr>
          <p:nvPr>
            <p:ph type="body" sz="quarter" idx="12"/>
          </p:nvPr>
        </p:nvSpPr>
        <p:spPr>
          <a:xfrm>
            <a:off x="7640607" y="791656"/>
            <a:ext cx="3107733" cy="561052"/>
          </a:xfrm>
        </p:spPr>
        <p:txBody>
          <a:bodyPr>
            <a:normAutofit fontScale="85000" lnSpcReduction="20000"/>
          </a:bodyPr>
          <a:lstStyle/>
          <a:p>
            <a:r>
              <a:rPr lang="en-US" dirty="0"/>
              <a:t>Result Interpretation </a:t>
            </a:r>
          </a:p>
          <a:p>
            <a:r>
              <a:rPr lang="en-US" dirty="0"/>
              <a:t>Out of Range </a:t>
            </a:r>
          </a:p>
          <a:p>
            <a:endParaRPr lang="en-US" dirty="0"/>
          </a:p>
        </p:txBody>
      </p:sp>
      <p:sp>
        <p:nvSpPr>
          <p:cNvPr id="5" name="Text Placeholder 4">
            <a:extLst>
              <a:ext uri="{FF2B5EF4-FFF2-40B4-BE49-F238E27FC236}">
                <a16:creationId xmlns:a16="http://schemas.microsoft.com/office/drawing/2014/main" id="{7462081F-ADFB-4841-910A-B8CE03ABBEF1}"/>
              </a:ext>
            </a:extLst>
          </p:cNvPr>
          <p:cNvSpPr>
            <a:spLocks noGrp="1"/>
          </p:cNvSpPr>
          <p:nvPr>
            <p:ph type="body" sz="quarter" idx="14"/>
          </p:nvPr>
        </p:nvSpPr>
        <p:spPr>
          <a:xfrm>
            <a:off x="7970808" y="1516345"/>
            <a:ext cx="3942271" cy="4834467"/>
          </a:xfrm>
        </p:spPr>
        <p:txBody>
          <a:bodyPr>
            <a:normAutofit lnSpcReduction="10000"/>
          </a:bodyPr>
          <a:lstStyle/>
          <a:p>
            <a:r>
              <a:rPr lang="en-US" dirty="0"/>
              <a:t>Check for the proper selection of the bloodlines (tubing) used for the measurement – wrong tubing selection will impact the measurement accuracy </a:t>
            </a:r>
          </a:p>
          <a:p>
            <a:r>
              <a:rPr lang="en-US" dirty="0"/>
              <a:t>Check for kinking of bloodlines as this is also a hemolysis risk</a:t>
            </a:r>
          </a:p>
          <a:p>
            <a:r>
              <a:rPr lang="en-US" dirty="0"/>
              <a:t>Needle type and gauge may impact the Delivered Flow</a:t>
            </a:r>
          </a:p>
          <a:p>
            <a:r>
              <a:rPr lang="en-US" dirty="0"/>
              <a:t>AVG/AVF condition and Access Flow may impact Delivered Flow.  Recirculation and Access Flow results should be obtained for full assessment.   </a:t>
            </a:r>
          </a:p>
          <a:p>
            <a:r>
              <a:rPr lang="en-US" dirty="0"/>
              <a:t>Check the machine blood pump calibration  </a:t>
            </a:r>
          </a:p>
          <a:p>
            <a:pPr marL="0" indent="0">
              <a:buNone/>
            </a:pPr>
            <a:endParaRPr lang="en-US" dirty="0"/>
          </a:p>
        </p:txBody>
      </p:sp>
      <p:pic>
        <p:nvPicPr>
          <p:cNvPr id="6" name="Picture 5">
            <a:extLst>
              <a:ext uri="{FF2B5EF4-FFF2-40B4-BE49-F238E27FC236}">
                <a16:creationId xmlns:a16="http://schemas.microsoft.com/office/drawing/2014/main" id="{27F6D6EE-DDAC-4232-B24B-682F21E787A3}"/>
              </a:ext>
            </a:extLst>
          </p:cNvPr>
          <p:cNvPicPr>
            <a:picLocks noChangeAspect="1"/>
          </p:cNvPicPr>
          <p:nvPr/>
        </p:nvPicPr>
        <p:blipFill>
          <a:blip r:embed="rId2"/>
          <a:stretch>
            <a:fillRect/>
          </a:stretch>
        </p:blipFill>
        <p:spPr>
          <a:xfrm>
            <a:off x="1438735" y="1855369"/>
            <a:ext cx="5151566" cy="3639627"/>
          </a:xfrm>
          <a:prstGeom prst="rect">
            <a:avLst/>
          </a:prstGeom>
        </p:spPr>
      </p:pic>
    </p:spTree>
    <p:extLst>
      <p:ext uri="{BB962C8B-B14F-4D97-AF65-F5344CB8AC3E}">
        <p14:creationId xmlns:p14="http://schemas.microsoft.com/office/powerpoint/2010/main" val="4252063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2C3CE-5DF4-4E11-9B1A-ED1E414BA082}"/>
              </a:ext>
            </a:extLst>
          </p:cNvPr>
          <p:cNvSpPr>
            <a:spLocks noGrp="1"/>
          </p:cNvSpPr>
          <p:nvPr>
            <p:ph type="title"/>
          </p:nvPr>
        </p:nvSpPr>
        <p:spPr/>
        <p:txBody>
          <a:bodyPr>
            <a:noAutofit/>
          </a:bodyPr>
          <a:lstStyle/>
          <a:p>
            <a:r>
              <a:rPr lang="en-US" sz="2800" dirty="0"/>
              <a:t>Delivered Flow Measurement on HD Machine with Compensated Blood Flow </a:t>
            </a:r>
          </a:p>
        </p:txBody>
      </p:sp>
      <p:sp>
        <p:nvSpPr>
          <p:cNvPr id="3" name="Text Placeholder 2">
            <a:extLst>
              <a:ext uri="{FF2B5EF4-FFF2-40B4-BE49-F238E27FC236}">
                <a16:creationId xmlns:a16="http://schemas.microsoft.com/office/drawing/2014/main" id="{598A5746-A49B-449B-A8A9-7E2EE93DC91A}"/>
              </a:ext>
            </a:extLst>
          </p:cNvPr>
          <p:cNvSpPr>
            <a:spLocks noGrp="1"/>
          </p:cNvSpPr>
          <p:nvPr>
            <p:ph type="body" sz="quarter" idx="12"/>
          </p:nvPr>
        </p:nvSpPr>
        <p:spPr>
          <a:xfrm>
            <a:off x="7640607" y="791656"/>
            <a:ext cx="3107733" cy="561052"/>
          </a:xfrm>
        </p:spPr>
        <p:txBody>
          <a:bodyPr>
            <a:normAutofit fontScale="92500"/>
          </a:bodyPr>
          <a:lstStyle/>
          <a:p>
            <a:r>
              <a:rPr lang="en-US" dirty="0"/>
              <a:t>Results Interpretation </a:t>
            </a:r>
          </a:p>
        </p:txBody>
      </p:sp>
      <p:sp>
        <p:nvSpPr>
          <p:cNvPr id="5" name="Text Placeholder 4">
            <a:extLst>
              <a:ext uri="{FF2B5EF4-FFF2-40B4-BE49-F238E27FC236}">
                <a16:creationId xmlns:a16="http://schemas.microsoft.com/office/drawing/2014/main" id="{7462081F-ADFB-4841-910A-B8CE03ABBEF1}"/>
              </a:ext>
            </a:extLst>
          </p:cNvPr>
          <p:cNvSpPr>
            <a:spLocks noGrp="1"/>
          </p:cNvSpPr>
          <p:nvPr>
            <p:ph type="body" sz="quarter" idx="14"/>
          </p:nvPr>
        </p:nvSpPr>
        <p:spPr>
          <a:xfrm>
            <a:off x="7970808" y="1516345"/>
            <a:ext cx="3942271" cy="4834467"/>
          </a:xfrm>
        </p:spPr>
        <p:txBody>
          <a:bodyPr>
            <a:normAutofit/>
          </a:bodyPr>
          <a:lstStyle/>
          <a:p>
            <a:r>
              <a:rPr lang="en-US" dirty="0"/>
              <a:t>The Delivered Flow can be higher than the Pump Setting with dialysis machines that utilized a compensated blood flow.  </a:t>
            </a:r>
          </a:p>
        </p:txBody>
      </p:sp>
      <p:pic>
        <p:nvPicPr>
          <p:cNvPr id="10" name="Picture 9" descr="A screenshot of a cell phone&#10;&#10;Description automatically generated">
            <a:extLst>
              <a:ext uri="{FF2B5EF4-FFF2-40B4-BE49-F238E27FC236}">
                <a16:creationId xmlns:a16="http://schemas.microsoft.com/office/drawing/2014/main" id="{9DE74ECA-947A-419C-B034-7AA86B156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005" y="2114303"/>
            <a:ext cx="5153025" cy="3638550"/>
          </a:xfrm>
          <a:prstGeom prst="rect">
            <a:avLst/>
          </a:prstGeom>
        </p:spPr>
      </p:pic>
    </p:spTree>
    <p:extLst>
      <p:ext uri="{BB962C8B-B14F-4D97-AF65-F5344CB8AC3E}">
        <p14:creationId xmlns:p14="http://schemas.microsoft.com/office/powerpoint/2010/main" val="466374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A436-FD6C-4B6D-B0B8-11F1EE8A2C66}"/>
              </a:ext>
            </a:extLst>
          </p:cNvPr>
          <p:cNvSpPr>
            <a:spLocks noGrp="1"/>
          </p:cNvSpPr>
          <p:nvPr>
            <p:ph type="title"/>
          </p:nvPr>
        </p:nvSpPr>
        <p:spPr/>
        <p:txBody>
          <a:bodyPr/>
          <a:lstStyle/>
          <a:p>
            <a:r>
              <a:rPr lang="en-US" dirty="0"/>
              <a:t>DTM or PMM Insertion Before Powered On  </a:t>
            </a:r>
          </a:p>
        </p:txBody>
      </p:sp>
      <p:sp>
        <p:nvSpPr>
          <p:cNvPr id="3" name="Text Placeholder 2">
            <a:extLst>
              <a:ext uri="{FF2B5EF4-FFF2-40B4-BE49-F238E27FC236}">
                <a16:creationId xmlns:a16="http://schemas.microsoft.com/office/drawing/2014/main" id="{2E5B589D-7498-4E0A-B1E6-F0A3B1B1448C}"/>
              </a:ext>
            </a:extLst>
          </p:cNvPr>
          <p:cNvSpPr>
            <a:spLocks noGrp="1"/>
          </p:cNvSpPr>
          <p:nvPr>
            <p:ph type="body" sz="quarter" idx="11"/>
          </p:nvPr>
        </p:nvSpPr>
        <p:spPr>
          <a:xfrm>
            <a:off x="838201" y="1651001"/>
            <a:ext cx="10096500" cy="1662938"/>
          </a:xfrm>
        </p:spPr>
        <p:txBody>
          <a:bodyPr/>
          <a:lstStyle/>
          <a:p>
            <a:r>
              <a:rPr lang="en-US" dirty="0"/>
              <a:t>1. Ensure the </a:t>
            </a:r>
            <a:r>
              <a:rPr lang="en-US" b="1" dirty="0"/>
              <a:t>DTM</a:t>
            </a:r>
            <a:r>
              <a:rPr lang="en-US" dirty="0"/>
              <a:t> or </a:t>
            </a:r>
            <a:r>
              <a:rPr lang="en-US" b="1" dirty="0"/>
              <a:t>PMM</a:t>
            </a:r>
            <a:r>
              <a:rPr lang="en-US" dirty="0"/>
              <a:t> is completely inserted into the slot on the back of the HD03 Monitor </a:t>
            </a:r>
          </a:p>
          <a:p>
            <a:endParaRPr lang="en-US" dirty="0"/>
          </a:p>
          <a:p>
            <a:r>
              <a:rPr lang="en-US" dirty="0"/>
              <a:t>2. Turn the HD03 Monitor On by flipping the switch up</a:t>
            </a:r>
          </a:p>
          <a:p>
            <a:endParaRPr lang="en-US" dirty="0"/>
          </a:p>
        </p:txBody>
      </p:sp>
      <p:pic>
        <p:nvPicPr>
          <p:cNvPr id="4" name="Picture 3">
            <a:extLst>
              <a:ext uri="{FF2B5EF4-FFF2-40B4-BE49-F238E27FC236}">
                <a16:creationId xmlns:a16="http://schemas.microsoft.com/office/drawing/2014/main" id="{6898DFED-24E2-47C6-ADA0-D9AD7946BB7F}"/>
              </a:ext>
            </a:extLst>
          </p:cNvPr>
          <p:cNvPicPr>
            <a:picLocks noChangeAspect="1"/>
          </p:cNvPicPr>
          <p:nvPr/>
        </p:nvPicPr>
        <p:blipFill>
          <a:blip r:embed="rId2"/>
          <a:stretch>
            <a:fillRect/>
          </a:stretch>
        </p:blipFill>
        <p:spPr>
          <a:xfrm>
            <a:off x="7876646" y="3458358"/>
            <a:ext cx="2425107" cy="3230476"/>
          </a:xfrm>
          <a:prstGeom prst="rect">
            <a:avLst/>
          </a:prstGeom>
        </p:spPr>
      </p:pic>
      <p:sp>
        <p:nvSpPr>
          <p:cNvPr id="5" name="Arrow: Right 4">
            <a:extLst>
              <a:ext uri="{FF2B5EF4-FFF2-40B4-BE49-F238E27FC236}">
                <a16:creationId xmlns:a16="http://schemas.microsoft.com/office/drawing/2014/main" id="{86038E4D-F243-481D-99A7-94750E9388BC}"/>
              </a:ext>
            </a:extLst>
          </p:cNvPr>
          <p:cNvSpPr/>
          <p:nvPr/>
        </p:nvSpPr>
        <p:spPr>
          <a:xfrm>
            <a:off x="6853085" y="4369240"/>
            <a:ext cx="1567542" cy="602672"/>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7" name="Picture 6" descr="A picture containing indoor, sitting, monitor, man&#10;&#10;Description automatically generated">
            <a:extLst>
              <a:ext uri="{FF2B5EF4-FFF2-40B4-BE49-F238E27FC236}">
                <a16:creationId xmlns:a16="http://schemas.microsoft.com/office/drawing/2014/main" id="{6BADE532-80D0-4D67-90F2-9FE74043F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304211" y="3836747"/>
            <a:ext cx="3027108" cy="2270331"/>
          </a:xfrm>
          <a:prstGeom prst="rect">
            <a:avLst/>
          </a:prstGeom>
        </p:spPr>
      </p:pic>
      <p:sp>
        <p:nvSpPr>
          <p:cNvPr id="8" name="Arrow: Up 7">
            <a:extLst>
              <a:ext uri="{FF2B5EF4-FFF2-40B4-BE49-F238E27FC236}">
                <a16:creationId xmlns:a16="http://schemas.microsoft.com/office/drawing/2014/main" id="{80763469-2BDE-4FC8-89DD-676D1AA4F9ED}"/>
              </a:ext>
            </a:extLst>
          </p:cNvPr>
          <p:cNvSpPr/>
          <p:nvPr/>
        </p:nvSpPr>
        <p:spPr>
          <a:xfrm>
            <a:off x="2398816" y="4797631"/>
            <a:ext cx="237506" cy="1045029"/>
          </a:xfrm>
          <a:prstGeom prst="up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E4AE187E-EC27-4511-9EE1-551506A60366}"/>
              </a:ext>
            </a:extLst>
          </p:cNvPr>
          <p:cNvSpPr txBox="1"/>
          <p:nvPr/>
        </p:nvSpPr>
        <p:spPr>
          <a:xfrm>
            <a:off x="4115620" y="3544062"/>
            <a:ext cx="328144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0000"/>
                </a:solidFill>
                <a:effectLst/>
                <a:uLnTx/>
                <a:uFillTx/>
                <a:latin typeface="Arial"/>
                <a:cs typeface="Arial"/>
                <a:sym typeface="Arial"/>
              </a:rPr>
              <a:t>         WARNING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Remove the DTM/PMM </a:t>
            </a:r>
            <a:r>
              <a:rPr kumimoji="0" lang="en-US" sz="1400" b="1" i="0" u="sng" strike="noStrike" kern="0" cap="none" spc="0" normalizeH="0" baseline="0" noProof="0" dirty="0">
                <a:ln>
                  <a:noFill/>
                </a:ln>
                <a:solidFill>
                  <a:srgbClr val="000000"/>
                </a:solidFill>
                <a:effectLst/>
                <a:uLnTx/>
                <a:uFillTx/>
                <a:latin typeface="Arial"/>
                <a:cs typeface="Arial"/>
                <a:sym typeface="Arial"/>
              </a:rPr>
              <a:t>ONLY when the Monitor power is off </a:t>
            </a:r>
            <a:r>
              <a:rPr kumimoji="0" lang="en-US" sz="1400" b="0" i="0" u="none" strike="noStrike" kern="0" cap="none" spc="0" normalizeH="0" baseline="0" noProof="0" dirty="0">
                <a:ln>
                  <a:noFill/>
                </a:ln>
                <a:solidFill>
                  <a:srgbClr val="000000"/>
                </a:solidFill>
                <a:effectLst/>
                <a:uLnTx/>
                <a:uFillTx/>
                <a:latin typeface="Arial"/>
                <a:cs typeface="Arial"/>
                <a:sym typeface="Arial"/>
              </a:rPr>
              <a:t> (O is off)</a:t>
            </a:r>
          </a:p>
        </p:txBody>
      </p:sp>
    </p:spTree>
    <p:extLst>
      <p:ext uri="{BB962C8B-B14F-4D97-AF65-F5344CB8AC3E}">
        <p14:creationId xmlns:p14="http://schemas.microsoft.com/office/powerpoint/2010/main" val="3880293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E67B568-263B-4AA0-BFD3-467851C188DB}"/>
              </a:ext>
            </a:extLst>
          </p:cNvPr>
          <p:cNvSpPr>
            <a:spLocks noGrp="1"/>
          </p:cNvSpPr>
          <p:nvPr>
            <p:ph type="body" sz="quarter" idx="10"/>
          </p:nvPr>
        </p:nvSpPr>
        <p:spPr/>
        <p:txBody>
          <a:bodyPr/>
          <a:lstStyle/>
          <a:p>
            <a:r>
              <a:rPr lang="en-US" dirty="0"/>
              <a:t>Catheters </a:t>
            </a:r>
          </a:p>
        </p:txBody>
      </p:sp>
      <p:sp>
        <p:nvSpPr>
          <p:cNvPr id="6" name="Title 5">
            <a:extLst>
              <a:ext uri="{FF2B5EF4-FFF2-40B4-BE49-F238E27FC236}">
                <a16:creationId xmlns:a16="http://schemas.microsoft.com/office/drawing/2014/main" id="{D1A67003-1DF1-4A7C-B458-C23F24E58D5A}"/>
              </a:ext>
            </a:extLst>
          </p:cNvPr>
          <p:cNvSpPr>
            <a:spLocks noGrp="1"/>
          </p:cNvSpPr>
          <p:nvPr>
            <p:ph type="title"/>
          </p:nvPr>
        </p:nvSpPr>
        <p:spPr/>
        <p:txBody>
          <a:bodyPr>
            <a:normAutofit fontScale="90000"/>
          </a:bodyPr>
          <a:lstStyle/>
          <a:p>
            <a:r>
              <a:rPr lang="en-US" dirty="0"/>
              <a:t>Delivered Flow Results Interpretation By Access Type </a:t>
            </a:r>
          </a:p>
        </p:txBody>
      </p:sp>
      <p:sp>
        <p:nvSpPr>
          <p:cNvPr id="8" name="Text Placeholder 7">
            <a:extLst>
              <a:ext uri="{FF2B5EF4-FFF2-40B4-BE49-F238E27FC236}">
                <a16:creationId xmlns:a16="http://schemas.microsoft.com/office/drawing/2014/main" id="{1D4124CB-A9E6-4EA5-8983-17C45E0C8D42}"/>
              </a:ext>
            </a:extLst>
          </p:cNvPr>
          <p:cNvSpPr>
            <a:spLocks noGrp="1"/>
          </p:cNvSpPr>
          <p:nvPr>
            <p:ph type="body" sz="quarter" idx="11"/>
          </p:nvPr>
        </p:nvSpPr>
        <p:spPr/>
        <p:txBody>
          <a:bodyPr/>
          <a:lstStyle/>
          <a:p>
            <a:r>
              <a:rPr lang="en-US" dirty="0"/>
              <a:t>AV Graft or AV Fistula </a:t>
            </a:r>
          </a:p>
        </p:txBody>
      </p:sp>
      <p:sp>
        <p:nvSpPr>
          <p:cNvPr id="9" name="Text Placeholder 8">
            <a:extLst>
              <a:ext uri="{FF2B5EF4-FFF2-40B4-BE49-F238E27FC236}">
                <a16:creationId xmlns:a16="http://schemas.microsoft.com/office/drawing/2014/main" id="{8A8AE6EC-71AC-462F-8F19-B69E2E987666}"/>
              </a:ext>
            </a:extLst>
          </p:cNvPr>
          <p:cNvSpPr>
            <a:spLocks noGrp="1"/>
          </p:cNvSpPr>
          <p:nvPr>
            <p:ph type="body" sz="quarter" idx="12"/>
          </p:nvPr>
        </p:nvSpPr>
        <p:spPr/>
        <p:txBody>
          <a:bodyPr>
            <a:normAutofit lnSpcReduction="10000"/>
          </a:bodyPr>
          <a:lstStyle/>
          <a:p>
            <a:r>
              <a:rPr lang="en-US" dirty="0"/>
              <a:t>If the Delivered Flow is greater than 10% or more to the Pump Setting, then the patient is not achieving the targeted dose of dialysis</a:t>
            </a:r>
          </a:p>
          <a:p>
            <a:r>
              <a:rPr lang="en-US" dirty="0"/>
              <a:t>Check for kinks in the catheter or bloodlines as this is also a hemolysis risk </a:t>
            </a:r>
          </a:p>
          <a:p>
            <a:r>
              <a:rPr lang="en-US" dirty="0"/>
              <a:t>Utilize the Optimization of Hemodialysis Adequacy  for Catheter Connection Configuration  with the Transonic Flow-QC® Hemodialysis Monitor algorithm to measure Delivered Flow and Recirculation to guide an On The Spot correction.  </a:t>
            </a:r>
          </a:p>
        </p:txBody>
      </p:sp>
      <p:sp>
        <p:nvSpPr>
          <p:cNvPr id="10" name="Text Placeholder 9">
            <a:extLst>
              <a:ext uri="{FF2B5EF4-FFF2-40B4-BE49-F238E27FC236}">
                <a16:creationId xmlns:a16="http://schemas.microsoft.com/office/drawing/2014/main" id="{8DFE4D69-89E8-4782-A3D0-F9A7DC1A3F4A}"/>
              </a:ext>
            </a:extLst>
          </p:cNvPr>
          <p:cNvSpPr>
            <a:spLocks noGrp="1"/>
          </p:cNvSpPr>
          <p:nvPr>
            <p:ph type="body" sz="quarter" idx="13"/>
          </p:nvPr>
        </p:nvSpPr>
        <p:spPr/>
        <p:txBody>
          <a:bodyPr/>
          <a:lstStyle/>
          <a:p>
            <a:r>
              <a:rPr lang="en-US" dirty="0"/>
              <a:t>Check for kinking of bloodlines as this is also a hemolysis risk</a:t>
            </a:r>
          </a:p>
          <a:p>
            <a:r>
              <a:rPr lang="en-US" dirty="0"/>
              <a:t>Check for miss match of needle gauge for the prescribed Blood Flow Rate (example 16-gauge needles and 450 BFR) </a:t>
            </a:r>
          </a:p>
          <a:p>
            <a:r>
              <a:rPr lang="en-US" dirty="0"/>
              <a:t>Excessively negative pre-pump Arterial Pressure can limit the Delivered Flow and is most likely due to a very low Access Flow  </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042686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973D1D-D601-40AB-A52D-51F623D54620}"/>
              </a:ext>
            </a:extLst>
          </p:cNvPr>
          <p:cNvSpPr>
            <a:spLocks noGrp="1"/>
          </p:cNvSpPr>
          <p:nvPr>
            <p:ph type="title"/>
          </p:nvPr>
        </p:nvSpPr>
        <p:spPr/>
        <p:txBody>
          <a:bodyPr/>
          <a:lstStyle/>
          <a:p>
            <a:r>
              <a:rPr lang="en-US" dirty="0"/>
              <a:t>Recirculation </a:t>
            </a:r>
          </a:p>
        </p:txBody>
      </p:sp>
      <p:sp>
        <p:nvSpPr>
          <p:cNvPr id="8" name="Text Placeholder 7">
            <a:extLst>
              <a:ext uri="{FF2B5EF4-FFF2-40B4-BE49-F238E27FC236}">
                <a16:creationId xmlns:a16="http://schemas.microsoft.com/office/drawing/2014/main" id="{BB9BA14F-C241-4592-99AD-5E561AAE6C81}"/>
              </a:ext>
            </a:extLst>
          </p:cNvPr>
          <p:cNvSpPr>
            <a:spLocks noGrp="1"/>
          </p:cNvSpPr>
          <p:nvPr>
            <p:ph type="body" sz="quarter" idx="11"/>
          </p:nvPr>
        </p:nvSpPr>
        <p:spPr/>
        <p:txBody>
          <a:bodyPr/>
          <a:lstStyle/>
          <a:p>
            <a:pPr marL="342900" indent="-342900">
              <a:buFont typeface="Wingdings" panose="05000000000000000000" pitchFamily="2" charset="2"/>
              <a:buChar char="ü"/>
            </a:pPr>
            <a:r>
              <a:rPr lang="en-US" dirty="0"/>
              <a:t>Used with Catheters, AVF or AVG</a:t>
            </a:r>
          </a:p>
          <a:p>
            <a:pPr marL="342900" indent="-342900">
              <a:buFont typeface="Wingdings" panose="05000000000000000000" pitchFamily="2" charset="2"/>
              <a:buChar char="ü"/>
            </a:pPr>
            <a:r>
              <a:rPr lang="en-US" dirty="0"/>
              <a:t>AVF/AVG bloodlines are in the normal position (Red/Red &amp; Blue/Blue)</a:t>
            </a:r>
          </a:p>
          <a:p>
            <a:pPr marL="342900" indent="-342900">
              <a:buFont typeface="Wingdings" panose="05000000000000000000" pitchFamily="2" charset="2"/>
              <a:buChar char="ü"/>
            </a:pPr>
            <a:r>
              <a:rPr lang="en-US" dirty="0"/>
              <a:t>Catheters- can be checked in the current configuration to see initial recirculation</a:t>
            </a:r>
          </a:p>
          <a:p>
            <a:pPr marL="342900" indent="-342900">
              <a:buFont typeface="Wingdings" panose="05000000000000000000" pitchFamily="2" charset="2"/>
              <a:buChar char="ü"/>
            </a:pPr>
            <a:r>
              <a:rPr lang="en-US" dirty="0"/>
              <a:t>Utilize the Transonic Optimization of Hemodialysis Catheter Adequacy Algorithm to optimize the treatment</a:t>
            </a:r>
          </a:p>
          <a:p>
            <a:pPr marL="342900" indent="-342900">
              <a:buFont typeface="Wingdings" panose="05000000000000000000" pitchFamily="2" charset="2"/>
              <a:buChar char="ü"/>
            </a:pPr>
            <a:r>
              <a:rPr lang="en-US" dirty="0"/>
              <a:t>Most common issue is the saline dilution triggering an AP/VP alarm that stops the blood pump and the measurement must be repeated</a:t>
            </a:r>
          </a:p>
          <a:p>
            <a:pPr marL="342900" indent="-342900">
              <a:buFont typeface="Wingdings" panose="05000000000000000000" pitchFamily="2" charset="2"/>
              <a:buChar char="ü"/>
            </a:pPr>
            <a:r>
              <a:rPr lang="en-US" dirty="0"/>
              <a:t>Next set of slides detailed the saline dilution and pressure alarm limit adjustment to avoid the blood pump from stopping </a:t>
            </a:r>
          </a:p>
          <a:p>
            <a:pPr marL="342900" indent="-342900">
              <a:buFont typeface="Wingdings" panose="05000000000000000000" pitchFamily="2" charset="2"/>
              <a:buChar char="ü"/>
            </a:pPr>
            <a:endParaRPr lang="en-US" dirty="0"/>
          </a:p>
          <a:p>
            <a:pPr marL="342900" indent="-342900">
              <a:buFont typeface="Wingdings" panose="05000000000000000000" pitchFamily="2" charset="2"/>
              <a:buChar char="ü"/>
            </a:pPr>
            <a:endParaRPr lang="en-US" dirty="0"/>
          </a:p>
          <a:p>
            <a:endParaRPr lang="en-US" dirty="0"/>
          </a:p>
        </p:txBody>
      </p:sp>
    </p:spTree>
    <p:extLst>
      <p:ext uri="{BB962C8B-B14F-4D97-AF65-F5344CB8AC3E}">
        <p14:creationId xmlns:p14="http://schemas.microsoft.com/office/powerpoint/2010/main" val="1818322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323A-A872-45C3-9696-CDF1601222E2}"/>
              </a:ext>
            </a:extLst>
          </p:cNvPr>
          <p:cNvSpPr>
            <a:spLocks noGrp="1"/>
          </p:cNvSpPr>
          <p:nvPr>
            <p:ph type="title"/>
          </p:nvPr>
        </p:nvSpPr>
        <p:spPr>
          <a:xfrm>
            <a:off x="249334" y="409259"/>
            <a:ext cx="7049324" cy="1035366"/>
          </a:xfrm>
        </p:spPr>
        <p:txBody>
          <a:bodyPr>
            <a:normAutofit fontScale="90000"/>
          </a:bodyPr>
          <a:lstStyle/>
          <a:p>
            <a:r>
              <a:rPr lang="en-US" dirty="0"/>
              <a:t>Saline Dilution: Release or Bolus</a:t>
            </a:r>
          </a:p>
        </p:txBody>
      </p:sp>
      <p:sp>
        <p:nvSpPr>
          <p:cNvPr id="4" name="Text Placeholder 3">
            <a:extLst>
              <a:ext uri="{FF2B5EF4-FFF2-40B4-BE49-F238E27FC236}">
                <a16:creationId xmlns:a16="http://schemas.microsoft.com/office/drawing/2014/main" id="{8BDE1EF4-A145-4EAB-8BBC-A7C049FE8464}"/>
              </a:ext>
            </a:extLst>
          </p:cNvPr>
          <p:cNvSpPr>
            <a:spLocks noGrp="1"/>
          </p:cNvSpPr>
          <p:nvPr>
            <p:ph type="body" sz="quarter" idx="12"/>
          </p:nvPr>
        </p:nvSpPr>
        <p:spPr>
          <a:xfrm>
            <a:off x="7760395" y="760741"/>
            <a:ext cx="2855849" cy="522817"/>
          </a:xfrm>
        </p:spPr>
        <p:txBody>
          <a:bodyPr>
            <a:normAutofit fontScale="92500"/>
          </a:bodyPr>
          <a:lstStyle/>
          <a:p>
            <a:r>
              <a:rPr lang="en-US" dirty="0"/>
              <a:t>Recirculation Steps:</a:t>
            </a:r>
          </a:p>
        </p:txBody>
      </p:sp>
      <p:sp>
        <p:nvSpPr>
          <p:cNvPr id="6" name="Text Placeholder 5">
            <a:extLst>
              <a:ext uri="{FF2B5EF4-FFF2-40B4-BE49-F238E27FC236}">
                <a16:creationId xmlns:a16="http://schemas.microsoft.com/office/drawing/2014/main" id="{6432611E-8EC4-4ABD-B78B-EC7B0D0C9F5A}"/>
              </a:ext>
            </a:extLst>
          </p:cNvPr>
          <p:cNvSpPr>
            <a:spLocks noGrp="1"/>
          </p:cNvSpPr>
          <p:nvPr>
            <p:ph type="body" sz="quarter" idx="14"/>
          </p:nvPr>
        </p:nvSpPr>
        <p:spPr/>
        <p:txBody>
          <a:bodyPr/>
          <a:lstStyle/>
          <a:p>
            <a:r>
              <a:rPr lang="en-US" dirty="0"/>
              <a:t>Saline release from the saline bag</a:t>
            </a:r>
          </a:p>
          <a:p>
            <a:pPr marL="0" indent="0">
              <a:buNone/>
            </a:pPr>
            <a:endParaRPr lang="en-US" dirty="0"/>
          </a:p>
          <a:p>
            <a:pPr marL="0" indent="0">
              <a:buNone/>
            </a:pPr>
            <a:r>
              <a:rPr lang="en-US" dirty="0"/>
              <a:t>        OR</a:t>
            </a:r>
          </a:p>
          <a:p>
            <a:pPr marL="0" indent="0">
              <a:buNone/>
            </a:pPr>
            <a:endParaRPr lang="en-US" dirty="0"/>
          </a:p>
          <a:p>
            <a:pPr marL="0" indent="0">
              <a:buNone/>
            </a:pPr>
            <a:endParaRPr lang="en-US" dirty="0"/>
          </a:p>
          <a:p>
            <a:r>
              <a:rPr lang="en-US" dirty="0"/>
              <a:t>Saline bolus into the venous drip chamber via port (pigtail) </a:t>
            </a:r>
          </a:p>
          <a:p>
            <a:endParaRPr lang="en-US" dirty="0"/>
          </a:p>
        </p:txBody>
      </p:sp>
      <p:sp>
        <p:nvSpPr>
          <p:cNvPr id="9" name="TextBox 8">
            <a:extLst>
              <a:ext uri="{FF2B5EF4-FFF2-40B4-BE49-F238E27FC236}">
                <a16:creationId xmlns:a16="http://schemas.microsoft.com/office/drawing/2014/main" id="{7EE9E9BA-FB3A-45DF-A727-29252E0C51E7}"/>
              </a:ext>
            </a:extLst>
          </p:cNvPr>
          <p:cNvSpPr txBox="1"/>
          <p:nvPr/>
        </p:nvSpPr>
        <p:spPr>
          <a:xfrm>
            <a:off x="406400" y="5562600"/>
            <a:ext cx="6223000" cy="922867"/>
          </a:xfrm>
          <a:prstGeom prst="rect">
            <a:avLst/>
          </a:prstGeom>
          <a:noFill/>
        </p:spPr>
        <p:txBody>
          <a:bodyPr wrap="square" rtlCol="0">
            <a:spAutoFit/>
          </a:bodyPr>
          <a:lstStyle/>
          <a:p>
            <a:endParaRPr lang="en-US" dirty="0"/>
          </a:p>
        </p:txBody>
      </p:sp>
      <p:sp>
        <p:nvSpPr>
          <p:cNvPr id="10" name="Content Placeholder 2">
            <a:extLst>
              <a:ext uri="{FF2B5EF4-FFF2-40B4-BE49-F238E27FC236}">
                <a16:creationId xmlns:a16="http://schemas.microsoft.com/office/drawing/2014/main" id="{D2F32720-D87E-417D-8C06-50042AA17588}"/>
              </a:ext>
            </a:extLst>
          </p:cNvPr>
          <p:cNvSpPr txBox="1">
            <a:spLocks noChangeArrowheads="1"/>
          </p:cNvSpPr>
          <p:nvPr/>
        </p:nvSpPr>
        <p:spPr bwMode="auto">
          <a:xfrm>
            <a:off x="374976" y="5655602"/>
            <a:ext cx="7321224"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sz="2400">
                <a:solidFill>
                  <a:schemeClr val="bg2"/>
                </a:solidFill>
                <a:latin typeface="Frutiger LT 55 Roman"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Frutiger LT 47 LightCn"/>
              </a:defRPr>
            </a:lvl2pPr>
            <a:lvl3pPr marL="1143000" indent="-228600">
              <a:spcBef>
                <a:spcPct val="20000"/>
              </a:spcBef>
              <a:buClr>
                <a:schemeClr val="tx2"/>
              </a:buClr>
              <a:buFont typeface="Arial" panose="020B0604020202020204" pitchFamily="34" charset="0"/>
              <a:buChar char="•"/>
              <a:defRPr sz="2000">
                <a:solidFill>
                  <a:schemeClr val="bg2"/>
                </a:solidFill>
                <a:latin typeface="Frutiger LT 55 Roman"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Frutiger LT 55 Roman"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Frutiger LT 55 Roman"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Frutiger LT 55 Roman"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Frutiger LT 55 Roman"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Frutiger LT 55 Roman"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Frutiger LT 55 Roman" pitchFamily="34" charset="0"/>
              </a:defRPr>
            </a:lvl9pPr>
          </a:lstStyle>
          <a:p>
            <a:pPr>
              <a:spcBef>
                <a:spcPct val="0"/>
              </a:spcBef>
              <a:spcAft>
                <a:spcPts val="1200"/>
              </a:spcAft>
            </a:pPr>
            <a:r>
              <a:rPr lang="en-US" altLang="en-US" sz="1600" b="1" dirty="0">
                <a:solidFill>
                  <a:srgbClr val="807F83"/>
                </a:solidFill>
                <a:latin typeface="Tahoma" panose="020B0604030504040204" pitchFamily="34" charset="0"/>
                <a:cs typeface="Tahoma" panose="020B0604030504040204" pitchFamily="34" charset="0"/>
              </a:rPr>
              <a:t>NOTE:  The Traffic Light remains </a:t>
            </a:r>
            <a:r>
              <a:rPr lang="en-US" altLang="en-US" sz="1600" b="1" dirty="0">
                <a:solidFill>
                  <a:srgbClr val="FF0000"/>
                </a:solidFill>
                <a:latin typeface="Tahoma" panose="020B0604030504040204" pitchFamily="34" charset="0"/>
                <a:cs typeface="Tahoma" panose="020B0604030504040204" pitchFamily="34" charset="0"/>
              </a:rPr>
              <a:t>red</a:t>
            </a:r>
            <a:r>
              <a:rPr lang="en-US" altLang="en-US" sz="1600" b="1" dirty="0">
                <a:solidFill>
                  <a:srgbClr val="807F83"/>
                </a:solidFill>
                <a:latin typeface="Tahoma" panose="020B0604030504040204" pitchFamily="34" charset="0"/>
                <a:cs typeface="Tahoma" panose="020B0604030504040204" pitchFamily="34" charset="0"/>
              </a:rPr>
              <a:t> for one minute as the HD03 obtains the baseline flow. Do not follow the on-screen instructions until the Traffic Light turns </a:t>
            </a:r>
            <a:r>
              <a:rPr lang="en-US" altLang="en-US" sz="1600" b="1" dirty="0">
                <a:solidFill>
                  <a:srgbClr val="00B050"/>
                </a:solidFill>
                <a:latin typeface="Tahoma" panose="020B0604030504040204" pitchFamily="34" charset="0"/>
                <a:cs typeface="Tahoma" panose="020B0604030504040204" pitchFamily="34" charset="0"/>
              </a:rPr>
              <a:t>green</a:t>
            </a:r>
            <a:r>
              <a:rPr lang="en-US" altLang="en-US" sz="1600" b="1" dirty="0">
                <a:solidFill>
                  <a:srgbClr val="807F83"/>
                </a:solidFill>
                <a:latin typeface="Tahoma" panose="020B0604030504040204" pitchFamily="34" charset="0"/>
                <a:cs typeface="Tahoma" panose="020B0604030504040204" pitchFamily="34" charset="0"/>
              </a:rPr>
              <a:t>.   </a:t>
            </a:r>
          </a:p>
        </p:txBody>
      </p:sp>
      <p:pic>
        <p:nvPicPr>
          <p:cNvPr id="12" name="Picture 11" descr="A screenshot of a social media post&#10;&#10;Description automatically generated">
            <a:extLst>
              <a:ext uri="{FF2B5EF4-FFF2-40B4-BE49-F238E27FC236}">
                <a16:creationId xmlns:a16="http://schemas.microsoft.com/office/drawing/2014/main" id="{C7DA3E2E-203F-4B7C-AFE1-0A33E3E1A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869" y="1557998"/>
            <a:ext cx="5671438" cy="4004602"/>
          </a:xfrm>
          <a:prstGeom prst="rect">
            <a:avLst/>
          </a:prstGeom>
        </p:spPr>
      </p:pic>
    </p:spTree>
    <p:extLst>
      <p:ext uri="{BB962C8B-B14F-4D97-AF65-F5344CB8AC3E}">
        <p14:creationId xmlns:p14="http://schemas.microsoft.com/office/powerpoint/2010/main" val="2496613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65A346-D73B-43EA-88EF-8EA6A3282887}"/>
              </a:ext>
            </a:extLst>
          </p:cNvPr>
          <p:cNvSpPr>
            <a:spLocks noGrp="1"/>
          </p:cNvSpPr>
          <p:nvPr>
            <p:ph type="title"/>
          </p:nvPr>
        </p:nvSpPr>
        <p:spPr>
          <a:xfrm>
            <a:off x="578796" y="684583"/>
            <a:ext cx="6820165" cy="671433"/>
          </a:xfrm>
        </p:spPr>
        <p:txBody>
          <a:bodyPr>
            <a:normAutofit fontScale="90000"/>
          </a:bodyPr>
          <a:lstStyle/>
          <a:p>
            <a:r>
              <a:rPr lang="en-US" dirty="0"/>
              <a:t>Saline Dilution: Release Method</a:t>
            </a:r>
          </a:p>
        </p:txBody>
      </p:sp>
      <p:pic>
        <p:nvPicPr>
          <p:cNvPr id="8" name="Picture 7">
            <a:extLst>
              <a:ext uri="{FF2B5EF4-FFF2-40B4-BE49-F238E27FC236}">
                <a16:creationId xmlns:a16="http://schemas.microsoft.com/office/drawing/2014/main" id="{31C99B8F-F8E8-4264-BCE6-FC28300C5862}"/>
              </a:ext>
            </a:extLst>
          </p:cNvPr>
          <p:cNvPicPr>
            <a:picLocks noChangeAspect="1"/>
          </p:cNvPicPr>
          <p:nvPr/>
        </p:nvPicPr>
        <p:blipFill>
          <a:blip r:embed="rId2"/>
          <a:stretch>
            <a:fillRect/>
          </a:stretch>
        </p:blipFill>
        <p:spPr>
          <a:xfrm>
            <a:off x="492754" y="2023919"/>
            <a:ext cx="4810161" cy="3664014"/>
          </a:xfrm>
          <a:prstGeom prst="rect">
            <a:avLst/>
          </a:prstGeom>
        </p:spPr>
      </p:pic>
      <p:pic>
        <p:nvPicPr>
          <p:cNvPr id="9" name="Picture 8">
            <a:extLst>
              <a:ext uri="{FF2B5EF4-FFF2-40B4-BE49-F238E27FC236}">
                <a16:creationId xmlns:a16="http://schemas.microsoft.com/office/drawing/2014/main" id="{6AD9FD46-F0B2-4168-B28A-67E6A6E71E7D}"/>
              </a:ext>
            </a:extLst>
          </p:cNvPr>
          <p:cNvPicPr>
            <a:picLocks noChangeAspect="1"/>
          </p:cNvPicPr>
          <p:nvPr/>
        </p:nvPicPr>
        <p:blipFill>
          <a:blip r:embed="rId3"/>
          <a:stretch>
            <a:fillRect/>
          </a:stretch>
        </p:blipFill>
        <p:spPr>
          <a:xfrm>
            <a:off x="8896744" y="1146019"/>
            <a:ext cx="2615411" cy="5419814"/>
          </a:xfrm>
          <a:prstGeom prst="rect">
            <a:avLst/>
          </a:prstGeom>
        </p:spPr>
      </p:pic>
      <p:sp>
        <p:nvSpPr>
          <p:cNvPr id="13" name="Oval 12">
            <a:extLst>
              <a:ext uri="{FF2B5EF4-FFF2-40B4-BE49-F238E27FC236}">
                <a16:creationId xmlns:a16="http://schemas.microsoft.com/office/drawing/2014/main" id="{2799174A-397E-4B3B-B26C-B0C19BC9AD4E}"/>
              </a:ext>
            </a:extLst>
          </p:cNvPr>
          <p:cNvSpPr/>
          <p:nvPr/>
        </p:nvSpPr>
        <p:spPr>
          <a:xfrm>
            <a:off x="9804400" y="5060116"/>
            <a:ext cx="241300" cy="6714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94F43EA-FAD4-45A8-ACC4-C36081EA2FB7}"/>
              </a:ext>
            </a:extLst>
          </p:cNvPr>
          <p:cNvSpPr txBox="1"/>
          <p:nvPr/>
        </p:nvSpPr>
        <p:spPr>
          <a:xfrm>
            <a:off x="5690388" y="2266029"/>
            <a:ext cx="2526511" cy="2862322"/>
          </a:xfrm>
          <a:prstGeom prst="rect">
            <a:avLst/>
          </a:prstGeom>
          <a:noFill/>
        </p:spPr>
        <p:txBody>
          <a:bodyPr wrap="square" rtlCol="0">
            <a:spAutoFit/>
          </a:bodyPr>
          <a:lstStyle/>
          <a:p>
            <a:r>
              <a:rPr lang="en-US" sz="1800" dirty="0">
                <a:solidFill>
                  <a:schemeClr val="bg2"/>
                </a:solidFill>
                <a:latin typeface="Open Sans" panose="020B0604020202020204"/>
              </a:rPr>
              <a:t>Most saline lines have at least one inline clamp. </a:t>
            </a:r>
          </a:p>
          <a:p>
            <a:endParaRPr lang="en-US" sz="1800" dirty="0">
              <a:solidFill>
                <a:schemeClr val="bg2"/>
              </a:solidFill>
              <a:latin typeface="Open Sans" panose="020B0604020202020204"/>
            </a:endParaRPr>
          </a:p>
          <a:p>
            <a:r>
              <a:rPr lang="en-US" sz="1800" dirty="0">
                <a:solidFill>
                  <a:schemeClr val="bg2"/>
                </a:solidFill>
                <a:latin typeface="Open Sans" panose="020B0604020202020204"/>
              </a:rPr>
              <a:t>Some saline lines have two with one by the bag and one closer to the saline infusion site on the Arterial Line (pre pump). </a:t>
            </a:r>
          </a:p>
        </p:txBody>
      </p:sp>
      <p:sp>
        <p:nvSpPr>
          <p:cNvPr id="17" name="Oval 16">
            <a:extLst>
              <a:ext uri="{FF2B5EF4-FFF2-40B4-BE49-F238E27FC236}">
                <a16:creationId xmlns:a16="http://schemas.microsoft.com/office/drawing/2014/main" id="{38773680-DD8D-42D9-BDF8-99916508FA61}"/>
              </a:ext>
            </a:extLst>
          </p:cNvPr>
          <p:cNvSpPr/>
          <p:nvPr/>
        </p:nvSpPr>
        <p:spPr>
          <a:xfrm>
            <a:off x="2362200" y="3314700"/>
            <a:ext cx="1397000" cy="17454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073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E01EC-4149-4ACB-A2C1-D9623F8F29AD}"/>
              </a:ext>
            </a:extLst>
          </p:cNvPr>
          <p:cNvSpPr>
            <a:spLocks noGrp="1"/>
          </p:cNvSpPr>
          <p:nvPr>
            <p:ph type="title"/>
          </p:nvPr>
        </p:nvSpPr>
        <p:spPr>
          <a:xfrm>
            <a:off x="185927" y="311612"/>
            <a:ext cx="7199075" cy="671433"/>
          </a:xfrm>
        </p:spPr>
        <p:txBody>
          <a:bodyPr>
            <a:normAutofit fontScale="90000"/>
          </a:bodyPr>
          <a:lstStyle/>
          <a:p>
            <a:r>
              <a:rPr lang="en-US" dirty="0"/>
              <a:t>Saline Dilution: Release Method </a:t>
            </a:r>
          </a:p>
        </p:txBody>
      </p:sp>
      <p:sp>
        <p:nvSpPr>
          <p:cNvPr id="3" name="Text Placeholder 2">
            <a:extLst>
              <a:ext uri="{FF2B5EF4-FFF2-40B4-BE49-F238E27FC236}">
                <a16:creationId xmlns:a16="http://schemas.microsoft.com/office/drawing/2014/main" id="{30AB951A-DCEF-4FFE-AD10-6CA8A19178AB}"/>
              </a:ext>
            </a:extLst>
          </p:cNvPr>
          <p:cNvSpPr>
            <a:spLocks noGrp="1"/>
          </p:cNvSpPr>
          <p:nvPr>
            <p:ph type="body" sz="quarter" idx="12"/>
          </p:nvPr>
        </p:nvSpPr>
        <p:spPr>
          <a:xfrm>
            <a:off x="7661190" y="823784"/>
            <a:ext cx="3345944" cy="473734"/>
          </a:xfrm>
        </p:spPr>
        <p:txBody>
          <a:bodyPr/>
          <a:lstStyle/>
          <a:p>
            <a:r>
              <a:rPr lang="en-US" dirty="0"/>
              <a:t>Saline Release Steps </a:t>
            </a:r>
          </a:p>
        </p:txBody>
      </p:sp>
      <p:sp>
        <p:nvSpPr>
          <p:cNvPr id="5" name="Text Placeholder 4">
            <a:extLst>
              <a:ext uri="{FF2B5EF4-FFF2-40B4-BE49-F238E27FC236}">
                <a16:creationId xmlns:a16="http://schemas.microsoft.com/office/drawing/2014/main" id="{19A28F62-EDD8-4F52-A03E-EDCBE6C59BAC}"/>
              </a:ext>
            </a:extLst>
          </p:cNvPr>
          <p:cNvSpPr>
            <a:spLocks noGrp="1"/>
          </p:cNvSpPr>
          <p:nvPr>
            <p:ph type="body" sz="quarter" idx="14"/>
          </p:nvPr>
        </p:nvSpPr>
        <p:spPr/>
        <p:txBody>
          <a:bodyPr>
            <a:normAutofit lnSpcReduction="10000"/>
          </a:bodyPr>
          <a:lstStyle/>
          <a:p>
            <a:pPr>
              <a:spcAft>
                <a:spcPts val="1200"/>
              </a:spcAft>
            </a:pPr>
            <a:r>
              <a:rPr lang="en-US" dirty="0"/>
              <a:t>WHEN THE TRAFFIC LIGHT TURNS </a:t>
            </a:r>
            <a:r>
              <a:rPr lang="en-US" dirty="0">
                <a:solidFill>
                  <a:srgbClr val="00B050"/>
                </a:solidFill>
              </a:rPr>
              <a:t>GREEN</a:t>
            </a:r>
            <a:r>
              <a:rPr lang="en-US" dirty="0"/>
              <a:t> </a:t>
            </a:r>
          </a:p>
          <a:p>
            <a:pPr>
              <a:spcAft>
                <a:spcPts val="1200"/>
              </a:spcAft>
            </a:pPr>
            <a:r>
              <a:rPr lang="en-US" dirty="0"/>
              <a:t>Open venous pressure limits to avoid pump stoppage</a:t>
            </a:r>
          </a:p>
          <a:p>
            <a:pPr>
              <a:spcAft>
                <a:spcPts val="1200"/>
              </a:spcAft>
            </a:pPr>
            <a:r>
              <a:rPr lang="en-US" dirty="0"/>
              <a:t>Open saline clamps to release saline from infusion bag for 5-6 sec. </a:t>
            </a:r>
          </a:p>
          <a:p>
            <a:pPr>
              <a:spcAft>
                <a:spcPts val="1200"/>
              </a:spcAft>
            </a:pPr>
            <a:r>
              <a:rPr lang="en-US" dirty="0"/>
              <a:t>Do not clamp off the Arterial bloodline, just open the saline clamps to allow the saline to slowly infuse approximately 10 </a:t>
            </a:r>
            <a:r>
              <a:rPr lang="en-US" dirty="0" err="1"/>
              <a:t>mLs</a:t>
            </a:r>
            <a:r>
              <a:rPr lang="en-US" dirty="0"/>
              <a:t> of saline from the bag</a:t>
            </a:r>
          </a:p>
          <a:p>
            <a:pPr marL="0" indent="0">
              <a:buNone/>
            </a:pPr>
            <a:r>
              <a:rPr lang="en-US" dirty="0"/>
              <a:t>      </a:t>
            </a:r>
          </a:p>
        </p:txBody>
      </p:sp>
      <p:pic>
        <p:nvPicPr>
          <p:cNvPr id="7" name="Picture 6" descr="A close up of a mans face&#10;&#10;Description automatically generated">
            <a:extLst>
              <a:ext uri="{FF2B5EF4-FFF2-40B4-BE49-F238E27FC236}">
                <a16:creationId xmlns:a16="http://schemas.microsoft.com/office/drawing/2014/main" id="{0BFE4A09-E06F-407E-9BD6-F847D638D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40" y="1164957"/>
            <a:ext cx="4980550" cy="2801559"/>
          </a:xfrm>
          <a:prstGeom prst="rect">
            <a:avLst/>
          </a:prstGeom>
        </p:spPr>
      </p:pic>
      <p:pic>
        <p:nvPicPr>
          <p:cNvPr id="9" name="Picture 8" descr="A picture containing photo, indoor, sitting&#10;&#10;Description automatically generated">
            <a:extLst>
              <a:ext uri="{FF2B5EF4-FFF2-40B4-BE49-F238E27FC236}">
                <a16:creationId xmlns:a16="http://schemas.microsoft.com/office/drawing/2014/main" id="{4BACB3EA-AA31-4A69-8FF2-A3C8E2E40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963" y="3966516"/>
            <a:ext cx="4980549" cy="2801559"/>
          </a:xfrm>
          <a:prstGeom prst="rect">
            <a:avLst/>
          </a:prstGeom>
        </p:spPr>
      </p:pic>
    </p:spTree>
    <p:extLst>
      <p:ext uri="{BB962C8B-B14F-4D97-AF65-F5344CB8AC3E}">
        <p14:creationId xmlns:p14="http://schemas.microsoft.com/office/powerpoint/2010/main" val="3791391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14B2AA-57A7-48ED-BC35-F6F524B54D9B}"/>
              </a:ext>
            </a:extLst>
          </p:cNvPr>
          <p:cNvSpPr>
            <a:spLocks noGrp="1"/>
          </p:cNvSpPr>
          <p:nvPr>
            <p:ph type="title"/>
          </p:nvPr>
        </p:nvSpPr>
        <p:spPr>
          <a:xfrm>
            <a:off x="492868" y="675916"/>
            <a:ext cx="6819563" cy="671433"/>
          </a:xfrm>
        </p:spPr>
        <p:txBody>
          <a:bodyPr>
            <a:normAutofit fontScale="90000"/>
          </a:bodyPr>
          <a:lstStyle/>
          <a:p>
            <a:r>
              <a:rPr lang="en-US" dirty="0"/>
              <a:t>Saline Dilution: Bolus Method </a:t>
            </a:r>
          </a:p>
        </p:txBody>
      </p:sp>
      <p:sp>
        <p:nvSpPr>
          <p:cNvPr id="5" name="Text Placeholder 4">
            <a:extLst>
              <a:ext uri="{FF2B5EF4-FFF2-40B4-BE49-F238E27FC236}">
                <a16:creationId xmlns:a16="http://schemas.microsoft.com/office/drawing/2014/main" id="{E1AD7095-FA0A-453A-A261-A91CA48AD646}"/>
              </a:ext>
            </a:extLst>
          </p:cNvPr>
          <p:cNvSpPr>
            <a:spLocks noGrp="1"/>
          </p:cNvSpPr>
          <p:nvPr>
            <p:ph type="body" sz="quarter" idx="12"/>
          </p:nvPr>
        </p:nvSpPr>
        <p:spPr>
          <a:xfrm>
            <a:off x="7858898" y="774357"/>
            <a:ext cx="3148236" cy="523161"/>
          </a:xfrm>
        </p:spPr>
        <p:txBody>
          <a:bodyPr/>
          <a:lstStyle/>
          <a:p>
            <a:r>
              <a:rPr lang="en-US" dirty="0"/>
              <a:t>Saline Bolus Steps</a:t>
            </a:r>
          </a:p>
        </p:txBody>
      </p:sp>
      <p:sp>
        <p:nvSpPr>
          <p:cNvPr id="7" name="Text Placeholder 6">
            <a:extLst>
              <a:ext uri="{FF2B5EF4-FFF2-40B4-BE49-F238E27FC236}">
                <a16:creationId xmlns:a16="http://schemas.microsoft.com/office/drawing/2014/main" id="{F80F6840-397C-4EC3-86C6-E3294BC80CF8}"/>
              </a:ext>
            </a:extLst>
          </p:cNvPr>
          <p:cNvSpPr>
            <a:spLocks noGrp="1"/>
          </p:cNvSpPr>
          <p:nvPr>
            <p:ph type="body" sz="quarter" idx="14"/>
          </p:nvPr>
        </p:nvSpPr>
        <p:spPr/>
        <p:txBody>
          <a:bodyPr/>
          <a:lstStyle/>
          <a:p>
            <a:pPr>
              <a:spcAft>
                <a:spcPts val="1200"/>
              </a:spcAft>
            </a:pPr>
            <a:r>
              <a:rPr lang="en-US" dirty="0"/>
              <a:t>Hemodiafiltration machines utilize purified dialysate instead of a saline bag.   </a:t>
            </a:r>
          </a:p>
          <a:p>
            <a:pPr>
              <a:spcAft>
                <a:spcPts val="1200"/>
              </a:spcAft>
            </a:pPr>
            <a:r>
              <a:rPr lang="en-US" dirty="0"/>
              <a:t>Inject 10 mL saline into or before venous bubble trap via the injection site (pigtail).</a:t>
            </a:r>
          </a:p>
          <a:p>
            <a:pPr marL="0" indent="0">
              <a:buNone/>
            </a:pPr>
            <a:endParaRPr lang="en-US" dirty="0"/>
          </a:p>
        </p:txBody>
      </p:sp>
      <p:pic>
        <p:nvPicPr>
          <p:cNvPr id="3" name="Picture 2" descr="A picture containing drawing&#10;&#10;Description automatically generated">
            <a:extLst>
              <a:ext uri="{FF2B5EF4-FFF2-40B4-BE49-F238E27FC236}">
                <a16:creationId xmlns:a16="http://schemas.microsoft.com/office/drawing/2014/main" id="{FB177911-8FB8-4892-B0B5-077964774C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338" y="1774282"/>
            <a:ext cx="7292622" cy="4102100"/>
          </a:xfrm>
          <a:prstGeom prst="rect">
            <a:avLst/>
          </a:prstGeom>
        </p:spPr>
      </p:pic>
    </p:spTree>
    <p:extLst>
      <p:ext uri="{BB962C8B-B14F-4D97-AF65-F5344CB8AC3E}">
        <p14:creationId xmlns:p14="http://schemas.microsoft.com/office/powerpoint/2010/main" val="2899760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14B2AA-57A7-48ED-BC35-F6F524B54D9B}"/>
              </a:ext>
            </a:extLst>
          </p:cNvPr>
          <p:cNvSpPr>
            <a:spLocks noGrp="1"/>
          </p:cNvSpPr>
          <p:nvPr>
            <p:ph type="title"/>
          </p:nvPr>
        </p:nvSpPr>
        <p:spPr>
          <a:xfrm>
            <a:off x="297611" y="493444"/>
            <a:ext cx="6819563" cy="671433"/>
          </a:xfrm>
        </p:spPr>
        <p:txBody>
          <a:bodyPr>
            <a:normAutofit fontScale="90000"/>
          </a:bodyPr>
          <a:lstStyle/>
          <a:p>
            <a:r>
              <a:rPr lang="en-US" dirty="0"/>
              <a:t>Saline Dilution: Bolus Method </a:t>
            </a:r>
          </a:p>
        </p:txBody>
      </p:sp>
      <p:sp>
        <p:nvSpPr>
          <p:cNvPr id="5" name="Text Placeholder 4">
            <a:extLst>
              <a:ext uri="{FF2B5EF4-FFF2-40B4-BE49-F238E27FC236}">
                <a16:creationId xmlns:a16="http://schemas.microsoft.com/office/drawing/2014/main" id="{E1AD7095-FA0A-453A-A261-A91CA48AD646}"/>
              </a:ext>
            </a:extLst>
          </p:cNvPr>
          <p:cNvSpPr>
            <a:spLocks noGrp="1"/>
          </p:cNvSpPr>
          <p:nvPr>
            <p:ph type="body" sz="quarter" idx="12"/>
          </p:nvPr>
        </p:nvSpPr>
        <p:spPr>
          <a:xfrm>
            <a:off x="7694142" y="832022"/>
            <a:ext cx="3312992" cy="465496"/>
          </a:xfrm>
        </p:spPr>
        <p:txBody>
          <a:bodyPr/>
          <a:lstStyle/>
          <a:p>
            <a:r>
              <a:rPr lang="en-US" dirty="0"/>
              <a:t>Saline Bolus Steps</a:t>
            </a:r>
          </a:p>
        </p:txBody>
      </p:sp>
      <p:pic>
        <p:nvPicPr>
          <p:cNvPr id="2" name="Picture 1">
            <a:extLst>
              <a:ext uri="{FF2B5EF4-FFF2-40B4-BE49-F238E27FC236}">
                <a16:creationId xmlns:a16="http://schemas.microsoft.com/office/drawing/2014/main" id="{FAC257ED-2F1A-453D-827A-9076D53F1533}"/>
              </a:ext>
            </a:extLst>
          </p:cNvPr>
          <p:cNvPicPr>
            <a:picLocks noChangeAspect="1"/>
          </p:cNvPicPr>
          <p:nvPr/>
        </p:nvPicPr>
        <p:blipFill>
          <a:blip r:embed="rId2"/>
          <a:stretch>
            <a:fillRect/>
          </a:stretch>
        </p:blipFill>
        <p:spPr>
          <a:xfrm>
            <a:off x="1687240" y="1600872"/>
            <a:ext cx="4706953" cy="4931095"/>
          </a:xfrm>
          <a:prstGeom prst="rect">
            <a:avLst/>
          </a:prstGeom>
        </p:spPr>
      </p:pic>
      <p:sp>
        <p:nvSpPr>
          <p:cNvPr id="7" name="Text Placeholder 6">
            <a:extLst>
              <a:ext uri="{FF2B5EF4-FFF2-40B4-BE49-F238E27FC236}">
                <a16:creationId xmlns:a16="http://schemas.microsoft.com/office/drawing/2014/main" id="{F80F6840-397C-4EC3-86C6-E3294BC80CF8}"/>
              </a:ext>
            </a:extLst>
          </p:cNvPr>
          <p:cNvSpPr>
            <a:spLocks noGrp="1"/>
          </p:cNvSpPr>
          <p:nvPr>
            <p:ph type="body" sz="quarter" idx="14"/>
          </p:nvPr>
        </p:nvSpPr>
        <p:spPr/>
        <p:txBody>
          <a:bodyPr/>
          <a:lstStyle/>
          <a:p>
            <a:pPr>
              <a:spcAft>
                <a:spcPts val="1200"/>
              </a:spcAft>
            </a:pPr>
            <a:r>
              <a:rPr lang="en-US" dirty="0"/>
              <a:t>Attach a 10cc syringe filled with 10mL of saline to the injection site (pigtail) </a:t>
            </a:r>
          </a:p>
          <a:p>
            <a:pPr>
              <a:spcAft>
                <a:spcPts val="1200"/>
              </a:spcAft>
            </a:pPr>
            <a:r>
              <a:rPr lang="en-US" dirty="0"/>
              <a:t>Open the injection site (pigtail) clamp</a:t>
            </a:r>
          </a:p>
          <a:p>
            <a:pPr>
              <a:spcAft>
                <a:spcPts val="1200"/>
              </a:spcAft>
            </a:pPr>
            <a:r>
              <a:rPr lang="en-US" dirty="0"/>
              <a:t>Inject the 10mL of saline smoothly over 3-4 seconds into or before venous bubble trap via the injection site (pigtail)</a:t>
            </a:r>
          </a:p>
        </p:txBody>
      </p:sp>
      <p:pic>
        <p:nvPicPr>
          <p:cNvPr id="9" name="Picture 8">
            <a:extLst>
              <a:ext uri="{FF2B5EF4-FFF2-40B4-BE49-F238E27FC236}">
                <a16:creationId xmlns:a16="http://schemas.microsoft.com/office/drawing/2014/main" id="{9980CA05-80B7-499F-A5D0-BDF670DA3B6A}"/>
              </a:ext>
            </a:extLst>
          </p:cNvPr>
          <p:cNvPicPr>
            <a:picLocks noChangeAspect="1"/>
          </p:cNvPicPr>
          <p:nvPr/>
        </p:nvPicPr>
        <p:blipFill>
          <a:blip r:embed="rId3"/>
          <a:stretch>
            <a:fillRect/>
          </a:stretch>
        </p:blipFill>
        <p:spPr>
          <a:xfrm rot="16200000">
            <a:off x="108622" y="2081748"/>
            <a:ext cx="1516405" cy="747910"/>
          </a:xfrm>
          <a:prstGeom prst="rect">
            <a:avLst/>
          </a:prstGeom>
        </p:spPr>
      </p:pic>
      <p:cxnSp>
        <p:nvCxnSpPr>
          <p:cNvPr id="11" name="Straight Arrow Connector 10">
            <a:extLst>
              <a:ext uri="{FF2B5EF4-FFF2-40B4-BE49-F238E27FC236}">
                <a16:creationId xmlns:a16="http://schemas.microsoft.com/office/drawing/2014/main" id="{71CCB93C-5F09-466B-841C-AD62724846E4}"/>
              </a:ext>
            </a:extLst>
          </p:cNvPr>
          <p:cNvCxnSpPr/>
          <p:nvPr/>
        </p:nvCxnSpPr>
        <p:spPr>
          <a:xfrm>
            <a:off x="1240780" y="3213906"/>
            <a:ext cx="799035" cy="215094"/>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553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805217-CA92-423B-9D96-9D29A7CCC9AF}"/>
              </a:ext>
            </a:extLst>
          </p:cNvPr>
          <p:cNvSpPr>
            <a:spLocks noGrp="1"/>
          </p:cNvSpPr>
          <p:nvPr>
            <p:ph type="title"/>
          </p:nvPr>
        </p:nvSpPr>
        <p:spPr>
          <a:xfrm>
            <a:off x="198744" y="9536"/>
            <a:ext cx="11573649" cy="1122218"/>
          </a:xfrm>
        </p:spPr>
        <p:txBody>
          <a:bodyPr>
            <a:normAutofit fontScale="90000"/>
          </a:bodyPr>
          <a:lstStyle/>
          <a:p>
            <a:r>
              <a:rPr lang="en-US" dirty="0"/>
              <a:t>Open/Spread Venous Pressure Limits During Release/Bolus</a:t>
            </a:r>
          </a:p>
        </p:txBody>
      </p:sp>
      <p:sp>
        <p:nvSpPr>
          <p:cNvPr id="7" name="Text Placeholder 6">
            <a:extLst>
              <a:ext uri="{FF2B5EF4-FFF2-40B4-BE49-F238E27FC236}">
                <a16:creationId xmlns:a16="http://schemas.microsoft.com/office/drawing/2014/main" id="{8CEBE16C-F18F-4F39-8829-4BDA86A2A102}"/>
              </a:ext>
            </a:extLst>
          </p:cNvPr>
          <p:cNvSpPr>
            <a:spLocks noGrp="1"/>
          </p:cNvSpPr>
          <p:nvPr>
            <p:ph type="body" sz="quarter" idx="11"/>
          </p:nvPr>
        </p:nvSpPr>
        <p:spPr>
          <a:xfrm>
            <a:off x="275490" y="1141448"/>
            <a:ext cx="8337454" cy="2336822"/>
          </a:xfrm>
        </p:spPr>
        <p:txBody>
          <a:bodyPr>
            <a:normAutofit fontScale="92500" lnSpcReduction="10000"/>
          </a:bodyPr>
          <a:lstStyle/>
          <a:p>
            <a:r>
              <a:rPr lang="en-US" dirty="0">
                <a:latin typeface="Tahoma" panose="020B0604030504040204" pitchFamily="34" charset="0"/>
                <a:ea typeface="Tahoma" panose="020B0604030504040204" pitchFamily="34" charset="0"/>
                <a:cs typeface="Tahoma" panose="020B0604030504040204" pitchFamily="34" charset="0"/>
              </a:rPr>
              <a:t>If alarm occurs or blood pump is stopped for any reason- the measurement must be repeated.  </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Open/Spread the pressure alarm limits as the saline is being infused and until the saline has cleared the venous bloodline- typically this occurs once the screen progresses to the Analyzing screen </a:t>
            </a:r>
          </a:p>
          <a:p>
            <a:endParaRPr lang="en-US" dirty="0"/>
          </a:p>
          <a:p>
            <a:endParaRPr lang="en-US" dirty="0"/>
          </a:p>
        </p:txBody>
      </p:sp>
      <p:graphicFrame>
        <p:nvGraphicFramePr>
          <p:cNvPr id="10" name="Object 9">
            <a:extLst>
              <a:ext uri="{FF2B5EF4-FFF2-40B4-BE49-F238E27FC236}">
                <a16:creationId xmlns:a16="http://schemas.microsoft.com/office/drawing/2014/main" id="{2059842E-2720-41E9-8D07-2A9E6B9D99C5}"/>
              </a:ext>
            </a:extLst>
          </p:cNvPr>
          <p:cNvGraphicFramePr>
            <a:graphicFrameLocks noChangeAspect="1"/>
          </p:cNvGraphicFramePr>
          <p:nvPr/>
        </p:nvGraphicFramePr>
        <p:xfrm>
          <a:off x="8592191" y="2275530"/>
          <a:ext cx="3504414" cy="4504922"/>
        </p:xfrm>
        <a:graphic>
          <a:graphicData uri="http://schemas.openxmlformats.org/presentationml/2006/ole">
            <mc:AlternateContent xmlns:mc="http://schemas.openxmlformats.org/markup-compatibility/2006">
              <mc:Choice xmlns:v="urn:schemas-microsoft-com:vml" Requires="v">
                <p:oleObj name="Acrobat Document" r:id="rId2" imgW="6000669" imgH="7715065" progId="AcroExch.Document.7">
                  <p:embed/>
                </p:oleObj>
              </mc:Choice>
              <mc:Fallback>
                <p:oleObj name="Acrobat Document" r:id="rId2" imgW="6000669" imgH="7715065" progId="AcroExch.Document.7">
                  <p:embed/>
                  <p:pic>
                    <p:nvPicPr>
                      <p:cNvPr id="10" name="Object 9">
                        <a:extLst>
                          <a:ext uri="{FF2B5EF4-FFF2-40B4-BE49-F238E27FC236}">
                            <a16:creationId xmlns:a16="http://schemas.microsoft.com/office/drawing/2014/main" id="{2059842E-2720-41E9-8D07-2A9E6B9D99C5}"/>
                          </a:ext>
                        </a:extLst>
                      </p:cNvPr>
                      <p:cNvPicPr/>
                      <p:nvPr/>
                    </p:nvPicPr>
                    <p:blipFill>
                      <a:blip r:embed="rId3"/>
                      <a:stretch>
                        <a:fillRect/>
                      </a:stretch>
                    </p:blipFill>
                    <p:spPr>
                      <a:xfrm>
                        <a:off x="8592191" y="2275530"/>
                        <a:ext cx="3504414" cy="4504922"/>
                      </a:xfrm>
                      <a:prstGeom prst="rect">
                        <a:avLst/>
                      </a:prstGeom>
                    </p:spPr>
                  </p:pic>
                </p:oleObj>
              </mc:Fallback>
            </mc:AlternateContent>
          </a:graphicData>
        </a:graphic>
      </p:graphicFrame>
      <p:pic>
        <p:nvPicPr>
          <p:cNvPr id="3" name="Picture 2" descr="A screenshot of a cell phone&#10;&#10;Description automatically generated">
            <a:extLst>
              <a:ext uri="{FF2B5EF4-FFF2-40B4-BE49-F238E27FC236}">
                <a16:creationId xmlns:a16="http://schemas.microsoft.com/office/drawing/2014/main" id="{9A4B7BB3-A10A-4963-8EC0-9C574174E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680" y="3429000"/>
            <a:ext cx="4786476" cy="3379730"/>
          </a:xfrm>
          <a:prstGeom prst="rect">
            <a:avLst/>
          </a:prstGeom>
        </p:spPr>
      </p:pic>
      <p:sp>
        <p:nvSpPr>
          <p:cNvPr id="2" name="Rectangle 1">
            <a:extLst>
              <a:ext uri="{FF2B5EF4-FFF2-40B4-BE49-F238E27FC236}">
                <a16:creationId xmlns:a16="http://schemas.microsoft.com/office/drawing/2014/main" id="{B80FE4CF-8669-48B3-997D-C0CB65BA008B}"/>
              </a:ext>
            </a:extLst>
          </p:cNvPr>
          <p:cNvSpPr/>
          <p:nvPr/>
        </p:nvSpPr>
        <p:spPr>
          <a:xfrm>
            <a:off x="6177156" y="3478270"/>
            <a:ext cx="2324293" cy="2585323"/>
          </a:xfrm>
          <a:prstGeom prst="rect">
            <a:avLst/>
          </a:prstGeom>
        </p:spPr>
        <p:txBody>
          <a:bodyPr wrap="square">
            <a:spAutoFit/>
          </a:bodyPr>
          <a:lstStyle/>
          <a:p>
            <a:r>
              <a:rPr lang="en-US" dirty="0">
                <a:latin typeface="Tahoma" panose="020B0604030504040204" pitchFamily="34" charset="0"/>
                <a:ea typeface="Tahoma" panose="020B0604030504040204" pitchFamily="34" charset="0"/>
                <a:cs typeface="Tahoma" panose="020B0604030504040204" pitchFamily="34" charset="0"/>
              </a:rPr>
              <a:t>Technical Note: Expanding Pressure Limits to Avoid Pump Alarms during HD03 Recirculation and Vascular Access Measurements available  with the HD03 Tools </a:t>
            </a:r>
          </a:p>
        </p:txBody>
      </p:sp>
    </p:spTree>
    <p:extLst>
      <p:ext uri="{BB962C8B-B14F-4D97-AF65-F5344CB8AC3E}">
        <p14:creationId xmlns:p14="http://schemas.microsoft.com/office/powerpoint/2010/main" val="4674587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7481A-4A72-472B-8276-9B73611BF082}"/>
              </a:ext>
            </a:extLst>
          </p:cNvPr>
          <p:cNvSpPr>
            <a:spLocks noGrp="1"/>
          </p:cNvSpPr>
          <p:nvPr>
            <p:ph type="title"/>
          </p:nvPr>
        </p:nvSpPr>
        <p:spPr>
          <a:xfrm>
            <a:off x="132624" y="438984"/>
            <a:ext cx="7068312" cy="671433"/>
          </a:xfrm>
        </p:spPr>
        <p:txBody>
          <a:bodyPr>
            <a:normAutofit fontScale="90000"/>
          </a:bodyPr>
          <a:lstStyle/>
          <a:p>
            <a:r>
              <a:rPr lang="en-US" dirty="0"/>
              <a:t>Recirculation Measurement Results </a:t>
            </a:r>
          </a:p>
        </p:txBody>
      </p:sp>
      <p:sp>
        <p:nvSpPr>
          <p:cNvPr id="4" name="Text Placeholder 3">
            <a:extLst>
              <a:ext uri="{FF2B5EF4-FFF2-40B4-BE49-F238E27FC236}">
                <a16:creationId xmlns:a16="http://schemas.microsoft.com/office/drawing/2014/main" id="{54C16DD1-10B1-4047-A3AB-D619C8368675}"/>
              </a:ext>
            </a:extLst>
          </p:cNvPr>
          <p:cNvSpPr>
            <a:spLocks noGrp="1"/>
          </p:cNvSpPr>
          <p:nvPr>
            <p:ph type="body" sz="quarter" idx="12"/>
          </p:nvPr>
        </p:nvSpPr>
        <p:spPr/>
        <p:txBody>
          <a:bodyPr/>
          <a:lstStyle/>
          <a:p>
            <a:r>
              <a:rPr lang="en-US" dirty="0"/>
              <a:t>Results Steps</a:t>
            </a:r>
          </a:p>
        </p:txBody>
      </p:sp>
      <p:pic>
        <p:nvPicPr>
          <p:cNvPr id="3" name="Picture 2">
            <a:extLst>
              <a:ext uri="{FF2B5EF4-FFF2-40B4-BE49-F238E27FC236}">
                <a16:creationId xmlns:a16="http://schemas.microsoft.com/office/drawing/2014/main" id="{4570E166-867E-47F4-BDEC-D0BD325B2DD5}"/>
              </a:ext>
            </a:extLst>
          </p:cNvPr>
          <p:cNvPicPr>
            <a:picLocks noChangeAspect="1"/>
          </p:cNvPicPr>
          <p:nvPr/>
        </p:nvPicPr>
        <p:blipFill rotWithShape="1">
          <a:blip r:embed="rId2"/>
          <a:srcRect t="5818"/>
          <a:stretch/>
        </p:blipFill>
        <p:spPr>
          <a:xfrm>
            <a:off x="1136718" y="1517973"/>
            <a:ext cx="5780614" cy="4469708"/>
          </a:xfrm>
          <a:prstGeom prst="rect">
            <a:avLst/>
          </a:prstGeom>
        </p:spPr>
      </p:pic>
      <p:sp>
        <p:nvSpPr>
          <p:cNvPr id="6" name="Text Placeholder 5">
            <a:extLst>
              <a:ext uri="{FF2B5EF4-FFF2-40B4-BE49-F238E27FC236}">
                <a16:creationId xmlns:a16="http://schemas.microsoft.com/office/drawing/2014/main" id="{D94296C2-A860-4005-BB08-064504301E2B}"/>
              </a:ext>
            </a:extLst>
          </p:cNvPr>
          <p:cNvSpPr>
            <a:spLocks noGrp="1"/>
          </p:cNvSpPr>
          <p:nvPr>
            <p:ph type="body" sz="quarter" idx="14"/>
          </p:nvPr>
        </p:nvSpPr>
        <p:spPr>
          <a:xfrm>
            <a:off x="8004701" y="1648639"/>
            <a:ext cx="3749876" cy="4834467"/>
          </a:xfrm>
        </p:spPr>
        <p:txBody>
          <a:bodyPr>
            <a:normAutofit lnSpcReduction="10000"/>
          </a:bodyPr>
          <a:lstStyle/>
          <a:p>
            <a:pPr>
              <a:spcAft>
                <a:spcPts val="1200"/>
              </a:spcAft>
            </a:pPr>
            <a:r>
              <a:rPr lang="en-US" dirty="0"/>
              <a:t>DTM Users:  Results will be saved on the DTM and can be viewed under the Patient Record icon </a:t>
            </a:r>
          </a:p>
          <a:p>
            <a:pPr>
              <a:spcAft>
                <a:spcPts val="1200"/>
              </a:spcAft>
            </a:pPr>
            <a:r>
              <a:rPr lang="en-US" dirty="0"/>
              <a:t>PMM Users:  </a:t>
            </a:r>
            <a:r>
              <a:rPr lang="en-US" b="1" dirty="0"/>
              <a:t>MUST </a:t>
            </a:r>
            <a:r>
              <a:rPr lang="en-US" dirty="0"/>
              <a:t>Manually record results into the patient’s treatment/medical record .  The result will clear once Next Patient icon is activated</a:t>
            </a:r>
          </a:p>
          <a:p>
            <a:pPr>
              <a:spcAft>
                <a:spcPts val="1200"/>
              </a:spcAft>
            </a:pPr>
            <a:r>
              <a:rPr lang="en-US" dirty="0"/>
              <a:t>Recirculation Measurement can be repeated as needed once the stoplight turns green again and displays READY</a:t>
            </a:r>
          </a:p>
        </p:txBody>
      </p:sp>
    </p:spTree>
    <p:extLst>
      <p:ext uri="{BB962C8B-B14F-4D97-AF65-F5344CB8AC3E}">
        <p14:creationId xmlns:p14="http://schemas.microsoft.com/office/powerpoint/2010/main" val="26029092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9555EF-BB1D-44C8-9D37-F125FBDA865F}"/>
              </a:ext>
            </a:extLst>
          </p:cNvPr>
          <p:cNvSpPr>
            <a:spLocks noGrp="1"/>
          </p:cNvSpPr>
          <p:nvPr>
            <p:ph type="title"/>
          </p:nvPr>
        </p:nvSpPr>
        <p:spPr/>
        <p:txBody>
          <a:bodyPr>
            <a:normAutofit fontScale="90000"/>
          </a:bodyPr>
          <a:lstStyle/>
          <a:p>
            <a:r>
              <a:rPr lang="en-US" dirty="0"/>
              <a:t>Recirculation Measurement Completed and No Additional Measurements Required</a:t>
            </a:r>
          </a:p>
        </p:txBody>
      </p:sp>
      <p:sp>
        <p:nvSpPr>
          <p:cNvPr id="7" name="Text Placeholder 6">
            <a:extLst>
              <a:ext uri="{FF2B5EF4-FFF2-40B4-BE49-F238E27FC236}">
                <a16:creationId xmlns:a16="http://schemas.microsoft.com/office/drawing/2014/main" id="{52B4735A-CEAF-4F0C-B5FB-DFDCD1EF8D52}"/>
              </a:ext>
            </a:extLst>
          </p:cNvPr>
          <p:cNvSpPr>
            <a:spLocks noGrp="1"/>
          </p:cNvSpPr>
          <p:nvPr>
            <p:ph type="body" sz="quarter" idx="11"/>
          </p:nvPr>
        </p:nvSpPr>
        <p:spPr/>
        <p:txBody>
          <a:bodyPr/>
          <a:lstStyle/>
          <a:p>
            <a:r>
              <a:rPr lang="en-US" dirty="0"/>
              <a:t>If the Hemodiafiltration has been paused for the measurements:</a:t>
            </a:r>
          </a:p>
          <a:p>
            <a:pPr marL="342900" indent="-342900">
              <a:buFont typeface="Wingdings" panose="05000000000000000000" pitchFamily="2" charset="2"/>
              <a:buChar char="ü"/>
            </a:pPr>
            <a:r>
              <a:rPr lang="en-US" dirty="0"/>
              <a:t>Resume the Hemodiafiltration mode</a:t>
            </a:r>
          </a:p>
          <a:p>
            <a:pPr marL="342900" indent="-342900">
              <a:buFont typeface="Wingdings" panose="05000000000000000000" pitchFamily="2" charset="2"/>
              <a:buChar char="ü"/>
            </a:pPr>
            <a:r>
              <a:rPr lang="en-US" dirty="0"/>
              <a:t>Verify the patient’s dialysis machine setting match the physician dialysis prescription</a:t>
            </a:r>
          </a:p>
          <a:p>
            <a:pPr marL="342900" indent="-342900">
              <a:buFont typeface="Wingdings" panose="05000000000000000000" pitchFamily="2" charset="2"/>
              <a:buChar char="ü"/>
            </a:pPr>
            <a:r>
              <a:rPr lang="en-US" dirty="0"/>
              <a:t>Resume any paused I.V. infusions </a:t>
            </a:r>
          </a:p>
          <a:p>
            <a:endParaRPr lang="en-US" dirty="0"/>
          </a:p>
          <a:p>
            <a:endParaRPr lang="en-US" dirty="0"/>
          </a:p>
        </p:txBody>
      </p:sp>
    </p:spTree>
    <p:extLst>
      <p:ext uri="{BB962C8B-B14F-4D97-AF65-F5344CB8AC3E}">
        <p14:creationId xmlns:p14="http://schemas.microsoft.com/office/powerpoint/2010/main" val="1049109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BA96610-2B18-4EBF-9DE3-A1CF794C3AED}"/>
              </a:ext>
            </a:extLst>
          </p:cNvPr>
          <p:cNvSpPr>
            <a:spLocks noGrp="1"/>
          </p:cNvSpPr>
          <p:nvPr>
            <p:ph type="body" sz="quarter" idx="10"/>
          </p:nvPr>
        </p:nvSpPr>
        <p:spPr/>
        <p:txBody>
          <a:bodyPr/>
          <a:lstStyle/>
          <a:p>
            <a:r>
              <a:rPr lang="en-US" dirty="0"/>
              <a:t>DTM</a:t>
            </a:r>
          </a:p>
        </p:txBody>
      </p:sp>
      <p:sp>
        <p:nvSpPr>
          <p:cNvPr id="4" name="Title 3">
            <a:extLst>
              <a:ext uri="{FF2B5EF4-FFF2-40B4-BE49-F238E27FC236}">
                <a16:creationId xmlns:a16="http://schemas.microsoft.com/office/drawing/2014/main" id="{D7C80E9D-DF1C-408C-93AC-3A35AD3501A0}"/>
              </a:ext>
            </a:extLst>
          </p:cNvPr>
          <p:cNvSpPr>
            <a:spLocks noGrp="1"/>
          </p:cNvSpPr>
          <p:nvPr>
            <p:ph type="title"/>
          </p:nvPr>
        </p:nvSpPr>
        <p:spPr>
          <a:xfrm>
            <a:off x="838199" y="890822"/>
            <a:ext cx="10355092" cy="671433"/>
          </a:xfrm>
        </p:spPr>
        <p:txBody>
          <a:bodyPr>
            <a:normAutofit fontScale="90000"/>
          </a:bodyPr>
          <a:lstStyle/>
          <a:p>
            <a:r>
              <a:rPr lang="en-US" dirty="0"/>
              <a:t>Removable Data Transfer Module (DTM) or </a:t>
            </a:r>
            <a:br>
              <a:rPr lang="en-US" dirty="0"/>
            </a:br>
            <a:r>
              <a:rPr lang="en-US" dirty="0"/>
              <a:t>Patient-less Measurement Module (PMM)</a:t>
            </a:r>
            <a:br>
              <a:rPr lang="en-US" dirty="0"/>
            </a:br>
            <a:endParaRPr lang="en-US" dirty="0"/>
          </a:p>
        </p:txBody>
      </p:sp>
      <p:sp>
        <p:nvSpPr>
          <p:cNvPr id="6" name="Text Placeholder 5">
            <a:extLst>
              <a:ext uri="{FF2B5EF4-FFF2-40B4-BE49-F238E27FC236}">
                <a16:creationId xmlns:a16="http://schemas.microsoft.com/office/drawing/2014/main" id="{B2B5A11D-26B1-485A-8B4D-CF9AE7453995}"/>
              </a:ext>
            </a:extLst>
          </p:cNvPr>
          <p:cNvSpPr>
            <a:spLocks noGrp="1"/>
          </p:cNvSpPr>
          <p:nvPr>
            <p:ph type="body" sz="quarter" idx="11"/>
          </p:nvPr>
        </p:nvSpPr>
        <p:spPr>
          <a:xfrm>
            <a:off x="838198" y="3925799"/>
            <a:ext cx="9937751" cy="476115"/>
          </a:xfrm>
        </p:spPr>
        <p:txBody>
          <a:bodyPr/>
          <a:lstStyle/>
          <a:p>
            <a:r>
              <a:rPr lang="en-US" dirty="0"/>
              <a:t>PMM</a:t>
            </a:r>
          </a:p>
        </p:txBody>
      </p:sp>
      <p:sp>
        <p:nvSpPr>
          <p:cNvPr id="7" name="Text Placeholder 6">
            <a:extLst>
              <a:ext uri="{FF2B5EF4-FFF2-40B4-BE49-F238E27FC236}">
                <a16:creationId xmlns:a16="http://schemas.microsoft.com/office/drawing/2014/main" id="{D7C6AEFC-8F3F-4429-BF2A-3B21523128CB}"/>
              </a:ext>
            </a:extLst>
          </p:cNvPr>
          <p:cNvSpPr>
            <a:spLocks noGrp="1"/>
          </p:cNvSpPr>
          <p:nvPr>
            <p:ph type="body" sz="quarter" idx="12"/>
          </p:nvPr>
        </p:nvSpPr>
        <p:spPr>
          <a:xfrm>
            <a:off x="838199" y="2213583"/>
            <a:ext cx="9937751" cy="1685318"/>
          </a:xfrm>
        </p:spPr>
        <p:txBody>
          <a:bodyPr>
            <a:normAutofit fontScale="70000" lnSpcReduction="20000"/>
          </a:bodyPr>
          <a:lstStyle/>
          <a:p>
            <a:r>
              <a:rPr lang="en-US" sz="2400" dirty="0"/>
              <a:t>A Data Transfer Module (DTM/DTM-CO) that records patient information &amp; measurement data to be transferred to a computer loaded with HD03 Administrative software for further analysis.</a:t>
            </a:r>
          </a:p>
          <a:p>
            <a:r>
              <a:rPr lang="en-US" sz="2400" dirty="0"/>
              <a:t>The DTM </a:t>
            </a:r>
            <a:r>
              <a:rPr lang="en-US" sz="2400" b="1" dirty="0"/>
              <a:t>MUST </a:t>
            </a:r>
            <a:r>
              <a:rPr lang="en-US" sz="2400" dirty="0"/>
              <a:t>be regularly synchronized with the Administrative software or the HD03 Monitor measurement function will greatly slow and could lead to screen freezes</a:t>
            </a:r>
          </a:p>
          <a:p>
            <a:r>
              <a:rPr lang="en-US" sz="2400" dirty="0"/>
              <a:t>If unable to use the Administrative software- please contact Transonic for further assistance  </a:t>
            </a:r>
          </a:p>
        </p:txBody>
      </p:sp>
      <p:sp>
        <p:nvSpPr>
          <p:cNvPr id="8" name="Text Placeholder 7">
            <a:extLst>
              <a:ext uri="{FF2B5EF4-FFF2-40B4-BE49-F238E27FC236}">
                <a16:creationId xmlns:a16="http://schemas.microsoft.com/office/drawing/2014/main" id="{889F225F-4843-4006-A6F8-AF958AB257C0}"/>
              </a:ext>
            </a:extLst>
          </p:cNvPr>
          <p:cNvSpPr>
            <a:spLocks noGrp="1"/>
          </p:cNvSpPr>
          <p:nvPr>
            <p:ph type="body" sz="quarter" idx="13"/>
          </p:nvPr>
        </p:nvSpPr>
        <p:spPr>
          <a:xfrm>
            <a:off x="838197" y="4308177"/>
            <a:ext cx="9937751" cy="1797645"/>
          </a:xfrm>
        </p:spPr>
        <p:txBody>
          <a:bodyPr/>
          <a:lstStyle/>
          <a:p>
            <a:r>
              <a:rPr lang="en-US" sz="1600" dirty="0"/>
              <a:t>A Patient-less Measurement Module (PMM/PMM-CO) that does not save any patient information or measurement data.</a:t>
            </a:r>
          </a:p>
          <a:p>
            <a:r>
              <a:rPr lang="en-US" sz="1600" dirty="0"/>
              <a:t>No patient identification or patient list utilized</a:t>
            </a:r>
          </a:p>
          <a:p>
            <a:r>
              <a:rPr lang="en-US" sz="1600" dirty="0"/>
              <a:t>Must record results manually as no results are stored in the PMM  </a:t>
            </a:r>
          </a:p>
          <a:p>
            <a:endParaRPr lang="en-US" dirty="0"/>
          </a:p>
        </p:txBody>
      </p:sp>
    </p:spTree>
    <p:extLst>
      <p:ext uri="{BB962C8B-B14F-4D97-AF65-F5344CB8AC3E}">
        <p14:creationId xmlns:p14="http://schemas.microsoft.com/office/powerpoint/2010/main" val="32040341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973D1D-D601-40AB-A52D-51F623D54620}"/>
              </a:ext>
            </a:extLst>
          </p:cNvPr>
          <p:cNvSpPr>
            <a:spLocks noGrp="1"/>
          </p:cNvSpPr>
          <p:nvPr>
            <p:ph type="title"/>
          </p:nvPr>
        </p:nvSpPr>
        <p:spPr/>
        <p:txBody>
          <a:bodyPr/>
          <a:lstStyle/>
          <a:p>
            <a:r>
              <a:rPr lang="en-US" dirty="0"/>
              <a:t>Access Flow  </a:t>
            </a:r>
          </a:p>
        </p:txBody>
      </p:sp>
      <p:sp>
        <p:nvSpPr>
          <p:cNvPr id="8" name="Text Placeholder 7">
            <a:extLst>
              <a:ext uri="{FF2B5EF4-FFF2-40B4-BE49-F238E27FC236}">
                <a16:creationId xmlns:a16="http://schemas.microsoft.com/office/drawing/2014/main" id="{BB9BA14F-C241-4592-99AD-5E561AAE6C81}"/>
              </a:ext>
            </a:extLst>
          </p:cNvPr>
          <p:cNvSpPr>
            <a:spLocks noGrp="1"/>
          </p:cNvSpPr>
          <p:nvPr>
            <p:ph type="body" sz="quarter" idx="11"/>
          </p:nvPr>
        </p:nvSpPr>
        <p:spPr/>
        <p:txBody>
          <a:bodyPr/>
          <a:lstStyle/>
          <a:p>
            <a:pPr marL="342900" indent="-342900">
              <a:buFont typeface="Wingdings" panose="05000000000000000000" pitchFamily="2" charset="2"/>
              <a:buChar char="ü"/>
            </a:pPr>
            <a:r>
              <a:rPr lang="en-US" dirty="0">
                <a:latin typeface="Tahoma" panose="020B0604030504040204" pitchFamily="34" charset="0"/>
                <a:ea typeface="Tahoma" panose="020B0604030504040204" pitchFamily="34" charset="0"/>
                <a:cs typeface="Tahoma" panose="020B0604030504040204" pitchFamily="34" charset="0"/>
              </a:rPr>
              <a:t>Used with AVF or AVG only</a:t>
            </a:r>
          </a:p>
          <a:p>
            <a:pPr marL="342900" indent="-342900">
              <a:buFont typeface="Wingdings" panose="05000000000000000000" pitchFamily="2" charset="2"/>
              <a:buChar char="ü"/>
            </a:pPr>
            <a:r>
              <a:rPr lang="en-US" dirty="0">
                <a:latin typeface="Tahoma" panose="020B0604030504040204" pitchFamily="34" charset="0"/>
                <a:ea typeface="Tahoma" panose="020B0604030504040204" pitchFamily="34" charset="0"/>
                <a:cs typeface="Tahoma" panose="020B0604030504040204" pitchFamily="34" charset="0"/>
              </a:rPr>
              <a:t>AVF/AVG bloodlines are in the REVERSED position or the </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Red Needle</a:t>
            </a:r>
            <a:r>
              <a:rPr lang="en-US" dirty="0">
                <a:latin typeface="Tahoma" panose="020B0604030504040204" pitchFamily="34" charset="0"/>
                <a:ea typeface="Tahoma" panose="020B0604030504040204" pitchFamily="34" charset="0"/>
                <a:cs typeface="Tahoma" panose="020B0604030504040204" pitchFamily="34" charset="0"/>
              </a:rPr>
              <a:t> to </a:t>
            </a:r>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Blue Bloodline </a:t>
            </a:r>
            <a:r>
              <a:rPr lang="en-US" dirty="0">
                <a:latin typeface="Tahoma" panose="020B0604030504040204" pitchFamily="34" charset="0"/>
                <a:ea typeface="Tahoma" panose="020B0604030504040204" pitchFamily="34" charset="0"/>
                <a:cs typeface="Tahoma" panose="020B0604030504040204" pitchFamily="34" charset="0"/>
              </a:rPr>
              <a:t>and  </a:t>
            </a:r>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Blue Needle </a:t>
            </a:r>
            <a:r>
              <a:rPr lang="en-US" dirty="0">
                <a:latin typeface="Tahoma" panose="020B0604030504040204" pitchFamily="34" charset="0"/>
                <a:ea typeface="Tahoma" panose="020B0604030504040204" pitchFamily="34" charset="0"/>
                <a:cs typeface="Tahoma" panose="020B0604030504040204" pitchFamily="34" charset="0"/>
              </a:rPr>
              <a:t>to the </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Red Bloodline</a:t>
            </a:r>
            <a:r>
              <a:rPr lang="en-US" dirty="0">
                <a:latin typeface="Tahoma" panose="020B0604030504040204" pitchFamily="34" charset="0"/>
                <a:ea typeface="Tahoma" panose="020B0604030504040204" pitchFamily="34" charset="0"/>
                <a:cs typeface="Tahoma" panose="020B0604030504040204" pitchFamily="34" charset="0"/>
              </a:rPr>
              <a:t>)  </a:t>
            </a:r>
          </a:p>
          <a:p>
            <a:r>
              <a:rPr lang="en-US" dirty="0">
                <a:latin typeface="Tahoma" panose="020B0604030504040204" pitchFamily="34" charset="0"/>
                <a:ea typeface="Tahoma" panose="020B0604030504040204" pitchFamily="34" charset="0"/>
                <a:cs typeface="Tahoma" panose="020B0604030504040204" pitchFamily="34" charset="0"/>
              </a:rPr>
              <a:t>    (</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Red= Arterial </a:t>
            </a:r>
            <a:r>
              <a:rPr lang="en-US" dirty="0">
                <a:latin typeface="Tahoma" panose="020B0604030504040204" pitchFamily="34" charset="0"/>
                <a:ea typeface="Tahoma" panose="020B0604030504040204" pitchFamily="34" charset="0"/>
                <a:cs typeface="Tahoma" panose="020B0604030504040204" pitchFamily="34" charset="0"/>
              </a:rPr>
              <a:t>and </a:t>
            </a:r>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Blue = Venous</a:t>
            </a:r>
            <a:r>
              <a:rPr lang="en-US" dirty="0">
                <a:latin typeface="Tahoma" panose="020B0604030504040204" pitchFamily="34" charset="0"/>
                <a:ea typeface="Tahoma" panose="020B0604030504040204" pitchFamily="34" charset="0"/>
                <a:cs typeface="Tahoma" panose="020B0604030504040204" pitchFamily="34" charset="0"/>
              </a:rPr>
              <a:t>)</a:t>
            </a:r>
          </a:p>
          <a:p>
            <a:pPr marL="342900" indent="-342900">
              <a:buFont typeface="Wingdings" panose="05000000000000000000" pitchFamily="2" charset="2"/>
              <a:buChar char="ü"/>
            </a:pPr>
            <a:r>
              <a:rPr lang="en-US" dirty="0">
                <a:latin typeface="Tahoma" panose="020B0604030504040204" pitchFamily="34" charset="0"/>
                <a:ea typeface="Tahoma" panose="020B0604030504040204" pitchFamily="34" charset="0"/>
                <a:cs typeface="Tahoma" panose="020B0604030504040204" pitchFamily="34" charset="0"/>
              </a:rPr>
              <a:t>Most common issue is the saline dilution triggering an AP/VP alarm that stops the blood pump and the measurement must be repeated</a:t>
            </a:r>
          </a:p>
          <a:p>
            <a:pPr marL="342900" indent="-342900">
              <a:buFont typeface="Wingdings" panose="05000000000000000000" pitchFamily="2" charset="2"/>
              <a:buChar char="ü"/>
            </a:pPr>
            <a:r>
              <a:rPr lang="en-US" dirty="0">
                <a:latin typeface="Tahoma" panose="020B0604030504040204" pitchFamily="34" charset="0"/>
                <a:ea typeface="Tahoma" panose="020B0604030504040204" pitchFamily="34" charset="0"/>
                <a:cs typeface="Tahoma" panose="020B0604030504040204" pitchFamily="34" charset="0"/>
              </a:rPr>
              <a:t>Next set of slides detailed the manual line reversal, saline dilution and pressure alarm limit adjustment to avoid the blood pump from stopping </a:t>
            </a:r>
          </a:p>
          <a:p>
            <a:pPr marL="342900" indent="-342900">
              <a:buFont typeface="Wingdings" panose="05000000000000000000" pitchFamily="2" charset="2"/>
              <a:buChar char="ü"/>
            </a:pPr>
            <a:endParaRPr lang="en-US" dirty="0"/>
          </a:p>
          <a:p>
            <a:endParaRPr lang="en-US" dirty="0"/>
          </a:p>
          <a:p>
            <a:endParaRPr lang="en-US" dirty="0"/>
          </a:p>
        </p:txBody>
      </p:sp>
    </p:spTree>
    <p:extLst>
      <p:ext uri="{BB962C8B-B14F-4D97-AF65-F5344CB8AC3E}">
        <p14:creationId xmlns:p14="http://schemas.microsoft.com/office/powerpoint/2010/main" val="14523776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8AE99-94CC-49B0-BB9F-92CD71E77FE4}"/>
              </a:ext>
            </a:extLst>
          </p:cNvPr>
          <p:cNvSpPr>
            <a:spLocks noGrp="1"/>
          </p:cNvSpPr>
          <p:nvPr>
            <p:ph type="title"/>
          </p:nvPr>
        </p:nvSpPr>
        <p:spPr/>
        <p:txBody>
          <a:bodyPr/>
          <a:lstStyle/>
          <a:p>
            <a:r>
              <a:rPr lang="en-US" dirty="0"/>
              <a:t>Measurement Timing- Access Flow</a:t>
            </a:r>
          </a:p>
        </p:txBody>
      </p:sp>
      <p:sp>
        <p:nvSpPr>
          <p:cNvPr id="3" name="Text Placeholder 2">
            <a:extLst>
              <a:ext uri="{FF2B5EF4-FFF2-40B4-BE49-F238E27FC236}">
                <a16:creationId xmlns:a16="http://schemas.microsoft.com/office/drawing/2014/main" id="{2641C197-B040-4CB7-ACB9-2C624793F190}"/>
              </a:ext>
            </a:extLst>
          </p:cNvPr>
          <p:cNvSpPr>
            <a:spLocks noGrp="1"/>
          </p:cNvSpPr>
          <p:nvPr>
            <p:ph type="body" sz="quarter" idx="11"/>
          </p:nvPr>
        </p:nvSpPr>
        <p:spPr/>
        <p:txBody>
          <a:bodyPr/>
          <a:lstStyle/>
          <a:p>
            <a:pPr marL="342900" indent="-342900">
              <a:spcAft>
                <a:spcPts val="1200"/>
              </a:spcAft>
              <a:buFont typeface="Wingdings" panose="05000000000000000000" pitchFamily="2" charset="2"/>
              <a:buChar char="ü"/>
            </a:pPr>
            <a:r>
              <a:rPr lang="en-US" dirty="0"/>
              <a:t>PATIENT MEASUREMENTS SHOULD BE PERFORMED WITHIN THE FIRST 1.5-2 HOURS FROM START OF DIALYSIS SESSION. </a:t>
            </a:r>
          </a:p>
          <a:p>
            <a:pPr marL="342900" indent="-342900">
              <a:spcAft>
                <a:spcPts val="1200"/>
              </a:spcAft>
              <a:buFont typeface="Wingdings" panose="05000000000000000000" pitchFamily="2" charset="2"/>
              <a:buChar char="ü"/>
            </a:pPr>
            <a:r>
              <a:rPr lang="en-US" dirty="0"/>
              <a:t>The patient’s heart rate and blood pressure should be checked to ensure that the patient is hemodynamically stable and within their normal HR/BP range. The Access Flow correlates with the Mean Arterial Pressure, Blood Pressure, Heart Rate and Cardiac Output. Therefore, for trending purposes the Access Flow should be measured when the patient is hemodynamically stable and within their normal HR/BP range.</a:t>
            </a:r>
          </a:p>
          <a:p>
            <a:pPr marL="342900" indent="-342900">
              <a:buFont typeface="Wingdings" panose="05000000000000000000" pitchFamily="2" charset="2"/>
              <a:buChar char="ü"/>
            </a:pPr>
            <a:endParaRPr lang="en-US" dirty="0"/>
          </a:p>
          <a:p>
            <a:endParaRPr lang="en-US" dirty="0"/>
          </a:p>
          <a:p>
            <a:endParaRPr lang="en-US" dirty="0"/>
          </a:p>
        </p:txBody>
      </p:sp>
    </p:spTree>
    <p:extLst>
      <p:ext uri="{BB962C8B-B14F-4D97-AF65-F5344CB8AC3E}">
        <p14:creationId xmlns:p14="http://schemas.microsoft.com/office/powerpoint/2010/main" val="2260452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A0941-2113-4DE5-91D8-8E2072A98F35}"/>
              </a:ext>
            </a:extLst>
          </p:cNvPr>
          <p:cNvSpPr>
            <a:spLocks noGrp="1"/>
          </p:cNvSpPr>
          <p:nvPr>
            <p:ph type="title"/>
          </p:nvPr>
        </p:nvSpPr>
        <p:spPr>
          <a:xfrm>
            <a:off x="150486" y="538955"/>
            <a:ext cx="7379894" cy="671433"/>
          </a:xfrm>
        </p:spPr>
        <p:txBody>
          <a:bodyPr>
            <a:normAutofit fontScale="90000"/>
          </a:bodyPr>
          <a:lstStyle/>
          <a:p>
            <a:r>
              <a:rPr lang="en-US" dirty="0"/>
              <a:t>Steps to Reverse Bloodlines for Access Flow</a:t>
            </a:r>
          </a:p>
        </p:txBody>
      </p:sp>
      <p:sp>
        <p:nvSpPr>
          <p:cNvPr id="5" name="Text Placeholder 4">
            <a:extLst>
              <a:ext uri="{FF2B5EF4-FFF2-40B4-BE49-F238E27FC236}">
                <a16:creationId xmlns:a16="http://schemas.microsoft.com/office/drawing/2014/main" id="{497224A9-D67B-4894-9DA1-D70C373FC587}"/>
              </a:ext>
            </a:extLst>
          </p:cNvPr>
          <p:cNvSpPr>
            <a:spLocks noGrp="1"/>
          </p:cNvSpPr>
          <p:nvPr>
            <p:ph type="body" sz="quarter" idx="12"/>
          </p:nvPr>
        </p:nvSpPr>
        <p:spPr/>
        <p:txBody>
          <a:bodyPr>
            <a:normAutofit fontScale="77500" lnSpcReduction="20000"/>
          </a:bodyPr>
          <a:lstStyle/>
          <a:p>
            <a:r>
              <a:rPr lang="en-US" dirty="0"/>
              <a:t>Reversing Bloodline </a:t>
            </a:r>
          </a:p>
          <a:p>
            <a:r>
              <a:rPr lang="en-US" dirty="0"/>
              <a:t>Steps:</a:t>
            </a:r>
          </a:p>
        </p:txBody>
      </p:sp>
      <p:pic>
        <p:nvPicPr>
          <p:cNvPr id="8" name="Picture 7">
            <a:extLst>
              <a:ext uri="{FF2B5EF4-FFF2-40B4-BE49-F238E27FC236}">
                <a16:creationId xmlns:a16="http://schemas.microsoft.com/office/drawing/2014/main" id="{8996FAA1-0262-458D-A0AF-86DA152170C4}"/>
              </a:ext>
            </a:extLst>
          </p:cNvPr>
          <p:cNvPicPr>
            <a:picLocks noChangeAspect="1"/>
          </p:cNvPicPr>
          <p:nvPr/>
        </p:nvPicPr>
        <p:blipFill>
          <a:blip r:embed="rId2"/>
          <a:stretch>
            <a:fillRect/>
          </a:stretch>
        </p:blipFill>
        <p:spPr>
          <a:xfrm>
            <a:off x="1206500" y="1692130"/>
            <a:ext cx="5930702" cy="4226070"/>
          </a:xfrm>
          <a:prstGeom prst="rect">
            <a:avLst/>
          </a:prstGeom>
        </p:spPr>
      </p:pic>
      <p:sp>
        <p:nvSpPr>
          <p:cNvPr id="7" name="Text Placeholder 6">
            <a:extLst>
              <a:ext uri="{FF2B5EF4-FFF2-40B4-BE49-F238E27FC236}">
                <a16:creationId xmlns:a16="http://schemas.microsoft.com/office/drawing/2014/main" id="{C77E2985-8891-483E-8B04-39758FAFFB13}"/>
              </a:ext>
            </a:extLst>
          </p:cNvPr>
          <p:cNvSpPr>
            <a:spLocks noGrp="1"/>
          </p:cNvSpPr>
          <p:nvPr>
            <p:ph type="body" sz="quarter" idx="14"/>
          </p:nvPr>
        </p:nvSpPr>
        <p:spPr/>
        <p:txBody>
          <a:bodyPr/>
          <a:lstStyle/>
          <a:p>
            <a:pPr>
              <a:spcAft>
                <a:spcPts val="600"/>
              </a:spcAft>
            </a:pPr>
            <a:r>
              <a:rPr lang="en-US" dirty="0"/>
              <a:t>Turn blood pump down to 250-300 mL/min range</a:t>
            </a:r>
          </a:p>
          <a:p>
            <a:pPr>
              <a:spcAft>
                <a:spcPts val="600"/>
              </a:spcAft>
            </a:pPr>
            <a:r>
              <a:rPr lang="en-US" dirty="0"/>
              <a:t>Confirm that the flow is within the 250-300 mL/min range on Delivered Flow</a:t>
            </a:r>
          </a:p>
          <a:p>
            <a:pPr>
              <a:spcAft>
                <a:spcPts val="600"/>
              </a:spcAft>
            </a:pPr>
            <a:r>
              <a:rPr lang="en-US" dirty="0"/>
              <a:t>Next set of slides will detail the manual line reversal procedure that must be completed prior to selecting the Continue Button </a:t>
            </a:r>
          </a:p>
        </p:txBody>
      </p:sp>
    </p:spTree>
    <p:extLst>
      <p:ext uri="{BB962C8B-B14F-4D97-AF65-F5344CB8AC3E}">
        <p14:creationId xmlns:p14="http://schemas.microsoft.com/office/powerpoint/2010/main" val="39755303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A0941-2113-4DE5-91D8-8E2072A98F35}"/>
              </a:ext>
            </a:extLst>
          </p:cNvPr>
          <p:cNvSpPr>
            <a:spLocks noGrp="1"/>
          </p:cNvSpPr>
          <p:nvPr>
            <p:ph type="title"/>
          </p:nvPr>
        </p:nvSpPr>
        <p:spPr>
          <a:xfrm>
            <a:off x="128239" y="736466"/>
            <a:ext cx="7474344" cy="671433"/>
          </a:xfrm>
        </p:spPr>
        <p:txBody>
          <a:bodyPr>
            <a:normAutofit/>
          </a:bodyPr>
          <a:lstStyle/>
          <a:p>
            <a:r>
              <a:rPr lang="en-US" dirty="0"/>
              <a:t>Bloodline Reversing Steps: </a:t>
            </a:r>
          </a:p>
        </p:txBody>
      </p:sp>
      <p:sp>
        <p:nvSpPr>
          <p:cNvPr id="5" name="Text Placeholder 4">
            <a:extLst>
              <a:ext uri="{FF2B5EF4-FFF2-40B4-BE49-F238E27FC236}">
                <a16:creationId xmlns:a16="http://schemas.microsoft.com/office/drawing/2014/main" id="{497224A9-D67B-4894-9DA1-D70C373FC587}"/>
              </a:ext>
            </a:extLst>
          </p:cNvPr>
          <p:cNvSpPr>
            <a:spLocks noGrp="1"/>
          </p:cNvSpPr>
          <p:nvPr>
            <p:ph type="body" sz="quarter" idx="12"/>
          </p:nvPr>
        </p:nvSpPr>
        <p:spPr/>
        <p:txBody>
          <a:bodyPr>
            <a:normAutofit fontScale="77500" lnSpcReduction="20000"/>
          </a:bodyPr>
          <a:lstStyle/>
          <a:p>
            <a:r>
              <a:rPr lang="en-US" dirty="0"/>
              <a:t>Reversing Bloodline </a:t>
            </a:r>
          </a:p>
          <a:p>
            <a:r>
              <a:rPr lang="en-US" dirty="0"/>
              <a:t>Steps</a:t>
            </a:r>
          </a:p>
        </p:txBody>
      </p:sp>
      <p:sp>
        <p:nvSpPr>
          <p:cNvPr id="7" name="Text Placeholder 6">
            <a:extLst>
              <a:ext uri="{FF2B5EF4-FFF2-40B4-BE49-F238E27FC236}">
                <a16:creationId xmlns:a16="http://schemas.microsoft.com/office/drawing/2014/main" id="{C77E2985-8891-483E-8B04-39758FAFFB13}"/>
              </a:ext>
            </a:extLst>
          </p:cNvPr>
          <p:cNvSpPr>
            <a:spLocks noGrp="1"/>
          </p:cNvSpPr>
          <p:nvPr>
            <p:ph type="body" sz="quarter" idx="14"/>
          </p:nvPr>
        </p:nvSpPr>
        <p:spPr/>
        <p:txBody>
          <a:bodyPr/>
          <a:lstStyle/>
          <a:p>
            <a:r>
              <a:rPr lang="en-US" dirty="0">
                <a:solidFill>
                  <a:schemeClr val="bg1"/>
                </a:solidFill>
              </a:rPr>
              <a:t>Stop the pump, clamp bloodlines &amp; needle clamps</a:t>
            </a:r>
          </a:p>
          <a:p>
            <a:endParaRPr lang="en-US" dirty="0"/>
          </a:p>
        </p:txBody>
      </p:sp>
      <p:pic>
        <p:nvPicPr>
          <p:cNvPr id="8" name="Picture 7" descr="A picture containing hanging&#10;&#10;Description automatically generated">
            <a:extLst>
              <a:ext uri="{FF2B5EF4-FFF2-40B4-BE49-F238E27FC236}">
                <a16:creationId xmlns:a16="http://schemas.microsoft.com/office/drawing/2014/main" id="{315092B4-7A64-4A18-B4AF-BE3F5B442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57" y="1697500"/>
            <a:ext cx="7478411" cy="4206606"/>
          </a:xfrm>
          <a:prstGeom prst="rect">
            <a:avLst/>
          </a:prstGeom>
        </p:spPr>
      </p:pic>
    </p:spTree>
    <p:extLst>
      <p:ext uri="{BB962C8B-B14F-4D97-AF65-F5344CB8AC3E}">
        <p14:creationId xmlns:p14="http://schemas.microsoft.com/office/powerpoint/2010/main" val="21328341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A0941-2113-4DE5-91D8-8E2072A98F35}"/>
              </a:ext>
            </a:extLst>
          </p:cNvPr>
          <p:cNvSpPr>
            <a:spLocks noGrp="1"/>
          </p:cNvSpPr>
          <p:nvPr>
            <p:ph type="title"/>
          </p:nvPr>
        </p:nvSpPr>
        <p:spPr>
          <a:xfrm>
            <a:off x="182881" y="736466"/>
            <a:ext cx="7405512" cy="671433"/>
          </a:xfrm>
        </p:spPr>
        <p:txBody>
          <a:bodyPr>
            <a:normAutofit/>
          </a:bodyPr>
          <a:lstStyle/>
          <a:p>
            <a:r>
              <a:rPr lang="en-US" dirty="0"/>
              <a:t>Bloodline Reversing Steps:</a:t>
            </a:r>
          </a:p>
        </p:txBody>
      </p:sp>
      <p:sp>
        <p:nvSpPr>
          <p:cNvPr id="5" name="Text Placeholder 4">
            <a:extLst>
              <a:ext uri="{FF2B5EF4-FFF2-40B4-BE49-F238E27FC236}">
                <a16:creationId xmlns:a16="http://schemas.microsoft.com/office/drawing/2014/main" id="{497224A9-D67B-4894-9DA1-D70C373FC587}"/>
              </a:ext>
            </a:extLst>
          </p:cNvPr>
          <p:cNvSpPr>
            <a:spLocks noGrp="1"/>
          </p:cNvSpPr>
          <p:nvPr>
            <p:ph type="body" sz="quarter" idx="12"/>
          </p:nvPr>
        </p:nvSpPr>
        <p:spPr/>
        <p:txBody>
          <a:bodyPr>
            <a:normAutofit fontScale="77500" lnSpcReduction="20000"/>
          </a:bodyPr>
          <a:lstStyle/>
          <a:p>
            <a:r>
              <a:rPr lang="en-US" dirty="0"/>
              <a:t>Reversing Bloodline </a:t>
            </a:r>
          </a:p>
          <a:p>
            <a:r>
              <a:rPr lang="en-US" dirty="0"/>
              <a:t>Steps</a:t>
            </a:r>
          </a:p>
        </p:txBody>
      </p:sp>
      <p:sp>
        <p:nvSpPr>
          <p:cNvPr id="7" name="Text Placeholder 6">
            <a:extLst>
              <a:ext uri="{FF2B5EF4-FFF2-40B4-BE49-F238E27FC236}">
                <a16:creationId xmlns:a16="http://schemas.microsoft.com/office/drawing/2014/main" id="{C77E2985-8891-483E-8B04-39758FAFFB13}"/>
              </a:ext>
            </a:extLst>
          </p:cNvPr>
          <p:cNvSpPr>
            <a:spLocks noGrp="1"/>
          </p:cNvSpPr>
          <p:nvPr>
            <p:ph type="body" sz="quarter" idx="14"/>
          </p:nvPr>
        </p:nvSpPr>
        <p:spPr/>
        <p:txBody>
          <a:bodyPr/>
          <a:lstStyle/>
          <a:p>
            <a:r>
              <a:rPr lang="en-US" dirty="0"/>
              <a:t>Aseptically separate the lines</a:t>
            </a:r>
          </a:p>
          <a:p>
            <a:pPr marL="0" indent="0">
              <a:buNone/>
            </a:pPr>
            <a:endParaRPr lang="en-US" dirty="0"/>
          </a:p>
          <a:p>
            <a:endParaRPr lang="en-US" dirty="0"/>
          </a:p>
          <a:p>
            <a:endParaRPr lang="en-US" dirty="0"/>
          </a:p>
        </p:txBody>
      </p:sp>
      <p:pic>
        <p:nvPicPr>
          <p:cNvPr id="8" name="Picture 7" descr="A picture containing hanging, light, table, group&#10;&#10;Description automatically generated">
            <a:extLst>
              <a:ext uri="{FF2B5EF4-FFF2-40B4-BE49-F238E27FC236}">
                <a16:creationId xmlns:a16="http://schemas.microsoft.com/office/drawing/2014/main" id="{F2812006-8D4F-4255-A64A-3D1A3BCC3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901" y="1697500"/>
            <a:ext cx="6985288" cy="3929225"/>
          </a:xfrm>
          <a:prstGeom prst="rect">
            <a:avLst/>
          </a:prstGeom>
        </p:spPr>
      </p:pic>
      <p:sp>
        <p:nvSpPr>
          <p:cNvPr id="3" name="Oval 2">
            <a:extLst>
              <a:ext uri="{FF2B5EF4-FFF2-40B4-BE49-F238E27FC236}">
                <a16:creationId xmlns:a16="http://schemas.microsoft.com/office/drawing/2014/main" id="{CEEDD517-2703-4100-BCFE-C45FAAEBB11D}"/>
              </a:ext>
            </a:extLst>
          </p:cNvPr>
          <p:cNvSpPr/>
          <p:nvPr/>
        </p:nvSpPr>
        <p:spPr>
          <a:xfrm>
            <a:off x="2997200" y="2404533"/>
            <a:ext cx="1270000" cy="250425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9022114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A0941-2113-4DE5-91D8-8E2072A98F35}"/>
              </a:ext>
            </a:extLst>
          </p:cNvPr>
          <p:cNvSpPr>
            <a:spLocks noGrp="1"/>
          </p:cNvSpPr>
          <p:nvPr>
            <p:ph type="title"/>
          </p:nvPr>
        </p:nvSpPr>
        <p:spPr>
          <a:xfrm>
            <a:off x="165007" y="736466"/>
            <a:ext cx="7423894" cy="671433"/>
          </a:xfrm>
        </p:spPr>
        <p:txBody>
          <a:bodyPr>
            <a:normAutofit/>
          </a:bodyPr>
          <a:lstStyle/>
          <a:p>
            <a:r>
              <a:rPr lang="en-US" dirty="0"/>
              <a:t>Bloodline Reversing Steps</a:t>
            </a:r>
          </a:p>
        </p:txBody>
      </p:sp>
      <p:sp>
        <p:nvSpPr>
          <p:cNvPr id="5" name="Text Placeholder 4">
            <a:extLst>
              <a:ext uri="{FF2B5EF4-FFF2-40B4-BE49-F238E27FC236}">
                <a16:creationId xmlns:a16="http://schemas.microsoft.com/office/drawing/2014/main" id="{497224A9-D67B-4894-9DA1-D70C373FC587}"/>
              </a:ext>
            </a:extLst>
          </p:cNvPr>
          <p:cNvSpPr>
            <a:spLocks noGrp="1"/>
          </p:cNvSpPr>
          <p:nvPr>
            <p:ph type="body" sz="quarter" idx="12"/>
          </p:nvPr>
        </p:nvSpPr>
        <p:spPr/>
        <p:txBody>
          <a:bodyPr>
            <a:normAutofit fontScale="77500" lnSpcReduction="20000"/>
          </a:bodyPr>
          <a:lstStyle/>
          <a:p>
            <a:r>
              <a:rPr lang="en-US" dirty="0"/>
              <a:t>Reversing Bloodline </a:t>
            </a:r>
          </a:p>
          <a:p>
            <a:r>
              <a:rPr lang="en-US" dirty="0"/>
              <a:t>Steps</a:t>
            </a:r>
          </a:p>
        </p:txBody>
      </p:sp>
      <p:sp>
        <p:nvSpPr>
          <p:cNvPr id="7" name="Text Placeholder 6">
            <a:extLst>
              <a:ext uri="{FF2B5EF4-FFF2-40B4-BE49-F238E27FC236}">
                <a16:creationId xmlns:a16="http://schemas.microsoft.com/office/drawing/2014/main" id="{C77E2985-8891-483E-8B04-39758FAFFB13}"/>
              </a:ext>
            </a:extLst>
          </p:cNvPr>
          <p:cNvSpPr>
            <a:spLocks noGrp="1"/>
          </p:cNvSpPr>
          <p:nvPr>
            <p:ph type="body" sz="quarter" idx="14"/>
          </p:nvPr>
        </p:nvSpPr>
        <p:spPr/>
        <p:txBody>
          <a:bodyPr/>
          <a:lstStyle/>
          <a:p>
            <a:r>
              <a:rPr lang="en-US" dirty="0"/>
              <a:t>Aseptically reverse the lines </a:t>
            </a:r>
          </a:p>
          <a:p>
            <a:endParaRPr lang="en-US" dirty="0"/>
          </a:p>
        </p:txBody>
      </p:sp>
      <p:pic>
        <p:nvPicPr>
          <p:cNvPr id="12" name="Picture 11" descr="A picture containing hanging, light, photo, table&#10;&#10;Description automatically generated">
            <a:extLst>
              <a:ext uri="{FF2B5EF4-FFF2-40B4-BE49-F238E27FC236}">
                <a16:creationId xmlns:a16="http://schemas.microsoft.com/office/drawing/2014/main" id="{CFBD834A-ECCA-4CBA-A4CB-F6739053B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07" y="1614196"/>
            <a:ext cx="7699022" cy="4330700"/>
          </a:xfrm>
          <a:prstGeom prst="rect">
            <a:avLst/>
          </a:prstGeom>
        </p:spPr>
      </p:pic>
      <p:sp>
        <p:nvSpPr>
          <p:cNvPr id="13" name="TextBox 12">
            <a:extLst>
              <a:ext uri="{FF2B5EF4-FFF2-40B4-BE49-F238E27FC236}">
                <a16:creationId xmlns:a16="http://schemas.microsoft.com/office/drawing/2014/main" id="{0C307814-69BD-4DF8-A12F-7A49E977393C}"/>
              </a:ext>
            </a:extLst>
          </p:cNvPr>
          <p:cNvSpPr txBox="1"/>
          <p:nvPr/>
        </p:nvSpPr>
        <p:spPr>
          <a:xfrm>
            <a:off x="1436914" y="2649894"/>
            <a:ext cx="18101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0000"/>
                </a:solidFill>
                <a:effectLst/>
                <a:uLnTx/>
                <a:uFillTx/>
                <a:latin typeface="Arial"/>
                <a:cs typeface="Arial"/>
                <a:sym typeface="Arial"/>
              </a:rPr>
              <a:t>Arterial  Bloodline </a:t>
            </a:r>
          </a:p>
        </p:txBody>
      </p:sp>
      <p:sp>
        <p:nvSpPr>
          <p:cNvPr id="14" name="TextBox 13">
            <a:extLst>
              <a:ext uri="{FF2B5EF4-FFF2-40B4-BE49-F238E27FC236}">
                <a16:creationId xmlns:a16="http://schemas.microsoft.com/office/drawing/2014/main" id="{C27A25BF-AD1B-419B-ACD5-6A5DEE4F28CE}"/>
              </a:ext>
            </a:extLst>
          </p:cNvPr>
          <p:cNvSpPr txBox="1"/>
          <p:nvPr/>
        </p:nvSpPr>
        <p:spPr>
          <a:xfrm>
            <a:off x="1436914" y="4665306"/>
            <a:ext cx="18101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70C0"/>
                </a:solidFill>
                <a:effectLst/>
                <a:uLnTx/>
                <a:uFillTx/>
                <a:latin typeface="Arial"/>
                <a:cs typeface="Arial"/>
                <a:sym typeface="Arial"/>
              </a:rPr>
              <a:t>Venous Bloodline</a:t>
            </a:r>
          </a:p>
        </p:txBody>
      </p:sp>
      <p:sp>
        <p:nvSpPr>
          <p:cNvPr id="15" name="TextBox 14">
            <a:extLst>
              <a:ext uri="{FF2B5EF4-FFF2-40B4-BE49-F238E27FC236}">
                <a16:creationId xmlns:a16="http://schemas.microsoft.com/office/drawing/2014/main" id="{5DE2724C-0954-4A12-88DE-A401EFF52E1B}"/>
              </a:ext>
            </a:extLst>
          </p:cNvPr>
          <p:cNvSpPr txBox="1"/>
          <p:nvPr/>
        </p:nvSpPr>
        <p:spPr>
          <a:xfrm>
            <a:off x="3712855" y="2957671"/>
            <a:ext cx="16429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70C0"/>
                </a:solidFill>
                <a:effectLst/>
                <a:uLnTx/>
                <a:uFillTx/>
                <a:latin typeface="Arial"/>
                <a:cs typeface="Arial"/>
                <a:sym typeface="Arial"/>
              </a:rPr>
              <a:t>Venous Needle</a:t>
            </a:r>
          </a:p>
        </p:txBody>
      </p:sp>
      <p:sp>
        <p:nvSpPr>
          <p:cNvPr id="16" name="TextBox 15">
            <a:extLst>
              <a:ext uri="{FF2B5EF4-FFF2-40B4-BE49-F238E27FC236}">
                <a16:creationId xmlns:a16="http://schemas.microsoft.com/office/drawing/2014/main" id="{EEA502B4-6136-43C6-AB65-A06AB421946B}"/>
              </a:ext>
            </a:extLst>
          </p:cNvPr>
          <p:cNvSpPr txBox="1"/>
          <p:nvPr/>
        </p:nvSpPr>
        <p:spPr>
          <a:xfrm>
            <a:off x="3876954" y="4431774"/>
            <a:ext cx="16429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0000"/>
                </a:solidFill>
                <a:effectLst/>
                <a:uLnTx/>
                <a:uFillTx/>
                <a:latin typeface="Arial"/>
                <a:cs typeface="Arial"/>
                <a:sym typeface="Arial"/>
              </a:rPr>
              <a:t>Arterial Needle</a:t>
            </a:r>
          </a:p>
        </p:txBody>
      </p:sp>
    </p:spTree>
    <p:extLst>
      <p:ext uri="{BB962C8B-B14F-4D97-AF65-F5344CB8AC3E}">
        <p14:creationId xmlns:p14="http://schemas.microsoft.com/office/powerpoint/2010/main" val="3400819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A0941-2113-4DE5-91D8-8E2072A98F35}"/>
              </a:ext>
            </a:extLst>
          </p:cNvPr>
          <p:cNvSpPr>
            <a:spLocks noGrp="1"/>
          </p:cNvSpPr>
          <p:nvPr>
            <p:ph type="title"/>
          </p:nvPr>
        </p:nvSpPr>
        <p:spPr>
          <a:xfrm>
            <a:off x="91440" y="736466"/>
            <a:ext cx="7497461" cy="671433"/>
          </a:xfrm>
        </p:spPr>
        <p:txBody>
          <a:bodyPr>
            <a:normAutofit/>
          </a:bodyPr>
          <a:lstStyle/>
          <a:p>
            <a:r>
              <a:rPr lang="en-US" dirty="0"/>
              <a:t>Bloodline Reversing Steps</a:t>
            </a:r>
          </a:p>
        </p:txBody>
      </p:sp>
      <p:sp>
        <p:nvSpPr>
          <p:cNvPr id="5" name="Text Placeholder 4">
            <a:extLst>
              <a:ext uri="{FF2B5EF4-FFF2-40B4-BE49-F238E27FC236}">
                <a16:creationId xmlns:a16="http://schemas.microsoft.com/office/drawing/2014/main" id="{497224A9-D67B-4894-9DA1-D70C373FC587}"/>
              </a:ext>
            </a:extLst>
          </p:cNvPr>
          <p:cNvSpPr>
            <a:spLocks noGrp="1"/>
          </p:cNvSpPr>
          <p:nvPr>
            <p:ph type="body" sz="quarter" idx="12"/>
          </p:nvPr>
        </p:nvSpPr>
        <p:spPr/>
        <p:txBody>
          <a:bodyPr>
            <a:normAutofit fontScale="77500" lnSpcReduction="20000"/>
          </a:bodyPr>
          <a:lstStyle/>
          <a:p>
            <a:r>
              <a:rPr lang="en-US" dirty="0"/>
              <a:t>Reversing Bloodline </a:t>
            </a:r>
          </a:p>
          <a:p>
            <a:r>
              <a:rPr lang="en-US" dirty="0"/>
              <a:t>Steps</a:t>
            </a:r>
          </a:p>
        </p:txBody>
      </p:sp>
      <p:sp>
        <p:nvSpPr>
          <p:cNvPr id="6" name="Text Placeholder 5">
            <a:extLst>
              <a:ext uri="{FF2B5EF4-FFF2-40B4-BE49-F238E27FC236}">
                <a16:creationId xmlns:a16="http://schemas.microsoft.com/office/drawing/2014/main" id="{C25769E1-48DA-44D2-BB2B-60666807C24C}"/>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C77E2985-8891-483E-8B04-39758FAFFB13}"/>
              </a:ext>
            </a:extLst>
          </p:cNvPr>
          <p:cNvSpPr>
            <a:spLocks noGrp="1"/>
          </p:cNvSpPr>
          <p:nvPr>
            <p:ph type="body" sz="quarter" idx="14"/>
          </p:nvPr>
        </p:nvSpPr>
        <p:spPr/>
        <p:txBody>
          <a:bodyPr/>
          <a:lstStyle/>
          <a:p>
            <a:r>
              <a:rPr lang="en-US" dirty="0"/>
              <a:t>Securely attach the lure lock connections</a:t>
            </a:r>
          </a:p>
        </p:txBody>
      </p:sp>
      <p:pic>
        <p:nvPicPr>
          <p:cNvPr id="3" name="Picture 2" descr="A picture containing hanging, light&#10;&#10;Description automatically generated">
            <a:extLst>
              <a:ext uri="{FF2B5EF4-FFF2-40B4-BE49-F238E27FC236}">
                <a16:creationId xmlns:a16="http://schemas.microsoft.com/office/drawing/2014/main" id="{643160F5-1697-4F65-9531-42E9BF664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1001"/>
            <a:ext cx="7588901" cy="4880966"/>
          </a:xfrm>
          <a:prstGeom prst="rect">
            <a:avLst/>
          </a:prstGeom>
        </p:spPr>
      </p:pic>
      <p:sp>
        <p:nvSpPr>
          <p:cNvPr id="9" name="Arrow: Up 8">
            <a:extLst>
              <a:ext uri="{FF2B5EF4-FFF2-40B4-BE49-F238E27FC236}">
                <a16:creationId xmlns:a16="http://schemas.microsoft.com/office/drawing/2014/main" id="{1F25006E-70D5-4962-A021-46D35767788F}"/>
              </a:ext>
            </a:extLst>
          </p:cNvPr>
          <p:cNvSpPr/>
          <p:nvPr/>
        </p:nvSpPr>
        <p:spPr>
          <a:xfrm>
            <a:off x="3583549" y="4809168"/>
            <a:ext cx="45719" cy="984381"/>
          </a:xfrm>
          <a:prstGeom prst="up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Arrow: Down 14">
            <a:extLst>
              <a:ext uri="{FF2B5EF4-FFF2-40B4-BE49-F238E27FC236}">
                <a16:creationId xmlns:a16="http://schemas.microsoft.com/office/drawing/2014/main" id="{17A102BD-BA65-4954-851E-88195880FFC7}"/>
              </a:ext>
            </a:extLst>
          </p:cNvPr>
          <p:cNvSpPr/>
          <p:nvPr/>
        </p:nvSpPr>
        <p:spPr>
          <a:xfrm>
            <a:off x="3629268" y="2444619"/>
            <a:ext cx="45719" cy="984381"/>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5883619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A0941-2113-4DE5-91D8-8E2072A98F35}"/>
              </a:ext>
            </a:extLst>
          </p:cNvPr>
          <p:cNvSpPr>
            <a:spLocks noGrp="1"/>
          </p:cNvSpPr>
          <p:nvPr>
            <p:ph type="title"/>
          </p:nvPr>
        </p:nvSpPr>
        <p:spPr>
          <a:xfrm>
            <a:off x="84993" y="736466"/>
            <a:ext cx="7503908" cy="671433"/>
          </a:xfrm>
        </p:spPr>
        <p:txBody>
          <a:bodyPr>
            <a:normAutofit/>
          </a:bodyPr>
          <a:lstStyle/>
          <a:p>
            <a:r>
              <a:rPr lang="en-US" dirty="0"/>
              <a:t>Bloodline Reversing Steps </a:t>
            </a:r>
          </a:p>
        </p:txBody>
      </p:sp>
      <p:sp>
        <p:nvSpPr>
          <p:cNvPr id="5" name="Text Placeholder 4">
            <a:extLst>
              <a:ext uri="{FF2B5EF4-FFF2-40B4-BE49-F238E27FC236}">
                <a16:creationId xmlns:a16="http://schemas.microsoft.com/office/drawing/2014/main" id="{497224A9-D67B-4894-9DA1-D70C373FC587}"/>
              </a:ext>
            </a:extLst>
          </p:cNvPr>
          <p:cNvSpPr>
            <a:spLocks noGrp="1"/>
          </p:cNvSpPr>
          <p:nvPr>
            <p:ph type="body" sz="quarter" idx="12"/>
          </p:nvPr>
        </p:nvSpPr>
        <p:spPr/>
        <p:txBody>
          <a:bodyPr>
            <a:normAutofit fontScale="77500" lnSpcReduction="20000"/>
          </a:bodyPr>
          <a:lstStyle/>
          <a:p>
            <a:r>
              <a:rPr lang="en-US" dirty="0"/>
              <a:t>Reversing Bloodline </a:t>
            </a:r>
          </a:p>
          <a:p>
            <a:r>
              <a:rPr lang="en-US" dirty="0"/>
              <a:t>Steps</a:t>
            </a:r>
          </a:p>
        </p:txBody>
      </p:sp>
      <p:sp>
        <p:nvSpPr>
          <p:cNvPr id="6" name="Text Placeholder 5">
            <a:extLst>
              <a:ext uri="{FF2B5EF4-FFF2-40B4-BE49-F238E27FC236}">
                <a16:creationId xmlns:a16="http://schemas.microsoft.com/office/drawing/2014/main" id="{C25769E1-48DA-44D2-BB2B-60666807C24C}"/>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C77E2985-8891-483E-8B04-39758FAFFB13}"/>
              </a:ext>
            </a:extLst>
          </p:cNvPr>
          <p:cNvSpPr>
            <a:spLocks noGrp="1"/>
          </p:cNvSpPr>
          <p:nvPr>
            <p:ph type="body" sz="quarter" idx="14"/>
          </p:nvPr>
        </p:nvSpPr>
        <p:spPr/>
        <p:txBody>
          <a:bodyPr/>
          <a:lstStyle/>
          <a:p>
            <a:r>
              <a:rPr lang="en-US" dirty="0"/>
              <a:t>Open all 4 clamps</a:t>
            </a:r>
          </a:p>
          <a:p>
            <a:r>
              <a:rPr lang="en-US" dirty="0"/>
              <a:t>Restart pump to 250-300 mL/min range </a:t>
            </a:r>
          </a:p>
          <a:p>
            <a:endParaRPr lang="en-US" dirty="0"/>
          </a:p>
        </p:txBody>
      </p:sp>
      <p:pic>
        <p:nvPicPr>
          <p:cNvPr id="10" name="Picture 9">
            <a:extLst>
              <a:ext uri="{FF2B5EF4-FFF2-40B4-BE49-F238E27FC236}">
                <a16:creationId xmlns:a16="http://schemas.microsoft.com/office/drawing/2014/main" id="{F3A4B400-2A71-44EC-9BD5-F3456CE109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93" y="1583335"/>
            <a:ext cx="7503908" cy="4220948"/>
          </a:xfrm>
          <a:prstGeom prst="rect">
            <a:avLst/>
          </a:prstGeom>
        </p:spPr>
      </p:pic>
    </p:spTree>
    <p:extLst>
      <p:ext uri="{BB962C8B-B14F-4D97-AF65-F5344CB8AC3E}">
        <p14:creationId xmlns:p14="http://schemas.microsoft.com/office/powerpoint/2010/main" val="42100739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A0941-2113-4DE5-91D8-8E2072A98F35}"/>
              </a:ext>
            </a:extLst>
          </p:cNvPr>
          <p:cNvSpPr>
            <a:spLocks noGrp="1"/>
          </p:cNvSpPr>
          <p:nvPr>
            <p:ph type="title"/>
          </p:nvPr>
        </p:nvSpPr>
        <p:spPr>
          <a:xfrm>
            <a:off x="150486" y="538955"/>
            <a:ext cx="7379894" cy="671433"/>
          </a:xfrm>
        </p:spPr>
        <p:txBody>
          <a:bodyPr>
            <a:normAutofit/>
          </a:bodyPr>
          <a:lstStyle/>
          <a:p>
            <a:r>
              <a:rPr lang="en-US" dirty="0"/>
              <a:t>Select Continue to Proceed </a:t>
            </a:r>
          </a:p>
        </p:txBody>
      </p:sp>
      <p:sp>
        <p:nvSpPr>
          <p:cNvPr id="5" name="Text Placeholder 4">
            <a:extLst>
              <a:ext uri="{FF2B5EF4-FFF2-40B4-BE49-F238E27FC236}">
                <a16:creationId xmlns:a16="http://schemas.microsoft.com/office/drawing/2014/main" id="{497224A9-D67B-4894-9DA1-D70C373FC587}"/>
              </a:ext>
            </a:extLst>
          </p:cNvPr>
          <p:cNvSpPr>
            <a:spLocks noGrp="1"/>
          </p:cNvSpPr>
          <p:nvPr>
            <p:ph type="body" sz="quarter" idx="12"/>
          </p:nvPr>
        </p:nvSpPr>
        <p:spPr/>
        <p:txBody>
          <a:bodyPr>
            <a:normAutofit fontScale="77500" lnSpcReduction="20000"/>
          </a:bodyPr>
          <a:lstStyle/>
          <a:p>
            <a:r>
              <a:rPr lang="en-US" dirty="0"/>
              <a:t>Reversing Bloodline </a:t>
            </a:r>
          </a:p>
          <a:p>
            <a:r>
              <a:rPr lang="en-US" dirty="0"/>
              <a:t>Steps:</a:t>
            </a:r>
          </a:p>
        </p:txBody>
      </p:sp>
      <p:pic>
        <p:nvPicPr>
          <p:cNvPr id="8" name="Picture 7">
            <a:extLst>
              <a:ext uri="{FF2B5EF4-FFF2-40B4-BE49-F238E27FC236}">
                <a16:creationId xmlns:a16="http://schemas.microsoft.com/office/drawing/2014/main" id="{8996FAA1-0262-458D-A0AF-86DA152170C4}"/>
              </a:ext>
            </a:extLst>
          </p:cNvPr>
          <p:cNvPicPr>
            <a:picLocks noChangeAspect="1"/>
          </p:cNvPicPr>
          <p:nvPr/>
        </p:nvPicPr>
        <p:blipFill>
          <a:blip r:embed="rId2"/>
          <a:stretch>
            <a:fillRect/>
          </a:stretch>
        </p:blipFill>
        <p:spPr>
          <a:xfrm>
            <a:off x="1206500" y="1692130"/>
            <a:ext cx="5930702" cy="4226070"/>
          </a:xfrm>
          <a:prstGeom prst="rect">
            <a:avLst/>
          </a:prstGeom>
        </p:spPr>
      </p:pic>
      <p:sp>
        <p:nvSpPr>
          <p:cNvPr id="7" name="Text Placeholder 6">
            <a:extLst>
              <a:ext uri="{FF2B5EF4-FFF2-40B4-BE49-F238E27FC236}">
                <a16:creationId xmlns:a16="http://schemas.microsoft.com/office/drawing/2014/main" id="{C77E2985-8891-483E-8B04-39758FAFFB13}"/>
              </a:ext>
            </a:extLst>
          </p:cNvPr>
          <p:cNvSpPr>
            <a:spLocks noGrp="1"/>
          </p:cNvSpPr>
          <p:nvPr>
            <p:ph type="body" sz="quarter" idx="14"/>
          </p:nvPr>
        </p:nvSpPr>
        <p:spPr/>
        <p:txBody>
          <a:bodyPr/>
          <a:lstStyle/>
          <a:p>
            <a:pPr>
              <a:spcAft>
                <a:spcPts val="600"/>
              </a:spcAft>
            </a:pPr>
            <a:r>
              <a:rPr lang="en-US" dirty="0"/>
              <a:t>Once the manual reversal steps have been successfully completed: then select the Continue Button to advance to the saline dilution steps.  </a:t>
            </a:r>
          </a:p>
        </p:txBody>
      </p:sp>
    </p:spTree>
    <p:extLst>
      <p:ext uri="{BB962C8B-B14F-4D97-AF65-F5344CB8AC3E}">
        <p14:creationId xmlns:p14="http://schemas.microsoft.com/office/powerpoint/2010/main" val="38252583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323A-A872-45C3-9696-CDF1601222E2}"/>
              </a:ext>
            </a:extLst>
          </p:cNvPr>
          <p:cNvSpPr>
            <a:spLocks noGrp="1"/>
          </p:cNvSpPr>
          <p:nvPr>
            <p:ph type="title"/>
          </p:nvPr>
        </p:nvSpPr>
        <p:spPr/>
        <p:txBody>
          <a:bodyPr>
            <a:normAutofit/>
          </a:bodyPr>
          <a:lstStyle/>
          <a:p>
            <a:r>
              <a:rPr lang="en-US" dirty="0"/>
              <a:t>Inject or Release Saline: </a:t>
            </a:r>
          </a:p>
        </p:txBody>
      </p:sp>
      <p:sp>
        <p:nvSpPr>
          <p:cNvPr id="4" name="Text Placeholder 3">
            <a:extLst>
              <a:ext uri="{FF2B5EF4-FFF2-40B4-BE49-F238E27FC236}">
                <a16:creationId xmlns:a16="http://schemas.microsoft.com/office/drawing/2014/main" id="{8BDE1EF4-A145-4EAB-8BBC-A7C049FE8464}"/>
              </a:ext>
            </a:extLst>
          </p:cNvPr>
          <p:cNvSpPr>
            <a:spLocks noGrp="1"/>
          </p:cNvSpPr>
          <p:nvPr>
            <p:ph type="body" sz="quarter" idx="12"/>
          </p:nvPr>
        </p:nvSpPr>
        <p:spPr/>
        <p:txBody>
          <a:bodyPr/>
          <a:lstStyle/>
          <a:p>
            <a:r>
              <a:rPr lang="en-US" dirty="0"/>
              <a:t>Two Methods </a:t>
            </a:r>
          </a:p>
        </p:txBody>
      </p:sp>
      <p:sp>
        <p:nvSpPr>
          <p:cNvPr id="6" name="Text Placeholder 5">
            <a:extLst>
              <a:ext uri="{FF2B5EF4-FFF2-40B4-BE49-F238E27FC236}">
                <a16:creationId xmlns:a16="http://schemas.microsoft.com/office/drawing/2014/main" id="{6432611E-8EC4-4ABD-B78B-EC7B0D0C9F5A}"/>
              </a:ext>
            </a:extLst>
          </p:cNvPr>
          <p:cNvSpPr>
            <a:spLocks noGrp="1"/>
          </p:cNvSpPr>
          <p:nvPr>
            <p:ph type="body" sz="quarter" idx="14"/>
          </p:nvPr>
        </p:nvSpPr>
        <p:spPr/>
        <p:txBody>
          <a:bodyPr/>
          <a:lstStyle/>
          <a:p>
            <a:r>
              <a:rPr lang="en-US" dirty="0"/>
              <a:t>Saline release from the saline bag</a:t>
            </a:r>
          </a:p>
          <a:p>
            <a:pPr marL="0" indent="0">
              <a:buNone/>
            </a:pPr>
            <a:endParaRPr lang="en-US" dirty="0"/>
          </a:p>
          <a:p>
            <a:pPr marL="0" indent="0">
              <a:buNone/>
            </a:pPr>
            <a:r>
              <a:rPr lang="en-US" dirty="0"/>
              <a:t>        OR</a:t>
            </a:r>
          </a:p>
          <a:p>
            <a:pPr marL="0" indent="0">
              <a:buNone/>
            </a:pPr>
            <a:endParaRPr lang="en-US" dirty="0"/>
          </a:p>
          <a:p>
            <a:pPr marL="0" indent="0">
              <a:buNone/>
            </a:pPr>
            <a:endParaRPr lang="en-US" dirty="0"/>
          </a:p>
          <a:p>
            <a:r>
              <a:rPr lang="en-US" dirty="0"/>
              <a:t>Saline bolus into the venous drip chamber via port (pigtail) </a:t>
            </a:r>
          </a:p>
          <a:p>
            <a:endParaRPr lang="en-US" dirty="0"/>
          </a:p>
        </p:txBody>
      </p:sp>
      <p:sp>
        <p:nvSpPr>
          <p:cNvPr id="9" name="TextBox 8">
            <a:extLst>
              <a:ext uri="{FF2B5EF4-FFF2-40B4-BE49-F238E27FC236}">
                <a16:creationId xmlns:a16="http://schemas.microsoft.com/office/drawing/2014/main" id="{7EE9E9BA-FB3A-45DF-A727-29252E0C51E7}"/>
              </a:ext>
            </a:extLst>
          </p:cNvPr>
          <p:cNvSpPr txBox="1"/>
          <p:nvPr/>
        </p:nvSpPr>
        <p:spPr>
          <a:xfrm>
            <a:off x="406400" y="5562600"/>
            <a:ext cx="6223000" cy="9228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Content Placeholder 2">
            <a:extLst>
              <a:ext uri="{FF2B5EF4-FFF2-40B4-BE49-F238E27FC236}">
                <a16:creationId xmlns:a16="http://schemas.microsoft.com/office/drawing/2014/main" id="{D2F32720-D87E-417D-8C06-50042AA17588}"/>
              </a:ext>
            </a:extLst>
          </p:cNvPr>
          <p:cNvSpPr txBox="1">
            <a:spLocks noChangeArrowheads="1"/>
          </p:cNvSpPr>
          <p:nvPr/>
        </p:nvSpPr>
        <p:spPr bwMode="auto">
          <a:xfrm>
            <a:off x="374976" y="5655602"/>
            <a:ext cx="7321224"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sz="2400">
                <a:solidFill>
                  <a:schemeClr val="bg2"/>
                </a:solidFill>
                <a:latin typeface="Frutiger LT 55 Roman"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Frutiger LT 47 LightCn"/>
              </a:defRPr>
            </a:lvl2pPr>
            <a:lvl3pPr marL="1143000" indent="-228600">
              <a:spcBef>
                <a:spcPct val="20000"/>
              </a:spcBef>
              <a:buClr>
                <a:schemeClr val="tx2"/>
              </a:buClr>
              <a:buFont typeface="Arial" panose="020B0604020202020204" pitchFamily="34" charset="0"/>
              <a:buChar char="•"/>
              <a:defRPr sz="2000">
                <a:solidFill>
                  <a:schemeClr val="bg2"/>
                </a:solidFill>
                <a:latin typeface="Frutiger LT 55 Roman"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Frutiger LT 55 Roman"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Frutiger LT 55 Roman"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Frutiger LT 55 Roman"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Frutiger LT 55 Roman"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Frutiger LT 55 Roman"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Frutiger LT 55 Roman" pitchFamily="34" charset="0"/>
              </a:defRPr>
            </a:lvl9pPr>
          </a:lstStyle>
          <a:p>
            <a:pPr marL="0" marR="0" lvl="0" indent="0" algn="l" defTabSz="914400" rtl="0" eaLnBrk="1" fontAlgn="auto" latinLnBrk="0" hangingPunct="1">
              <a:lnSpc>
                <a:spcPct val="100000"/>
              </a:lnSpc>
              <a:spcBef>
                <a:spcPct val="0"/>
              </a:spcBef>
              <a:spcAft>
                <a:spcPts val="1200"/>
              </a:spcAft>
              <a:buClr>
                <a:srgbClr val="000000"/>
              </a:buClr>
              <a:buSzTx/>
              <a:buFont typeface="Arial" panose="020B0604020202020204" pitchFamily="34" charset="0"/>
              <a:buNone/>
              <a:tabLst/>
              <a:defRPr/>
            </a:pPr>
            <a:r>
              <a:rPr kumimoji="0" lang="en-US" altLang="en-US" sz="1600" b="1" i="0" u="none" strike="noStrike" kern="0" cap="none" spc="0" normalizeH="0" baseline="0" noProof="0" dirty="0">
                <a:ln>
                  <a:noFill/>
                </a:ln>
                <a:solidFill>
                  <a:srgbClr val="807F83"/>
                </a:solidFill>
                <a:effectLst/>
                <a:uLnTx/>
                <a:uFillTx/>
                <a:latin typeface="Tahoma" panose="020B0604030504040204" pitchFamily="34" charset="0"/>
                <a:cs typeface="Tahoma" panose="020B0604030504040204" pitchFamily="34" charset="0"/>
                <a:sym typeface="Arial"/>
              </a:rPr>
              <a:t>NOTE:  The Traffic Light remains </a:t>
            </a:r>
            <a:r>
              <a:rPr kumimoji="0" lang="en-US" altLang="en-US" sz="1600" b="1" i="0" u="none" strike="noStrike" kern="0" cap="none" spc="0" normalizeH="0" baseline="0" noProof="0" dirty="0">
                <a:ln>
                  <a:noFill/>
                </a:ln>
                <a:solidFill>
                  <a:srgbClr val="FF0000"/>
                </a:solidFill>
                <a:effectLst/>
                <a:uLnTx/>
                <a:uFillTx/>
                <a:latin typeface="Tahoma" panose="020B0604030504040204" pitchFamily="34" charset="0"/>
                <a:cs typeface="Tahoma" panose="020B0604030504040204" pitchFamily="34" charset="0"/>
                <a:sym typeface="Arial"/>
              </a:rPr>
              <a:t>red</a:t>
            </a:r>
            <a:r>
              <a:rPr kumimoji="0" lang="en-US" altLang="en-US" sz="1600" b="1" i="0" u="none" strike="noStrike" kern="0" cap="none" spc="0" normalizeH="0" baseline="0" noProof="0" dirty="0">
                <a:ln>
                  <a:noFill/>
                </a:ln>
                <a:solidFill>
                  <a:srgbClr val="807F83"/>
                </a:solidFill>
                <a:effectLst/>
                <a:uLnTx/>
                <a:uFillTx/>
                <a:latin typeface="Tahoma" panose="020B0604030504040204" pitchFamily="34" charset="0"/>
                <a:cs typeface="Tahoma" panose="020B0604030504040204" pitchFamily="34" charset="0"/>
                <a:sym typeface="Arial"/>
              </a:rPr>
              <a:t> for 60 seconds as the HD03 obtains the baseline flow. Do not follow the on-screen instructions until the Traffic Light turns </a:t>
            </a:r>
            <a:r>
              <a:rPr kumimoji="0" lang="en-US" altLang="en-US" sz="1600" b="1" i="0" u="none" strike="noStrike" kern="0" cap="none" spc="0" normalizeH="0" baseline="0" noProof="0" dirty="0">
                <a:ln>
                  <a:noFill/>
                </a:ln>
                <a:solidFill>
                  <a:srgbClr val="00B050"/>
                </a:solidFill>
                <a:effectLst/>
                <a:uLnTx/>
                <a:uFillTx/>
                <a:latin typeface="Tahoma" panose="020B0604030504040204" pitchFamily="34" charset="0"/>
                <a:cs typeface="Tahoma" panose="020B0604030504040204" pitchFamily="34" charset="0"/>
                <a:sym typeface="Arial"/>
              </a:rPr>
              <a:t>green</a:t>
            </a:r>
            <a:r>
              <a:rPr kumimoji="0" lang="en-US" altLang="en-US" sz="1600" b="1" i="0" u="none" strike="noStrike" kern="0" cap="none" spc="0" normalizeH="0" baseline="0" noProof="0" dirty="0">
                <a:ln>
                  <a:noFill/>
                </a:ln>
                <a:solidFill>
                  <a:srgbClr val="807F83"/>
                </a:solidFill>
                <a:effectLst/>
                <a:uLnTx/>
                <a:uFillTx/>
                <a:latin typeface="Tahoma" panose="020B0604030504040204" pitchFamily="34" charset="0"/>
                <a:cs typeface="Tahoma" panose="020B0604030504040204" pitchFamily="34" charset="0"/>
                <a:sym typeface="Arial"/>
              </a:rPr>
              <a:t>.   </a:t>
            </a:r>
          </a:p>
        </p:txBody>
      </p:sp>
      <p:pic>
        <p:nvPicPr>
          <p:cNvPr id="7" name="Picture 6" descr="A screenshot of a cell phone&#10;&#10;Description automatically generated">
            <a:extLst>
              <a:ext uri="{FF2B5EF4-FFF2-40B4-BE49-F238E27FC236}">
                <a16:creationId xmlns:a16="http://schemas.microsoft.com/office/drawing/2014/main" id="{AB40380C-E910-41DA-8327-1917C8BDA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394" y="1676791"/>
            <a:ext cx="5598387" cy="3953020"/>
          </a:xfrm>
          <a:prstGeom prst="rect">
            <a:avLst/>
          </a:prstGeom>
        </p:spPr>
      </p:pic>
    </p:spTree>
    <p:extLst>
      <p:ext uri="{BB962C8B-B14F-4D97-AF65-F5344CB8AC3E}">
        <p14:creationId xmlns:p14="http://schemas.microsoft.com/office/powerpoint/2010/main" val="344914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9A59B-91C5-4698-94AF-496EA3531E12}"/>
              </a:ext>
            </a:extLst>
          </p:cNvPr>
          <p:cNvSpPr>
            <a:spLocks noGrp="1"/>
          </p:cNvSpPr>
          <p:nvPr>
            <p:ph type="title"/>
          </p:nvPr>
        </p:nvSpPr>
        <p:spPr>
          <a:xfrm>
            <a:off x="406269" y="507715"/>
            <a:ext cx="10739060" cy="671433"/>
          </a:xfrm>
        </p:spPr>
        <p:txBody>
          <a:bodyPr>
            <a:normAutofit/>
          </a:bodyPr>
          <a:lstStyle/>
          <a:p>
            <a:r>
              <a:rPr lang="en-US" sz="3400" dirty="0"/>
              <a:t>HD03 Monitor Components Troubleshooting</a:t>
            </a:r>
          </a:p>
        </p:txBody>
      </p:sp>
      <p:sp>
        <p:nvSpPr>
          <p:cNvPr id="3" name="Text Placeholder 2">
            <a:extLst>
              <a:ext uri="{FF2B5EF4-FFF2-40B4-BE49-F238E27FC236}">
                <a16:creationId xmlns:a16="http://schemas.microsoft.com/office/drawing/2014/main" id="{960B3AE0-FB1A-4AFF-9CB8-D8453D682057}"/>
              </a:ext>
            </a:extLst>
          </p:cNvPr>
          <p:cNvSpPr>
            <a:spLocks noGrp="1"/>
          </p:cNvSpPr>
          <p:nvPr>
            <p:ph type="body" sz="quarter" idx="11"/>
          </p:nvPr>
        </p:nvSpPr>
        <p:spPr/>
        <p:txBody>
          <a:bodyPr/>
          <a:lstStyle/>
          <a:p>
            <a:endParaRPr lang="en-US" dirty="0"/>
          </a:p>
          <a:p>
            <a:endParaRPr lang="en-US" dirty="0"/>
          </a:p>
        </p:txBody>
      </p:sp>
      <p:pic>
        <p:nvPicPr>
          <p:cNvPr id="7" name="Picture 6">
            <a:extLst>
              <a:ext uri="{FF2B5EF4-FFF2-40B4-BE49-F238E27FC236}">
                <a16:creationId xmlns:a16="http://schemas.microsoft.com/office/drawing/2014/main" id="{183E2591-4ABC-4EE6-9B46-CD14CC50C01A}"/>
              </a:ext>
            </a:extLst>
          </p:cNvPr>
          <p:cNvPicPr>
            <a:picLocks noChangeAspect="1"/>
          </p:cNvPicPr>
          <p:nvPr/>
        </p:nvPicPr>
        <p:blipFill>
          <a:blip r:embed="rId2"/>
          <a:stretch>
            <a:fillRect/>
          </a:stretch>
        </p:blipFill>
        <p:spPr>
          <a:xfrm>
            <a:off x="715013" y="1425091"/>
            <a:ext cx="3772926" cy="4238666"/>
          </a:xfrm>
          <a:prstGeom prst="rect">
            <a:avLst/>
          </a:prstGeom>
        </p:spPr>
      </p:pic>
      <p:sp>
        <p:nvSpPr>
          <p:cNvPr id="18" name="TextBox 17">
            <a:extLst>
              <a:ext uri="{FF2B5EF4-FFF2-40B4-BE49-F238E27FC236}">
                <a16:creationId xmlns:a16="http://schemas.microsoft.com/office/drawing/2014/main" id="{E2606C15-C647-470A-ABCB-32C9CDEE148D}"/>
              </a:ext>
            </a:extLst>
          </p:cNvPr>
          <p:cNvSpPr txBox="1"/>
          <p:nvPr/>
        </p:nvSpPr>
        <p:spPr>
          <a:xfrm>
            <a:off x="551935" y="5889666"/>
            <a:ext cx="40365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kern="0" dirty="0">
                <a:solidFill>
                  <a:srgbClr val="FFFFFF">
                    <a:lumMod val="50000"/>
                  </a:srgbClr>
                </a:solidFill>
                <a:latin typeface="Arial"/>
                <a:cs typeface="Arial"/>
                <a:sym typeface="Arial"/>
              </a:rPr>
              <a:t>M</a:t>
            </a:r>
            <a:r>
              <a:rPr kumimoji="0" lang="en-US" sz="1600" b="0" i="0" u="none" strike="noStrike" kern="0" cap="none" spc="0" normalizeH="0" baseline="0" noProof="0" dirty="0" err="1">
                <a:ln>
                  <a:noFill/>
                </a:ln>
                <a:solidFill>
                  <a:srgbClr val="FFFFFF">
                    <a:lumMod val="50000"/>
                  </a:srgbClr>
                </a:solidFill>
                <a:effectLst/>
                <a:uLnTx/>
                <a:uFillTx/>
                <a:latin typeface="Arial"/>
                <a:cs typeface="Arial"/>
                <a:sym typeface="Arial"/>
              </a:rPr>
              <a:t>ount</a:t>
            </a:r>
            <a:r>
              <a:rPr kumimoji="0" lang="en-US" sz="1600" b="0" i="0" u="none" strike="noStrike" kern="0" cap="none" spc="0" normalizeH="0" baseline="0" noProof="0" dirty="0">
                <a:ln>
                  <a:noFill/>
                </a:ln>
                <a:solidFill>
                  <a:srgbClr val="FFFFFF">
                    <a:lumMod val="50000"/>
                  </a:srgbClr>
                </a:solidFill>
                <a:effectLst/>
                <a:uLnTx/>
                <a:uFillTx/>
                <a:latin typeface="Arial"/>
                <a:cs typeface="Arial"/>
                <a:sym typeface="Arial"/>
              </a:rPr>
              <a:t> the pole clamp on IV pole and then slide HD03 over pole mount bracket</a:t>
            </a:r>
          </a:p>
        </p:txBody>
      </p:sp>
      <p:pic>
        <p:nvPicPr>
          <p:cNvPr id="12" name="Picture 11" descr="A picture containing camera&#10;&#10;Description automatically generated">
            <a:extLst>
              <a:ext uri="{FF2B5EF4-FFF2-40B4-BE49-F238E27FC236}">
                <a16:creationId xmlns:a16="http://schemas.microsoft.com/office/drawing/2014/main" id="{16A7C122-057F-4F01-AB02-E2B9EF8D5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839038" y="1622768"/>
            <a:ext cx="2660135" cy="1995101"/>
          </a:xfrm>
          <a:prstGeom prst="rect">
            <a:avLst/>
          </a:prstGeom>
        </p:spPr>
      </p:pic>
      <p:pic>
        <p:nvPicPr>
          <p:cNvPr id="16" name="Picture 15">
            <a:extLst>
              <a:ext uri="{FF2B5EF4-FFF2-40B4-BE49-F238E27FC236}">
                <a16:creationId xmlns:a16="http://schemas.microsoft.com/office/drawing/2014/main" id="{2A730AA5-50A2-4A61-81DE-9ED376B54173}"/>
              </a:ext>
            </a:extLst>
          </p:cNvPr>
          <p:cNvPicPr>
            <a:picLocks noChangeAspect="1"/>
          </p:cNvPicPr>
          <p:nvPr/>
        </p:nvPicPr>
        <p:blipFill rotWithShape="1">
          <a:blip r:embed="rId4">
            <a:extLst>
              <a:ext uri="{28A0092B-C50C-407E-A947-70E740481C1C}">
                <a14:useLocalDpi xmlns:a14="http://schemas.microsoft.com/office/drawing/2010/main" val="0"/>
              </a:ext>
            </a:extLst>
          </a:blip>
          <a:srcRect b="39960"/>
          <a:stretch/>
        </p:blipFill>
        <p:spPr>
          <a:xfrm rot="5400000">
            <a:off x="4832543" y="2138143"/>
            <a:ext cx="2396524" cy="1079156"/>
          </a:xfrm>
          <a:prstGeom prst="rect">
            <a:avLst/>
          </a:prstGeom>
        </p:spPr>
      </p:pic>
      <p:pic>
        <p:nvPicPr>
          <p:cNvPr id="20" name="Picture 19" descr="A picture containing person, indoor, hand&#10;&#10;Description automatically generated">
            <a:extLst>
              <a:ext uri="{FF2B5EF4-FFF2-40B4-BE49-F238E27FC236}">
                <a16:creationId xmlns:a16="http://schemas.microsoft.com/office/drawing/2014/main" id="{E5F14AE3-3C75-49DE-B2E3-85399473C9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510815" y="4576119"/>
            <a:ext cx="2119871" cy="1589903"/>
          </a:xfrm>
          <a:prstGeom prst="rect">
            <a:avLst/>
          </a:prstGeom>
        </p:spPr>
      </p:pic>
      <p:sp>
        <p:nvSpPr>
          <p:cNvPr id="21" name="TextBox 20">
            <a:extLst>
              <a:ext uri="{FF2B5EF4-FFF2-40B4-BE49-F238E27FC236}">
                <a16:creationId xmlns:a16="http://schemas.microsoft.com/office/drawing/2014/main" id="{45338B04-7A5E-4D3E-86A3-F65200D3F53F}"/>
              </a:ext>
            </a:extLst>
          </p:cNvPr>
          <p:cNvSpPr txBox="1"/>
          <p:nvPr/>
        </p:nvSpPr>
        <p:spPr>
          <a:xfrm>
            <a:off x="7537622" y="4176295"/>
            <a:ext cx="3397079" cy="2031325"/>
          </a:xfrm>
          <a:prstGeom prst="rect">
            <a:avLst/>
          </a:prstGeom>
          <a:noFill/>
        </p:spPr>
        <p:txBody>
          <a:bodyPr wrap="square" rtlCol="0">
            <a:spAutoFit/>
          </a:bodyPr>
          <a:lstStyle/>
          <a:p>
            <a:r>
              <a:rPr lang="en-US" dirty="0"/>
              <a:t>Depress the release tabs to insert and remove the Sensor from the port.  </a:t>
            </a:r>
            <a:r>
              <a:rPr lang="en-US" dirty="0">
                <a:solidFill>
                  <a:srgbClr val="00B050"/>
                </a:solidFill>
              </a:rPr>
              <a:t>(green arrows)</a:t>
            </a:r>
          </a:p>
          <a:p>
            <a:endParaRPr lang="en-US" dirty="0"/>
          </a:p>
          <a:p>
            <a:r>
              <a:rPr lang="en-US" dirty="0"/>
              <a:t>Pulling out the Sensors without depressing the release tab can damage the connector   </a:t>
            </a:r>
          </a:p>
        </p:txBody>
      </p:sp>
      <p:sp>
        <p:nvSpPr>
          <p:cNvPr id="22" name="Arrow: Down 21">
            <a:extLst>
              <a:ext uri="{FF2B5EF4-FFF2-40B4-BE49-F238E27FC236}">
                <a16:creationId xmlns:a16="http://schemas.microsoft.com/office/drawing/2014/main" id="{A142ACDA-9D1E-489B-BADA-5B24F0245029}"/>
              </a:ext>
            </a:extLst>
          </p:cNvPr>
          <p:cNvSpPr/>
          <p:nvPr/>
        </p:nvSpPr>
        <p:spPr>
          <a:xfrm>
            <a:off x="7924800" y="1754658"/>
            <a:ext cx="247135" cy="280087"/>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FB4748D5-17DB-4ED6-8BBA-9C48B2FB5B07}"/>
              </a:ext>
            </a:extLst>
          </p:cNvPr>
          <p:cNvPicPr>
            <a:picLocks noChangeAspect="1"/>
          </p:cNvPicPr>
          <p:nvPr/>
        </p:nvPicPr>
        <p:blipFill>
          <a:blip r:embed="rId6"/>
          <a:stretch>
            <a:fillRect/>
          </a:stretch>
        </p:blipFill>
        <p:spPr>
          <a:xfrm rot="10800000">
            <a:off x="7858182" y="3146824"/>
            <a:ext cx="310923" cy="310923"/>
          </a:xfrm>
          <a:prstGeom prst="rect">
            <a:avLst/>
          </a:prstGeom>
        </p:spPr>
      </p:pic>
    </p:spTree>
    <p:extLst>
      <p:ext uri="{BB962C8B-B14F-4D97-AF65-F5344CB8AC3E}">
        <p14:creationId xmlns:p14="http://schemas.microsoft.com/office/powerpoint/2010/main" val="4166148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805217-CA92-423B-9D96-9D29A7CCC9AF}"/>
              </a:ext>
            </a:extLst>
          </p:cNvPr>
          <p:cNvSpPr>
            <a:spLocks noGrp="1"/>
          </p:cNvSpPr>
          <p:nvPr>
            <p:ph type="title"/>
          </p:nvPr>
        </p:nvSpPr>
        <p:spPr/>
        <p:txBody>
          <a:bodyPr>
            <a:normAutofit fontScale="90000"/>
          </a:bodyPr>
          <a:lstStyle/>
          <a:p>
            <a:r>
              <a:rPr lang="en-US" dirty="0"/>
              <a:t>Keep Venous Pressure Limits Open/Spread During Measurement</a:t>
            </a:r>
          </a:p>
        </p:txBody>
      </p:sp>
      <p:sp>
        <p:nvSpPr>
          <p:cNvPr id="7" name="Text Placeholder 6">
            <a:extLst>
              <a:ext uri="{FF2B5EF4-FFF2-40B4-BE49-F238E27FC236}">
                <a16:creationId xmlns:a16="http://schemas.microsoft.com/office/drawing/2014/main" id="{8CEBE16C-F18F-4F39-8829-4BDA86A2A102}"/>
              </a:ext>
            </a:extLst>
          </p:cNvPr>
          <p:cNvSpPr>
            <a:spLocks noGrp="1"/>
          </p:cNvSpPr>
          <p:nvPr>
            <p:ph type="body" sz="quarter" idx="11"/>
          </p:nvPr>
        </p:nvSpPr>
        <p:spPr>
          <a:xfrm>
            <a:off x="838201" y="1651000"/>
            <a:ext cx="10096500" cy="1985299"/>
          </a:xfrm>
        </p:spPr>
        <p:txBody>
          <a:bodyPr/>
          <a:lstStyle/>
          <a:p>
            <a:r>
              <a:rPr lang="en-US" dirty="0"/>
              <a:t>If alarm occurs or blood pump is stopped for any reason the measurement must be repeated. Open/Spread the pressure alarm limits as the saline is being infused and until the saline has cleared the venous bloodline; typically, this occurs once the screen progresses to the Analyzing screen. </a:t>
            </a:r>
          </a:p>
          <a:p>
            <a:endParaRPr lang="en-US" dirty="0"/>
          </a:p>
          <a:p>
            <a:endParaRPr lang="en-US" dirty="0"/>
          </a:p>
        </p:txBody>
      </p:sp>
      <p:graphicFrame>
        <p:nvGraphicFramePr>
          <p:cNvPr id="10" name="Object 9">
            <a:extLst>
              <a:ext uri="{FF2B5EF4-FFF2-40B4-BE49-F238E27FC236}">
                <a16:creationId xmlns:a16="http://schemas.microsoft.com/office/drawing/2014/main" id="{2059842E-2720-41E9-8D07-2A9E6B9D99C5}"/>
              </a:ext>
            </a:extLst>
          </p:cNvPr>
          <p:cNvGraphicFramePr>
            <a:graphicFrameLocks noChangeAspect="1"/>
          </p:cNvGraphicFramePr>
          <p:nvPr/>
        </p:nvGraphicFramePr>
        <p:xfrm>
          <a:off x="9032581" y="3146340"/>
          <a:ext cx="2751741" cy="3537360"/>
        </p:xfrm>
        <a:graphic>
          <a:graphicData uri="http://schemas.openxmlformats.org/presentationml/2006/ole">
            <mc:AlternateContent xmlns:mc="http://schemas.openxmlformats.org/markup-compatibility/2006">
              <mc:Choice xmlns:v="urn:schemas-microsoft-com:vml" Requires="v">
                <p:oleObj name="Acrobat Document" r:id="rId2" imgW="6000669" imgH="7715065" progId="AcroExch.Document.7">
                  <p:embed/>
                </p:oleObj>
              </mc:Choice>
              <mc:Fallback>
                <p:oleObj name="Acrobat Document" r:id="rId2" imgW="6000669" imgH="7715065" progId="AcroExch.Document.7">
                  <p:embed/>
                  <p:pic>
                    <p:nvPicPr>
                      <p:cNvPr id="10" name="Object 9">
                        <a:extLst>
                          <a:ext uri="{FF2B5EF4-FFF2-40B4-BE49-F238E27FC236}">
                            <a16:creationId xmlns:a16="http://schemas.microsoft.com/office/drawing/2014/main" id="{2059842E-2720-41E9-8D07-2A9E6B9D99C5}"/>
                          </a:ext>
                        </a:extLst>
                      </p:cNvPr>
                      <p:cNvPicPr/>
                      <p:nvPr/>
                    </p:nvPicPr>
                    <p:blipFill>
                      <a:blip r:embed="rId3"/>
                      <a:stretch>
                        <a:fillRect/>
                      </a:stretch>
                    </p:blipFill>
                    <p:spPr>
                      <a:xfrm>
                        <a:off x="9032581" y="3146340"/>
                        <a:ext cx="2751741" cy="3537360"/>
                      </a:xfrm>
                      <a:prstGeom prst="rect">
                        <a:avLst/>
                      </a:prstGeom>
                    </p:spPr>
                  </p:pic>
                </p:oleObj>
              </mc:Fallback>
            </mc:AlternateContent>
          </a:graphicData>
        </a:graphic>
      </p:graphicFrame>
      <p:sp>
        <p:nvSpPr>
          <p:cNvPr id="12" name="Arrow: Right 11">
            <a:extLst>
              <a:ext uri="{FF2B5EF4-FFF2-40B4-BE49-F238E27FC236}">
                <a16:creationId xmlns:a16="http://schemas.microsoft.com/office/drawing/2014/main" id="{F214AEDA-0D7C-4C21-822C-4D06F09782E5}"/>
              </a:ext>
            </a:extLst>
          </p:cNvPr>
          <p:cNvSpPr/>
          <p:nvPr/>
        </p:nvSpPr>
        <p:spPr>
          <a:xfrm>
            <a:off x="8280400" y="4176803"/>
            <a:ext cx="482600" cy="45719"/>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descr="A screenshot of a cell phone&#10;&#10;Description automatically generated">
            <a:extLst>
              <a:ext uri="{FF2B5EF4-FFF2-40B4-BE49-F238E27FC236}">
                <a16:creationId xmlns:a16="http://schemas.microsoft.com/office/drawing/2014/main" id="{9A4B7BB3-A10A-4963-8EC0-9C574174E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2175" y="3603271"/>
            <a:ext cx="4055336" cy="2863472"/>
          </a:xfrm>
          <a:prstGeom prst="rect">
            <a:avLst/>
          </a:prstGeom>
        </p:spPr>
      </p:pic>
      <p:sp>
        <p:nvSpPr>
          <p:cNvPr id="2" name="TextBox 1">
            <a:extLst>
              <a:ext uri="{FF2B5EF4-FFF2-40B4-BE49-F238E27FC236}">
                <a16:creationId xmlns:a16="http://schemas.microsoft.com/office/drawing/2014/main" id="{1D27687B-602A-465E-B925-DD048DB0F34D}"/>
              </a:ext>
            </a:extLst>
          </p:cNvPr>
          <p:cNvSpPr txBox="1"/>
          <p:nvPr/>
        </p:nvSpPr>
        <p:spPr>
          <a:xfrm>
            <a:off x="5769959" y="3530025"/>
            <a:ext cx="275174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Technical Note: Expanding Pressure Limits to Avoid Pump Alarms during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HD03 Recirculation and Vascular Access Measurements  available  with the HD03 Tools </a:t>
            </a:r>
          </a:p>
        </p:txBody>
      </p:sp>
    </p:spTree>
    <p:extLst>
      <p:ext uri="{BB962C8B-B14F-4D97-AF65-F5344CB8AC3E}">
        <p14:creationId xmlns:p14="http://schemas.microsoft.com/office/powerpoint/2010/main" val="15436398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65A346-D73B-43EA-88EF-8EA6A3282887}"/>
              </a:ext>
            </a:extLst>
          </p:cNvPr>
          <p:cNvSpPr>
            <a:spLocks noGrp="1"/>
          </p:cNvSpPr>
          <p:nvPr>
            <p:ph type="title"/>
          </p:nvPr>
        </p:nvSpPr>
        <p:spPr/>
        <p:txBody>
          <a:bodyPr/>
          <a:lstStyle/>
          <a:p>
            <a:r>
              <a:rPr lang="en-US" dirty="0"/>
              <a:t>Saline Release- Access Flow</a:t>
            </a:r>
          </a:p>
        </p:txBody>
      </p:sp>
      <p:pic>
        <p:nvPicPr>
          <p:cNvPr id="8" name="Picture 7">
            <a:extLst>
              <a:ext uri="{FF2B5EF4-FFF2-40B4-BE49-F238E27FC236}">
                <a16:creationId xmlns:a16="http://schemas.microsoft.com/office/drawing/2014/main" id="{31C99B8F-F8E8-4264-BCE6-FC28300C5862}"/>
              </a:ext>
            </a:extLst>
          </p:cNvPr>
          <p:cNvPicPr>
            <a:picLocks noChangeAspect="1"/>
          </p:cNvPicPr>
          <p:nvPr/>
        </p:nvPicPr>
        <p:blipFill>
          <a:blip r:embed="rId2"/>
          <a:stretch>
            <a:fillRect/>
          </a:stretch>
        </p:blipFill>
        <p:spPr>
          <a:xfrm>
            <a:off x="492754" y="2023919"/>
            <a:ext cx="4810161" cy="3664014"/>
          </a:xfrm>
          <a:prstGeom prst="rect">
            <a:avLst/>
          </a:prstGeom>
        </p:spPr>
      </p:pic>
      <p:pic>
        <p:nvPicPr>
          <p:cNvPr id="9" name="Picture 8">
            <a:extLst>
              <a:ext uri="{FF2B5EF4-FFF2-40B4-BE49-F238E27FC236}">
                <a16:creationId xmlns:a16="http://schemas.microsoft.com/office/drawing/2014/main" id="{6AD9FD46-F0B2-4168-B28A-67E6A6E71E7D}"/>
              </a:ext>
            </a:extLst>
          </p:cNvPr>
          <p:cNvPicPr>
            <a:picLocks noChangeAspect="1"/>
          </p:cNvPicPr>
          <p:nvPr/>
        </p:nvPicPr>
        <p:blipFill>
          <a:blip r:embed="rId3"/>
          <a:stretch>
            <a:fillRect/>
          </a:stretch>
        </p:blipFill>
        <p:spPr>
          <a:xfrm>
            <a:off x="8896744" y="1146019"/>
            <a:ext cx="2615411" cy="5419814"/>
          </a:xfrm>
          <a:prstGeom prst="rect">
            <a:avLst/>
          </a:prstGeom>
        </p:spPr>
      </p:pic>
      <p:sp>
        <p:nvSpPr>
          <p:cNvPr id="13" name="Oval 12">
            <a:extLst>
              <a:ext uri="{FF2B5EF4-FFF2-40B4-BE49-F238E27FC236}">
                <a16:creationId xmlns:a16="http://schemas.microsoft.com/office/drawing/2014/main" id="{2799174A-397E-4B3B-B26C-B0C19BC9AD4E}"/>
              </a:ext>
            </a:extLst>
          </p:cNvPr>
          <p:cNvSpPr/>
          <p:nvPr/>
        </p:nvSpPr>
        <p:spPr>
          <a:xfrm>
            <a:off x="9804400" y="5060116"/>
            <a:ext cx="241300" cy="6714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C94F43EA-FAD4-45A8-ACC4-C36081EA2FB7}"/>
              </a:ext>
            </a:extLst>
          </p:cNvPr>
          <p:cNvSpPr txBox="1"/>
          <p:nvPr/>
        </p:nvSpPr>
        <p:spPr>
          <a:xfrm>
            <a:off x="5625831" y="2253674"/>
            <a:ext cx="252651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5D6266"/>
                </a:solidFill>
                <a:effectLst/>
                <a:uLnTx/>
                <a:uFillTx/>
                <a:latin typeface="Open Sans" panose="020B0604020202020204" charset="0"/>
                <a:cs typeface="Arial"/>
                <a:sym typeface="Arial"/>
              </a:rPr>
              <a:t>Most saline lines have at least one inline clamp.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5D6266"/>
              </a:solidFill>
              <a:effectLst/>
              <a:uLnTx/>
              <a:uFillTx/>
              <a:latin typeface="Open Sans"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5D6266"/>
                </a:solidFill>
                <a:effectLst/>
                <a:uLnTx/>
                <a:uFillTx/>
                <a:latin typeface="Open Sans" panose="020B0604020202020204" charset="0"/>
                <a:cs typeface="Arial"/>
                <a:sym typeface="Arial"/>
              </a:rPr>
              <a:t>Some saline lines have two with one by the bag and one closer to the saline infusion site on the Arterial Line (pre pump). </a:t>
            </a:r>
          </a:p>
        </p:txBody>
      </p:sp>
      <p:sp>
        <p:nvSpPr>
          <p:cNvPr id="17" name="Oval 16">
            <a:extLst>
              <a:ext uri="{FF2B5EF4-FFF2-40B4-BE49-F238E27FC236}">
                <a16:creationId xmlns:a16="http://schemas.microsoft.com/office/drawing/2014/main" id="{38773680-DD8D-42D9-BDF8-99916508FA61}"/>
              </a:ext>
            </a:extLst>
          </p:cNvPr>
          <p:cNvSpPr/>
          <p:nvPr/>
        </p:nvSpPr>
        <p:spPr>
          <a:xfrm>
            <a:off x="2362200" y="3314700"/>
            <a:ext cx="1397000" cy="17454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57627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E01EC-4149-4ACB-A2C1-D9623F8F29AD}"/>
              </a:ext>
            </a:extLst>
          </p:cNvPr>
          <p:cNvSpPr>
            <a:spLocks noGrp="1"/>
          </p:cNvSpPr>
          <p:nvPr>
            <p:ph type="title"/>
          </p:nvPr>
        </p:nvSpPr>
        <p:spPr>
          <a:xfrm>
            <a:off x="340418" y="325237"/>
            <a:ext cx="6819563" cy="671433"/>
          </a:xfrm>
        </p:spPr>
        <p:txBody>
          <a:bodyPr/>
          <a:lstStyle/>
          <a:p>
            <a:r>
              <a:rPr lang="en-US" dirty="0"/>
              <a:t>Saline Release-Access Flow </a:t>
            </a:r>
          </a:p>
        </p:txBody>
      </p:sp>
      <p:sp>
        <p:nvSpPr>
          <p:cNvPr id="3" name="Text Placeholder 2">
            <a:extLst>
              <a:ext uri="{FF2B5EF4-FFF2-40B4-BE49-F238E27FC236}">
                <a16:creationId xmlns:a16="http://schemas.microsoft.com/office/drawing/2014/main" id="{30AB951A-DCEF-4FFE-AD10-6CA8A19178AB}"/>
              </a:ext>
            </a:extLst>
          </p:cNvPr>
          <p:cNvSpPr>
            <a:spLocks noGrp="1"/>
          </p:cNvSpPr>
          <p:nvPr>
            <p:ph type="body" sz="quarter" idx="12"/>
          </p:nvPr>
        </p:nvSpPr>
        <p:spPr>
          <a:xfrm>
            <a:off x="7588902" y="757881"/>
            <a:ext cx="3418232" cy="539637"/>
          </a:xfrm>
        </p:spPr>
        <p:txBody>
          <a:bodyPr/>
          <a:lstStyle/>
          <a:p>
            <a:r>
              <a:rPr lang="en-US" dirty="0"/>
              <a:t>Saline Release Steps </a:t>
            </a:r>
          </a:p>
        </p:txBody>
      </p:sp>
      <p:sp>
        <p:nvSpPr>
          <p:cNvPr id="4" name="Text Placeholder 3">
            <a:extLst>
              <a:ext uri="{FF2B5EF4-FFF2-40B4-BE49-F238E27FC236}">
                <a16:creationId xmlns:a16="http://schemas.microsoft.com/office/drawing/2014/main" id="{DEB859B4-06DA-4C06-ABDD-E3EE2CA77B3E}"/>
              </a:ext>
            </a:extLst>
          </p:cNvPr>
          <p:cNvSpPr>
            <a:spLocks noGrp="1"/>
          </p:cNvSpPr>
          <p:nvPr>
            <p:ph type="body" sz="quarter" idx="13"/>
          </p:nvPr>
        </p:nvSpPr>
        <p:spPr/>
        <p:txBody>
          <a:bodyPr/>
          <a:lstStyle/>
          <a:p>
            <a:r>
              <a:rPr lang="en-US" dirty="0"/>
              <a:t> </a:t>
            </a:r>
          </a:p>
        </p:txBody>
      </p:sp>
      <p:sp>
        <p:nvSpPr>
          <p:cNvPr id="5" name="Text Placeholder 4">
            <a:extLst>
              <a:ext uri="{FF2B5EF4-FFF2-40B4-BE49-F238E27FC236}">
                <a16:creationId xmlns:a16="http://schemas.microsoft.com/office/drawing/2014/main" id="{19A28F62-EDD8-4F52-A03E-EDCBE6C59BAC}"/>
              </a:ext>
            </a:extLst>
          </p:cNvPr>
          <p:cNvSpPr>
            <a:spLocks noGrp="1"/>
          </p:cNvSpPr>
          <p:nvPr>
            <p:ph type="body" sz="quarter" idx="14"/>
          </p:nvPr>
        </p:nvSpPr>
        <p:spPr/>
        <p:txBody>
          <a:bodyPr/>
          <a:lstStyle/>
          <a:p>
            <a:r>
              <a:rPr lang="en-US" dirty="0"/>
              <a:t>WHEN THE TRAFFIC LIGHT TURNS </a:t>
            </a:r>
            <a:r>
              <a:rPr lang="en-US" dirty="0">
                <a:solidFill>
                  <a:srgbClr val="00B050"/>
                </a:solidFill>
              </a:rPr>
              <a:t>GREEN</a:t>
            </a:r>
            <a:r>
              <a:rPr lang="en-US" dirty="0"/>
              <a:t> </a:t>
            </a:r>
          </a:p>
          <a:p>
            <a:r>
              <a:rPr lang="en-US" dirty="0"/>
              <a:t>Open venous pressure limits to avoid pump stop</a:t>
            </a:r>
          </a:p>
          <a:p>
            <a:r>
              <a:rPr lang="en-US" dirty="0"/>
              <a:t>Open saline clamps to release saline from infusion bag for 5-6 sec </a:t>
            </a:r>
          </a:p>
          <a:p>
            <a:r>
              <a:rPr lang="en-US" dirty="0"/>
              <a:t>Do not clamp off the Arterial bloodline, just open the saline clamps to allow the saline to slowly infuse approximately 10 mL’s</a:t>
            </a:r>
          </a:p>
          <a:p>
            <a:pPr marL="0" indent="0">
              <a:buNone/>
            </a:pPr>
            <a:r>
              <a:rPr lang="en-US" dirty="0"/>
              <a:t>     (5-6 sec) of saline from the                  </a:t>
            </a:r>
          </a:p>
          <a:p>
            <a:pPr marL="0" indent="0">
              <a:buNone/>
            </a:pPr>
            <a:r>
              <a:rPr lang="en-US" dirty="0"/>
              <a:t>     bag</a:t>
            </a:r>
          </a:p>
        </p:txBody>
      </p:sp>
      <p:pic>
        <p:nvPicPr>
          <p:cNvPr id="7" name="Picture 6" descr="A close up of a mans face&#10;&#10;Description automatically generated">
            <a:extLst>
              <a:ext uri="{FF2B5EF4-FFF2-40B4-BE49-F238E27FC236}">
                <a16:creationId xmlns:a16="http://schemas.microsoft.com/office/drawing/2014/main" id="{0BFE4A09-E06F-407E-9BD6-F847D638D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69" y="1011965"/>
            <a:ext cx="4980550" cy="2801559"/>
          </a:xfrm>
          <a:prstGeom prst="rect">
            <a:avLst/>
          </a:prstGeom>
        </p:spPr>
      </p:pic>
      <p:pic>
        <p:nvPicPr>
          <p:cNvPr id="9" name="Picture 8" descr="A picture containing photo, indoor, sitting&#10;&#10;Description automatically generated">
            <a:extLst>
              <a:ext uri="{FF2B5EF4-FFF2-40B4-BE49-F238E27FC236}">
                <a16:creationId xmlns:a16="http://schemas.microsoft.com/office/drawing/2014/main" id="{4BACB3EA-AA31-4A69-8FF2-A3C8E2E40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785" y="3813524"/>
            <a:ext cx="4980549" cy="2801559"/>
          </a:xfrm>
          <a:prstGeom prst="rect">
            <a:avLst/>
          </a:prstGeom>
        </p:spPr>
      </p:pic>
    </p:spTree>
    <p:extLst>
      <p:ext uri="{BB962C8B-B14F-4D97-AF65-F5344CB8AC3E}">
        <p14:creationId xmlns:p14="http://schemas.microsoft.com/office/powerpoint/2010/main" val="18394152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14B2AA-57A7-48ED-BC35-F6F524B54D9B}"/>
              </a:ext>
            </a:extLst>
          </p:cNvPr>
          <p:cNvSpPr>
            <a:spLocks noGrp="1"/>
          </p:cNvSpPr>
          <p:nvPr>
            <p:ph type="title"/>
          </p:nvPr>
        </p:nvSpPr>
        <p:spPr/>
        <p:txBody>
          <a:bodyPr>
            <a:normAutofit/>
          </a:bodyPr>
          <a:lstStyle/>
          <a:p>
            <a:r>
              <a:rPr lang="en-US" dirty="0"/>
              <a:t>Saline Dilution-Access Flow</a:t>
            </a:r>
          </a:p>
        </p:txBody>
      </p:sp>
      <p:sp>
        <p:nvSpPr>
          <p:cNvPr id="5" name="Text Placeholder 4">
            <a:extLst>
              <a:ext uri="{FF2B5EF4-FFF2-40B4-BE49-F238E27FC236}">
                <a16:creationId xmlns:a16="http://schemas.microsoft.com/office/drawing/2014/main" id="{E1AD7095-FA0A-453A-A261-A91CA48AD646}"/>
              </a:ext>
            </a:extLst>
          </p:cNvPr>
          <p:cNvSpPr>
            <a:spLocks noGrp="1"/>
          </p:cNvSpPr>
          <p:nvPr>
            <p:ph type="body" sz="quarter" idx="12"/>
          </p:nvPr>
        </p:nvSpPr>
        <p:spPr>
          <a:xfrm>
            <a:off x="7838246" y="736466"/>
            <a:ext cx="2855849" cy="522817"/>
          </a:xfrm>
        </p:spPr>
        <p:txBody>
          <a:bodyPr/>
          <a:lstStyle/>
          <a:p>
            <a:r>
              <a:rPr lang="en-US" dirty="0"/>
              <a:t>Saline Bolus Steps</a:t>
            </a:r>
          </a:p>
        </p:txBody>
      </p:sp>
      <p:pic>
        <p:nvPicPr>
          <p:cNvPr id="2" name="Picture 1">
            <a:extLst>
              <a:ext uri="{FF2B5EF4-FFF2-40B4-BE49-F238E27FC236}">
                <a16:creationId xmlns:a16="http://schemas.microsoft.com/office/drawing/2014/main" id="{FAC257ED-2F1A-453D-827A-9076D53F1533}"/>
              </a:ext>
            </a:extLst>
          </p:cNvPr>
          <p:cNvPicPr>
            <a:picLocks noChangeAspect="1"/>
          </p:cNvPicPr>
          <p:nvPr/>
        </p:nvPicPr>
        <p:blipFill>
          <a:blip r:embed="rId2"/>
          <a:stretch>
            <a:fillRect/>
          </a:stretch>
        </p:blipFill>
        <p:spPr>
          <a:xfrm>
            <a:off x="1687240" y="1600872"/>
            <a:ext cx="4706953" cy="4931095"/>
          </a:xfrm>
          <a:prstGeom prst="rect">
            <a:avLst/>
          </a:prstGeom>
        </p:spPr>
      </p:pic>
      <p:sp>
        <p:nvSpPr>
          <p:cNvPr id="7" name="Text Placeholder 6">
            <a:extLst>
              <a:ext uri="{FF2B5EF4-FFF2-40B4-BE49-F238E27FC236}">
                <a16:creationId xmlns:a16="http://schemas.microsoft.com/office/drawing/2014/main" id="{F80F6840-397C-4EC3-86C6-E3294BC80CF8}"/>
              </a:ext>
            </a:extLst>
          </p:cNvPr>
          <p:cNvSpPr>
            <a:spLocks noGrp="1"/>
          </p:cNvSpPr>
          <p:nvPr>
            <p:ph type="body" sz="quarter" idx="14"/>
          </p:nvPr>
        </p:nvSpPr>
        <p:spPr/>
        <p:txBody>
          <a:bodyPr/>
          <a:lstStyle/>
          <a:p>
            <a:r>
              <a:rPr lang="en-US" dirty="0"/>
              <a:t>Hemodiafiltration machines utilize purified dialysate instead of a saline bag</a:t>
            </a:r>
          </a:p>
          <a:p>
            <a:r>
              <a:rPr lang="en-US" dirty="0"/>
              <a:t>A Saline bolus must be used with these machines </a:t>
            </a:r>
          </a:p>
        </p:txBody>
      </p:sp>
      <p:pic>
        <p:nvPicPr>
          <p:cNvPr id="9" name="Picture 8">
            <a:extLst>
              <a:ext uri="{FF2B5EF4-FFF2-40B4-BE49-F238E27FC236}">
                <a16:creationId xmlns:a16="http://schemas.microsoft.com/office/drawing/2014/main" id="{9980CA05-80B7-499F-A5D0-BDF670DA3B6A}"/>
              </a:ext>
            </a:extLst>
          </p:cNvPr>
          <p:cNvPicPr>
            <a:picLocks noChangeAspect="1"/>
          </p:cNvPicPr>
          <p:nvPr/>
        </p:nvPicPr>
        <p:blipFill>
          <a:blip r:embed="rId3"/>
          <a:stretch>
            <a:fillRect/>
          </a:stretch>
        </p:blipFill>
        <p:spPr>
          <a:xfrm rot="16200000">
            <a:off x="108622" y="2081748"/>
            <a:ext cx="1516405" cy="747910"/>
          </a:xfrm>
          <a:prstGeom prst="rect">
            <a:avLst/>
          </a:prstGeom>
        </p:spPr>
      </p:pic>
      <p:cxnSp>
        <p:nvCxnSpPr>
          <p:cNvPr id="11" name="Straight Arrow Connector 10">
            <a:extLst>
              <a:ext uri="{FF2B5EF4-FFF2-40B4-BE49-F238E27FC236}">
                <a16:creationId xmlns:a16="http://schemas.microsoft.com/office/drawing/2014/main" id="{71CCB93C-5F09-466B-841C-AD62724846E4}"/>
              </a:ext>
            </a:extLst>
          </p:cNvPr>
          <p:cNvCxnSpPr/>
          <p:nvPr/>
        </p:nvCxnSpPr>
        <p:spPr>
          <a:xfrm>
            <a:off x="1240780" y="3213906"/>
            <a:ext cx="799035" cy="215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5503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14B2AA-57A7-48ED-BC35-F6F524B54D9B}"/>
              </a:ext>
            </a:extLst>
          </p:cNvPr>
          <p:cNvSpPr>
            <a:spLocks noGrp="1"/>
          </p:cNvSpPr>
          <p:nvPr>
            <p:ph type="title"/>
          </p:nvPr>
        </p:nvSpPr>
        <p:spPr/>
        <p:txBody>
          <a:bodyPr>
            <a:normAutofit/>
          </a:bodyPr>
          <a:lstStyle/>
          <a:p>
            <a:r>
              <a:rPr lang="en-US" dirty="0"/>
              <a:t>Saline Dilution – Access Flow</a:t>
            </a:r>
          </a:p>
        </p:txBody>
      </p:sp>
      <p:sp>
        <p:nvSpPr>
          <p:cNvPr id="5" name="Text Placeholder 4">
            <a:extLst>
              <a:ext uri="{FF2B5EF4-FFF2-40B4-BE49-F238E27FC236}">
                <a16:creationId xmlns:a16="http://schemas.microsoft.com/office/drawing/2014/main" id="{E1AD7095-FA0A-453A-A261-A91CA48AD646}"/>
              </a:ext>
            </a:extLst>
          </p:cNvPr>
          <p:cNvSpPr>
            <a:spLocks noGrp="1"/>
          </p:cNvSpPr>
          <p:nvPr>
            <p:ph type="body" sz="quarter" idx="12"/>
          </p:nvPr>
        </p:nvSpPr>
        <p:spPr>
          <a:xfrm>
            <a:off x="7776520" y="736467"/>
            <a:ext cx="3230614" cy="561052"/>
          </a:xfrm>
        </p:spPr>
        <p:txBody>
          <a:bodyPr/>
          <a:lstStyle/>
          <a:p>
            <a:r>
              <a:rPr lang="en-US" dirty="0"/>
              <a:t>Saline Bolus Steps</a:t>
            </a:r>
          </a:p>
        </p:txBody>
      </p:sp>
      <p:sp>
        <p:nvSpPr>
          <p:cNvPr id="6" name="Text Placeholder 5">
            <a:extLst>
              <a:ext uri="{FF2B5EF4-FFF2-40B4-BE49-F238E27FC236}">
                <a16:creationId xmlns:a16="http://schemas.microsoft.com/office/drawing/2014/main" id="{044D8972-226F-4B8C-804B-4DD907EBD8AE}"/>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F80F6840-397C-4EC3-86C6-E3294BC80CF8}"/>
              </a:ext>
            </a:extLst>
          </p:cNvPr>
          <p:cNvSpPr>
            <a:spLocks noGrp="1"/>
          </p:cNvSpPr>
          <p:nvPr>
            <p:ph type="body" sz="quarter" idx="14"/>
          </p:nvPr>
        </p:nvSpPr>
        <p:spPr/>
        <p:txBody>
          <a:bodyPr/>
          <a:lstStyle/>
          <a:p>
            <a:r>
              <a:rPr lang="en-US" dirty="0"/>
              <a:t>Inject 10 mL saline into or before venous bubble trap via the injection site (pigtail)  Inject smoothly over 3-4 seconds</a:t>
            </a:r>
          </a:p>
          <a:p>
            <a:endParaRPr lang="en-US" dirty="0"/>
          </a:p>
        </p:txBody>
      </p:sp>
      <p:pic>
        <p:nvPicPr>
          <p:cNvPr id="3" name="Picture 2" descr="A picture containing drawing&#10;&#10;Description automatically generated">
            <a:extLst>
              <a:ext uri="{FF2B5EF4-FFF2-40B4-BE49-F238E27FC236}">
                <a16:creationId xmlns:a16="http://schemas.microsoft.com/office/drawing/2014/main" id="{948F322A-0B46-4B0D-8693-3E57C1ADE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321" y="1651000"/>
            <a:ext cx="6563979" cy="3692238"/>
          </a:xfrm>
          <a:prstGeom prst="rect">
            <a:avLst/>
          </a:prstGeom>
        </p:spPr>
      </p:pic>
    </p:spTree>
    <p:extLst>
      <p:ext uri="{BB962C8B-B14F-4D97-AF65-F5344CB8AC3E}">
        <p14:creationId xmlns:p14="http://schemas.microsoft.com/office/powerpoint/2010/main" val="9626463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7481A-4A72-472B-8276-9B73611BF082}"/>
              </a:ext>
            </a:extLst>
          </p:cNvPr>
          <p:cNvSpPr>
            <a:spLocks noGrp="1"/>
          </p:cNvSpPr>
          <p:nvPr>
            <p:ph type="title"/>
          </p:nvPr>
        </p:nvSpPr>
        <p:spPr/>
        <p:txBody>
          <a:bodyPr>
            <a:normAutofit fontScale="90000"/>
          </a:bodyPr>
          <a:lstStyle/>
          <a:p>
            <a:r>
              <a:rPr lang="en-US" dirty="0"/>
              <a:t>Access Flow Measurement Result </a:t>
            </a:r>
          </a:p>
        </p:txBody>
      </p:sp>
      <p:sp>
        <p:nvSpPr>
          <p:cNvPr id="4" name="Text Placeholder 3">
            <a:extLst>
              <a:ext uri="{FF2B5EF4-FFF2-40B4-BE49-F238E27FC236}">
                <a16:creationId xmlns:a16="http://schemas.microsoft.com/office/drawing/2014/main" id="{54C16DD1-10B1-4047-A3AB-D619C8368675}"/>
              </a:ext>
            </a:extLst>
          </p:cNvPr>
          <p:cNvSpPr>
            <a:spLocks noGrp="1"/>
          </p:cNvSpPr>
          <p:nvPr>
            <p:ph type="body" sz="quarter" idx="12"/>
          </p:nvPr>
        </p:nvSpPr>
        <p:spPr/>
        <p:txBody>
          <a:bodyPr/>
          <a:lstStyle/>
          <a:p>
            <a:r>
              <a:rPr lang="en-US" dirty="0"/>
              <a:t>Result Steps</a:t>
            </a:r>
          </a:p>
        </p:txBody>
      </p:sp>
      <p:pic>
        <p:nvPicPr>
          <p:cNvPr id="7" name="Picture 6">
            <a:extLst>
              <a:ext uri="{FF2B5EF4-FFF2-40B4-BE49-F238E27FC236}">
                <a16:creationId xmlns:a16="http://schemas.microsoft.com/office/drawing/2014/main" id="{A3755EEB-2ABC-49C2-A6F0-F45B59E14676}"/>
              </a:ext>
            </a:extLst>
          </p:cNvPr>
          <p:cNvPicPr>
            <a:picLocks noChangeAspect="1"/>
          </p:cNvPicPr>
          <p:nvPr/>
        </p:nvPicPr>
        <p:blipFill>
          <a:blip r:embed="rId2"/>
          <a:stretch>
            <a:fillRect/>
          </a:stretch>
        </p:blipFill>
        <p:spPr>
          <a:xfrm>
            <a:off x="1320800" y="1955799"/>
            <a:ext cx="5397499" cy="4576167"/>
          </a:xfrm>
          <a:prstGeom prst="rect">
            <a:avLst/>
          </a:prstGeom>
        </p:spPr>
      </p:pic>
      <p:sp>
        <p:nvSpPr>
          <p:cNvPr id="6" name="Text Placeholder 5">
            <a:extLst>
              <a:ext uri="{FF2B5EF4-FFF2-40B4-BE49-F238E27FC236}">
                <a16:creationId xmlns:a16="http://schemas.microsoft.com/office/drawing/2014/main" id="{D94296C2-A860-4005-BB08-064504301E2B}"/>
              </a:ext>
            </a:extLst>
          </p:cNvPr>
          <p:cNvSpPr>
            <a:spLocks noGrp="1"/>
          </p:cNvSpPr>
          <p:nvPr>
            <p:ph type="body" sz="quarter" idx="14"/>
          </p:nvPr>
        </p:nvSpPr>
        <p:spPr>
          <a:xfrm>
            <a:off x="8050306" y="1697500"/>
            <a:ext cx="3648826" cy="4834467"/>
          </a:xfrm>
        </p:spPr>
        <p:txBody>
          <a:bodyPr>
            <a:normAutofit/>
          </a:bodyPr>
          <a:lstStyle/>
          <a:p>
            <a:pPr>
              <a:spcAft>
                <a:spcPts val="600"/>
              </a:spcAft>
            </a:pPr>
            <a:r>
              <a:rPr lang="en-US" dirty="0"/>
              <a:t>DTM Users:  Result will be saved and can be viewed under the Patient Record icon.</a:t>
            </a:r>
          </a:p>
          <a:p>
            <a:pPr>
              <a:spcAft>
                <a:spcPts val="600"/>
              </a:spcAft>
            </a:pPr>
            <a:r>
              <a:rPr lang="en-US" dirty="0"/>
              <a:t>PMM Users:  you </a:t>
            </a:r>
            <a:r>
              <a:rPr lang="en-US" b="1" dirty="0"/>
              <a:t>MUST </a:t>
            </a:r>
            <a:r>
              <a:rPr lang="en-US" dirty="0"/>
              <a:t>Manually record result into the patient’s treatment/ medical record. The result will clear when Next Patient icon is activated</a:t>
            </a:r>
          </a:p>
          <a:p>
            <a:pPr>
              <a:spcAft>
                <a:spcPts val="600"/>
              </a:spcAft>
            </a:pPr>
            <a:r>
              <a:rPr lang="en-US" dirty="0"/>
              <a:t>Access Flow Measurements can be repeated as needed once the Traffic Light turns green again</a:t>
            </a:r>
          </a:p>
        </p:txBody>
      </p:sp>
    </p:spTree>
    <p:extLst>
      <p:ext uri="{BB962C8B-B14F-4D97-AF65-F5344CB8AC3E}">
        <p14:creationId xmlns:p14="http://schemas.microsoft.com/office/powerpoint/2010/main" val="36744895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5F19F8-2BDE-4961-8B3B-31BAEA7CA475}"/>
              </a:ext>
            </a:extLst>
          </p:cNvPr>
          <p:cNvSpPr>
            <a:spLocks noGrp="1"/>
          </p:cNvSpPr>
          <p:nvPr>
            <p:ph type="title"/>
          </p:nvPr>
        </p:nvSpPr>
        <p:spPr>
          <a:xfrm>
            <a:off x="330537" y="400749"/>
            <a:ext cx="6819563" cy="1024639"/>
          </a:xfrm>
        </p:spPr>
        <p:txBody>
          <a:bodyPr>
            <a:normAutofit fontScale="90000"/>
          </a:bodyPr>
          <a:lstStyle/>
          <a:p>
            <a:r>
              <a:rPr lang="en-US" dirty="0"/>
              <a:t>Return Bloodlines to Normal Position</a:t>
            </a:r>
          </a:p>
        </p:txBody>
      </p:sp>
      <p:sp>
        <p:nvSpPr>
          <p:cNvPr id="5" name="Text Placeholder 4">
            <a:extLst>
              <a:ext uri="{FF2B5EF4-FFF2-40B4-BE49-F238E27FC236}">
                <a16:creationId xmlns:a16="http://schemas.microsoft.com/office/drawing/2014/main" id="{1DAF5B27-83CB-40D5-8A23-781249BCD8AB}"/>
              </a:ext>
            </a:extLst>
          </p:cNvPr>
          <p:cNvSpPr>
            <a:spLocks noGrp="1"/>
          </p:cNvSpPr>
          <p:nvPr>
            <p:ph type="body" sz="quarter" idx="12"/>
          </p:nvPr>
        </p:nvSpPr>
        <p:spPr>
          <a:xfrm>
            <a:off x="7942217" y="736466"/>
            <a:ext cx="2528559" cy="561052"/>
          </a:xfrm>
        </p:spPr>
        <p:txBody>
          <a:bodyPr>
            <a:normAutofit fontScale="85000" lnSpcReduction="20000"/>
          </a:bodyPr>
          <a:lstStyle/>
          <a:p>
            <a:r>
              <a:rPr lang="en-US" dirty="0"/>
              <a:t>Return Bloodlines to Normal: Overview</a:t>
            </a:r>
          </a:p>
        </p:txBody>
      </p:sp>
      <p:pic>
        <p:nvPicPr>
          <p:cNvPr id="9" name="Picture 8">
            <a:extLst>
              <a:ext uri="{FF2B5EF4-FFF2-40B4-BE49-F238E27FC236}">
                <a16:creationId xmlns:a16="http://schemas.microsoft.com/office/drawing/2014/main" id="{55856CA3-9FC5-4CBC-B616-997EAECE4F96}"/>
              </a:ext>
            </a:extLst>
          </p:cNvPr>
          <p:cNvPicPr>
            <a:picLocks noChangeAspect="1"/>
          </p:cNvPicPr>
          <p:nvPr/>
        </p:nvPicPr>
        <p:blipFill>
          <a:blip r:embed="rId2"/>
          <a:stretch>
            <a:fillRect/>
          </a:stretch>
        </p:blipFill>
        <p:spPr>
          <a:xfrm>
            <a:off x="1306888" y="2081134"/>
            <a:ext cx="5843212" cy="4236722"/>
          </a:xfrm>
          <a:prstGeom prst="rect">
            <a:avLst/>
          </a:prstGeom>
        </p:spPr>
      </p:pic>
      <p:sp>
        <p:nvSpPr>
          <p:cNvPr id="7" name="Text Placeholder 6">
            <a:extLst>
              <a:ext uri="{FF2B5EF4-FFF2-40B4-BE49-F238E27FC236}">
                <a16:creationId xmlns:a16="http://schemas.microsoft.com/office/drawing/2014/main" id="{3419CA5F-9542-4B53-948E-91896A619CF4}"/>
              </a:ext>
            </a:extLst>
          </p:cNvPr>
          <p:cNvSpPr>
            <a:spLocks noGrp="1"/>
          </p:cNvSpPr>
          <p:nvPr>
            <p:ph type="body" sz="quarter" idx="14"/>
          </p:nvPr>
        </p:nvSpPr>
        <p:spPr/>
        <p:txBody>
          <a:bodyPr/>
          <a:lstStyle/>
          <a:p>
            <a:pPr>
              <a:spcAft>
                <a:spcPts val="1200"/>
              </a:spcAft>
            </a:pPr>
            <a:r>
              <a:rPr lang="en-US" dirty="0"/>
              <a:t>Stop the pump, clamp bloodlines &amp; needle clamps</a:t>
            </a:r>
          </a:p>
          <a:p>
            <a:pPr>
              <a:spcAft>
                <a:spcPts val="1200"/>
              </a:spcAft>
            </a:pPr>
            <a:r>
              <a:rPr lang="en-US" dirty="0"/>
              <a:t>Aseptically reverse the lines back to the normal position</a:t>
            </a:r>
          </a:p>
          <a:p>
            <a:pPr>
              <a:spcAft>
                <a:spcPts val="1200"/>
              </a:spcAft>
            </a:pPr>
            <a:r>
              <a:rPr lang="en-US" dirty="0"/>
              <a:t>Open all 4 clamps</a:t>
            </a:r>
          </a:p>
          <a:p>
            <a:pPr>
              <a:spcAft>
                <a:spcPts val="1200"/>
              </a:spcAft>
            </a:pPr>
            <a:r>
              <a:rPr lang="en-US" dirty="0"/>
              <a:t>Restart the pump to the patient’s prescribed BFR  </a:t>
            </a:r>
          </a:p>
          <a:p>
            <a:pPr marL="0" indent="0">
              <a:buNone/>
            </a:pPr>
            <a:endParaRPr lang="en-US" dirty="0"/>
          </a:p>
        </p:txBody>
      </p:sp>
    </p:spTree>
    <p:extLst>
      <p:ext uri="{BB962C8B-B14F-4D97-AF65-F5344CB8AC3E}">
        <p14:creationId xmlns:p14="http://schemas.microsoft.com/office/powerpoint/2010/main" val="36460583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5F19F8-2BDE-4961-8B3B-31BAEA7CA475}"/>
              </a:ext>
            </a:extLst>
          </p:cNvPr>
          <p:cNvSpPr>
            <a:spLocks noGrp="1"/>
          </p:cNvSpPr>
          <p:nvPr>
            <p:ph type="title"/>
          </p:nvPr>
        </p:nvSpPr>
        <p:spPr/>
        <p:txBody>
          <a:bodyPr/>
          <a:lstStyle/>
          <a:p>
            <a:r>
              <a:rPr lang="en-US" dirty="0"/>
              <a:t>Return Bloodlines to Normal </a:t>
            </a:r>
          </a:p>
        </p:txBody>
      </p:sp>
      <p:sp>
        <p:nvSpPr>
          <p:cNvPr id="5" name="Text Placeholder 4">
            <a:extLst>
              <a:ext uri="{FF2B5EF4-FFF2-40B4-BE49-F238E27FC236}">
                <a16:creationId xmlns:a16="http://schemas.microsoft.com/office/drawing/2014/main" id="{1DAF5B27-83CB-40D5-8A23-781249BCD8AB}"/>
              </a:ext>
            </a:extLst>
          </p:cNvPr>
          <p:cNvSpPr>
            <a:spLocks noGrp="1"/>
          </p:cNvSpPr>
          <p:nvPr>
            <p:ph type="body" sz="quarter" idx="12"/>
          </p:nvPr>
        </p:nvSpPr>
        <p:spPr>
          <a:xfrm>
            <a:off x="7905458" y="783192"/>
            <a:ext cx="3101676" cy="514326"/>
          </a:xfrm>
        </p:spPr>
        <p:txBody>
          <a:bodyPr>
            <a:normAutofit fontScale="77500" lnSpcReduction="20000"/>
          </a:bodyPr>
          <a:lstStyle/>
          <a:p>
            <a:r>
              <a:rPr lang="en-US" dirty="0"/>
              <a:t>Return Bloodline to Normal: Detailed Steps</a:t>
            </a:r>
          </a:p>
        </p:txBody>
      </p:sp>
      <p:sp>
        <p:nvSpPr>
          <p:cNvPr id="7" name="Text Placeholder 6">
            <a:extLst>
              <a:ext uri="{FF2B5EF4-FFF2-40B4-BE49-F238E27FC236}">
                <a16:creationId xmlns:a16="http://schemas.microsoft.com/office/drawing/2014/main" id="{3419CA5F-9542-4B53-948E-91896A619CF4}"/>
              </a:ext>
            </a:extLst>
          </p:cNvPr>
          <p:cNvSpPr>
            <a:spLocks noGrp="1"/>
          </p:cNvSpPr>
          <p:nvPr>
            <p:ph type="body" sz="quarter" idx="14"/>
          </p:nvPr>
        </p:nvSpPr>
        <p:spPr/>
        <p:txBody>
          <a:bodyPr/>
          <a:lstStyle/>
          <a:p>
            <a:r>
              <a:rPr lang="en-US" dirty="0"/>
              <a:t>Stop the pump, clamp bloodlines &amp; needle clamps</a:t>
            </a:r>
          </a:p>
          <a:p>
            <a:endParaRPr lang="en-US" dirty="0"/>
          </a:p>
        </p:txBody>
      </p:sp>
      <p:pic>
        <p:nvPicPr>
          <p:cNvPr id="13" name="Picture 12">
            <a:extLst>
              <a:ext uri="{FF2B5EF4-FFF2-40B4-BE49-F238E27FC236}">
                <a16:creationId xmlns:a16="http://schemas.microsoft.com/office/drawing/2014/main" id="{1E4A7940-C8FA-48BA-8BD3-AAB0FA2D74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77" y="1697500"/>
            <a:ext cx="7781881" cy="4377308"/>
          </a:xfrm>
          <a:prstGeom prst="rect">
            <a:avLst/>
          </a:prstGeom>
        </p:spPr>
      </p:pic>
      <p:pic>
        <p:nvPicPr>
          <p:cNvPr id="16" name="Picture 15" descr="A close up of a logo&#10;&#10;Description automatically generated">
            <a:extLst>
              <a:ext uri="{FF2B5EF4-FFF2-40B4-BE49-F238E27FC236}">
                <a16:creationId xmlns:a16="http://schemas.microsoft.com/office/drawing/2014/main" id="{6BF59BE8-1546-4771-AA4C-A206E89B4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816" y="4897992"/>
            <a:ext cx="2606962" cy="1466417"/>
          </a:xfrm>
          <a:prstGeom prst="rect">
            <a:avLst/>
          </a:prstGeom>
        </p:spPr>
      </p:pic>
      <p:cxnSp>
        <p:nvCxnSpPr>
          <p:cNvPr id="18" name="Straight Arrow Connector 17">
            <a:extLst>
              <a:ext uri="{FF2B5EF4-FFF2-40B4-BE49-F238E27FC236}">
                <a16:creationId xmlns:a16="http://schemas.microsoft.com/office/drawing/2014/main" id="{756C21EB-4254-4A6B-9CC3-23328FCC549C}"/>
              </a:ext>
            </a:extLst>
          </p:cNvPr>
          <p:cNvCxnSpPr/>
          <p:nvPr/>
        </p:nvCxnSpPr>
        <p:spPr>
          <a:xfrm flipH="1" flipV="1">
            <a:off x="1772816" y="3886154"/>
            <a:ext cx="335902" cy="128300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1F93A84-A7DB-4325-8662-06B7375FAC46}"/>
              </a:ext>
            </a:extLst>
          </p:cNvPr>
          <p:cNvCxnSpPr/>
          <p:nvPr/>
        </p:nvCxnSpPr>
        <p:spPr>
          <a:xfrm flipH="1" flipV="1">
            <a:off x="1526990" y="4608391"/>
            <a:ext cx="451100" cy="82202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9BB9FE4-847D-47D2-B4D6-BFAB7AF6FD54}"/>
              </a:ext>
            </a:extLst>
          </p:cNvPr>
          <p:cNvCxnSpPr/>
          <p:nvPr/>
        </p:nvCxnSpPr>
        <p:spPr>
          <a:xfrm flipV="1">
            <a:off x="3769567" y="3886154"/>
            <a:ext cx="765111" cy="154426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4FEED2C-3722-43CF-9D27-31DED58EF3B2}"/>
              </a:ext>
            </a:extLst>
          </p:cNvPr>
          <p:cNvCxnSpPr/>
          <p:nvPr/>
        </p:nvCxnSpPr>
        <p:spPr>
          <a:xfrm flipV="1">
            <a:off x="4040717" y="4608391"/>
            <a:ext cx="493961" cy="82202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92838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5F19F8-2BDE-4961-8B3B-31BAEA7CA475}"/>
              </a:ext>
            </a:extLst>
          </p:cNvPr>
          <p:cNvSpPr>
            <a:spLocks noGrp="1"/>
          </p:cNvSpPr>
          <p:nvPr>
            <p:ph type="title"/>
          </p:nvPr>
        </p:nvSpPr>
        <p:spPr/>
        <p:txBody>
          <a:bodyPr/>
          <a:lstStyle/>
          <a:p>
            <a:r>
              <a:rPr lang="en-US" dirty="0"/>
              <a:t>Return Bloodlines to Normal </a:t>
            </a:r>
          </a:p>
        </p:txBody>
      </p:sp>
      <p:sp>
        <p:nvSpPr>
          <p:cNvPr id="5" name="Text Placeholder 4">
            <a:extLst>
              <a:ext uri="{FF2B5EF4-FFF2-40B4-BE49-F238E27FC236}">
                <a16:creationId xmlns:a16="http://schemas.microsoft.com/office/drawing/2014/main" id="{1DAF5B27-83CB-40D5-8A23-781249BCD8AB}"/>
              </a:ext>
            </a:extLst>
          </p:cNvPr>
          <p:cNvSpPr>
            <a:spLocks noGrp="1"/>
          </p:cNvSpPr>
          <p:nvPr>
            <p:ph type="body" sz="quarter" idx="12"/>
          </p:nvPr>
        </p:nvSpPr>
        <p:spPr/>
        <p:txBody>
          <a:bodyPr>
            <a:normAutofit fontScale="77500" lnSpcReduction="20000"/>
          </a:bodyPr>
          <a:lstStyle/>
          <a:p>
            <a:r>
              <a:rPr lang="en-US" dirty="0"/>
              <a:t>Return Bloodline to Normal Steps</a:t>
            </a:r>
          </a:p>
        </p:txBody>
      </p:sp>
      <p:pic>
        <p:nvPicPr>
          <p:cNvPr id="2" name="Picture 1">
            <a:extLst>
              <a:ext uri="{FF2B5EF4-FFF2-40B4-BE49-F238E27FC236}">
                <a16:creationId xmlns:a16="http://schemas.microsoft.com/office/drawing/2014/main" id="{4C34FFDA-4174-4C01-AC83-F7E5F3EA3C68}"/>
              </a:ext>
            </a:extLst>
          </p:cNvPr>
          <p:cNvPicPr>
            <a:picLocks noChangeAspect="1"/>
          </p:cNvPicPr>
          <p:nvPr/>
        </p:nvPicPr>
        <p:blipFill>
          <a:blip r:embed="rId2"/>
          <a:stretch>
            <a:fillRect/>
          </a:stretch>
        </p:blipFill>
        <p:spPr>
          <a:xfrm>
            <a:off x="91441" y="1833405"/>
            <a:ext cx="7707086" cy="4445596"/>
          </a:xfrm>
          <a:prstGeom prst="rect">
            <a:avLst/>
          </a:prstGeom>
        </p:spPr>
      </p:pic>
      <p:sp>
        <p:nvSpPr>
          <p:cNvPr id="7" name="Text Placeholder 6">
            <a:extLst>
              <a:ext uri="{FF2B5EF4-FFF2-40B4-BE49-F238E27FC236}">
                <a16:creationId xmlns:a16="http://schemas.microsoft.com/office/drawing/2014/main" id="{3419CA5F-9542-4B53-948E-91896A619CF4}"/>
              </a:ext>
            </a:extLst>
          </p:cNvPr>
          <p:cNvSpPr>
            <a:spLocks noGrp="1"/>
          </p:cNvSpPr>
          <p:nvPr>
            <p:ph type="body" sz="quarter" idx="14"/>
          </p:nvPr>
        </p:nvSpPr>
        <p:spPr/>
        <p:txBody>
          <a:bodyPr/>
          <a:lstStyle/>
          <a:p>
            <a:r>
              <a:rPr lang="en-US" dirty="0"/>
              <a:t>Aseptically separate the lines</a:t>
            </a:r>
          </a:p>
        </p:txBody>
      </p:sp>
    </p:spTree>
    <p:extLst>
      <p:ext uri="{BB962C8B-B14F-4D97-AF65-F5344CB8AC3E}">
        <p14:creationId xmlns:p14="http://schemas.microsoft.com/office/powerpoint/2010/main" val="10262309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53DA6-0E74-468D-A6AA-1E18127656BF}"/>
              </a:ext>
            </a:extLst>
          </p:cNvPr>
          <p:cNvSpPr>
            <a:spLocks noGrp="1"/>
          </p:cNvSpPr>
          <p:nvPr>
            <p:ph type="title"/>
          </p:nvPr>
        </p:nvSpPr>
        <p:spPr/>
        <p:txBody>
          <a:bodyPr/>
          <a:lstStyle/>
          <a:p>
            <a:r>
              <a:rPr lang="en-US" dirty="0"/>
              <a:t>Bloodline Return to Normal </a:t>
            </a:r>
          </a:p>
        </p:txBody>
      </p:sp>
      <p:sp>
        <p:nvSpPr>
          <p:cNvPr id="3" name="Text Placeholder 2">
            <a:extLst>
              <a:ext uri="{FF2B5EF4-FFF2-40B4-BE49-F238E27FC236}">
                <a16:creationId xmlns:a16="http://schemas.microsoft.com/office/drawing/2014/main" id="{9DAD2C55-46F7-43FC-ABFB-8EE2B01AA7B3}"/>
              </a:ext>
            </a:extLst>
          </p:cNvPr>
          <p:cNvSpPr>
            <a:spLocks noGrp="1"/>
          </p:cNvSpPr>
          <p:nvPr>
            <p:ph type="body" sz="quarter" idx="12"/>
          </p:nvPr>
        </p:nvSpPr>
        <p:spPr/>
        <p:txBody>
          <a:bodyPr>
            <a:normAutofit fontScale="77500" lnSpcReduction="20000"/>
          </a:bodyPr>
          <a:lstStyle/>
          <a:p>
            <a:r>
              <a:rPr lang="en-US" dirty="0"/>
              <a:t>Return Bloodline to Normal Steps</a:t>
            </a:r>
          </a:p>
          <a:p>
            <a:endParaRPr lang="en-US" dirty="0"/>
          </a:p>
        </p:txBody>
      </p:sp>
      <p:pic>
        <p:nvPicPr>
          <p:cNvPr id="6" name="Picture 5">
            <a:extLst>
              <a:ext uri="{FF2B5EF4-FFF2-40B4-BE49-F238E27FC236}">
                <a16:creationId xmlns:a16="http://schemas.microsoft.com/office/drawing/2014/main" id="{B15AF5E1-C83D-45A1-8E83-75700004B501}"/>
              </a:ext>
            </a:extLst>
          </p:cNvPr>
          <p:cNvPicPr>
            <a:picLocks noChangeAspect="1"/>
          </p:cNvPicPr>
          <p:nvPr/>
        </p:nvPicPr>
        <p:blipFill>
          <a:blip r:embed="rId2"/>
          <a:stretch>
            <a:fillRect/>
          </a:stretch>
        </p:blipFill>
        <p:spPr>
          <a:xfrm>
            <a:off x="300497" y="2319266"/>
            <a:ext cx="7480440" cy="4212701"/>
          </a:xfrm>
          <a:prstGeom prst="rect">
            <a:avLst/>
          </a:prstGeom>
        </p:spPr>
      </p:pic>
      <p:sp>
        <p:nvSpPr>
          <p:cNvPr id="5" name="Text Placeholder 4">
            <a:extLst>
              <a:ext uri="{FF2B5EF4-FFF2-40B4-BE49-F238E27FC236}">
                <a16:creationId xmlns:a16="http://schemas.microsoft.com/office/drawing/2014/main" id="{ACBE2B74-496F-47D9-97A2-33836D3A0FE2}"/>
              </a:ext>
            </a:extLst>
          </p:cNvPr>
          <p:cNvSpPr>
            <a:spLocks noGrp="1"/>
          </p:cNvSpPr>
          <p:nvPr>
            <p:ph type="body" sz="quarter" idx="14"/>
          </p:nvPr>
        </p:nvSpPr>
        <p:spPr/>
        <p:txBody>
          <a:bodyPr/>
          <a:lstStyle/>
          <a:p>
            <a:r>
              <a:rPr lang="en-US" dirty="0"/>
              <a:t>Attached the bloodlines back to the normal position</a:t>
            </a:r>
          </a:p>
          <a:p>
            <a:r>
              <a:rPr lang="en-US" dirty="0"/>
              <a:t>Securely attach the lure lock connections</a:t>
            </a:r>
          </a:p>
          <a:p>
            <a:pPr marL="0" indent="0">
              <a:buNone/>
            </a:pPr>
            <a:endParaRPr lang="en-US" dirty="0"/>
          </a:p>
        </p:txBody>
      </p:sp>
    </p:spTree>
    <p:extLst>
      <p:ext uri="{BB962C8B-B14F-4D97-AF65-F5344CB8AC3E}">
        <p14:creationId xmlns:p14="http://schemas.microsoft.com/office/powerpoint/2010/main" val="1907083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FEF55-5422-42C0-A0D0-850F8C8DD8CF}"/>
              </a:ext>
            </a:extLst>
          </p:cNvPr>
          <p:cNvSpPr>
            <a:spLocks noGrp="1"/>
          </p:cNvSpPr>
          <p:nvPr>
            <p:ph type="title"/>
          </p:nvPr>
        </p:nvSpPr>
        <p:spPr/>
        <p:txBody>
          <a:bodyPr/>
          <a:lstStyle/>
          <a:p>
            <a:r>
              <a:rPr lang="en-US" dirty="0"/>
              <a:t>HD03 Monitor Battery Troubleshooting</a:t>
            </a:r>
          </a:p>
        </p:txBody>
      </p:sp>
      <p:pic>
        <p:nvPicPr>
          <p:cNvPr id="8" name="Picture 7">
            <a:extLst>
              <a:ext uri="{FF2B5EF4-FFF2-40B4-BE49-F238E27FC236}">
                <a16:creationId xmlns:a16="http://schemas.microsoft.com/office/drawing/2014/main" id="{2A3E5595-8433-43FC-B356-C4E4AFE54E2C}"/>
              </a:ext>
            </a:extLst>
          </p:cNvPr>
          <p:cNvPicPr>
            <a:picLocks noChangeAspect="1"/>
          </p:cNvPicPr>
          <p:nvPr/>
        </p:nvPicPr>
        <p:blipFill>
          <a:blip r:embed="rId2"/>
          <a:stretch>
            <a:fillRect/>
          </a:stretch>
        </p:blipFill>
        <p:spPr>
          <a:xfrm>
            <a:off x="6906813" y="2127391"/>
            <a:ext cx="4027075" cy="4046026"/>
          </a:xfrm>
          <a:prstGeom prst="rect">
            <a:avLst/>
          </a:prstGeom>
        </p:spPr>
      </p:pic>
      <p:sp>
        <p:nvSpPr>
          <p:cNvPr id="3" name="Text Placeholder 2">
            <a:extLst>
              <a:ext uri="{FF2B5EF4-FFF2-40B4-BE49-F238E27FC236}">
                <a16:creationId xmlns:a16="http://schemas.microsoft.com/office/drawing/2014/main" id="{F4B368FD-C3C8-4668-9A54-DD3223C38EED}"/>
              </a:ext>
            </a:extLst>
          </p:cNvPr>
          <p:cNvSpPr>
            <a:spLocks noGrp="1"/>
          </p:cNvSpPr>
          <p:nvPr>
            <p:ph type="body" sz="quarter" idx="11"/>
          </p:nvPr>
        </p:nvSpPr>
        <p:spPr>
          <a:xfrm rot="10800000" flipV="1">
            <a:off x="578796" y="1356016"/>
            <a:ext cx="5032065" cy="5009615"/>
          </a:xfrm>
        </p:spPr>
        <p:txBody>
          <a:bodyPr>
            <a:normAutofit/>
          </a:bodyPr>
          <a:lstStyle/>
          <a:p>
            <a:pPr marL="342900" indent="-342900">
              <a:buFont typeface="Wingdings" panose="05000000000000000000" pitchFamily="2" charset="2"/>
              <a:buChar char="ü"/>
            </a:pPr>
            <a:r>
              <a:rPr lang="en-US" dirty="0"/>
              <a:t> 5 to 8 hour battery life</a:t>
            </a:r>
          </a:p>
          <a:p>
            <a:pPr marL="342900" indent="-342900">
              <a:buFont typeface="Wingdings" panose="05000000000000000000" pitchFamily="2" charset="2"/>
              <a:buChar char="ü"/>
            </a:pPr>
            <a:r>
              <a:rPr lang="en-US" dirty="0"/>
              <a:t>Battery Indicator Light is green with full charge</a:t>
            </a:r>
          </a:p>
          <a:p>
            <a:pPr marL="342900" indent="-342900">
              <a:buFont typeface="Wingdings" panose="05000000000000000000" pitchFamily="2" charset="2"/>
              <a:buChar char="ü"/>
            </a:pPr>
            <a:r>
              <a:rPr lang="en-US" dirty="0"/>
              <a:t>Indicator light then changes to yellow as the battery charge drops </a:t>
            </a:r>
          </a:p>
          <a:p>
            <a:pPr marL="342900" indent="-342900">
              <a:buFont typeface="Wingdings" panose="05000000000000000000" pitchFamily="2" charset="2"/>
              <a:buChar char="ü"/>
            </a:pPr>
            <a:r>
              <a:rPr lang="en-US" dirty="0"/>
              <a:t>A red light alone (steady or blinking) indicates the need for immediate recharging</a:t>
            </a:r>
          </a:p>
          <a:p>
            <a:pPr marL="342900" indent="-342900">
              <a:buFont typeface="Wingdings" panose="05000000000000000000" pitchFamily="2" charset="2"/>
              <a:buChar char="ü"/>
            </a:pPr>
            <a:r>
              <a:rPr lang="en-US" dirty="0"/>
              <a:t>The HD03 can always be used to perform measurements with the plugged-in power supply </a:t>
            </a:r>
          </a:p>
        </p:txBody>
      </p:sp>
      <p:sp>
        <p:nvSpPr>
          <p:cNvPr id="10" name="TextBox 9">
            <a:extLst>
              <a:ext uri="{FF2B5EF4-FFF2-40B4-BE49-F238E27FC236}">
                <a16:creationId xmlns:a16="http://schemas.microsoft.com/office/drawing/2014/main" id="{D6513635-FB0F-4C52-A716-280F150DBB60}"/>
              </a:ext>
            </a:extLst>
          </p:cNvPr>
          <p:cNvSpPr txBox="1"/>
          <p:nvPr/>
        </p:nvSpPr>
        <p:spPr>
          <a:xfrm flipH="1">
            <a:off x="5904019" y="5137139"/>
            <a:ext cx="301633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bg1">
                    <a:lumMod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Arial"/>
              </a:rPr>
              <a:t>Battery Indicator Light </a:t>
            </a:r>
          </a:p>
        </p:txBody>
      </p:sp>
    </p:spTree>
    <p:extLst>
      <p:ext uri="{BB962C8B-B14F-4D97-AF65-F5344CB8AC3E}">
        <p14:creationId xmlns:p14="http://schemas.microsoft.com/office/powerpoint/2010/main" val="20987069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5F19F8-2BDE-4961-8B3B-31BAEA7CA475}"/>
              </a:ext>
            </a:extLst>
          </p:cNvPr>
          <p:cNvSpPr>
            <a:spLocks noGrp="1"/>
          </p:cNvSpPr>
          <p:nvPr>
            <p:ph type="title"/>
          </p:nvPr>
        </p:nvSpPr>
        <p:spPr/>
        <p:txBody>
          <a:bodyPr/>
          <a:lstStyle/>
          <a:p>
            <a:r>
              <a:rPr lang="en-US" dirty="0"/>
              <a:t>Return Bloodlines to Normal </a:t>
            </a:r>
          </a:p>
        </p:txBody>
      </p:sp>
      <p:sp>
        <p:nvSpPr>
          <p:cNvPr id="5" name="Text Placeholder 4">
            <a:extLst>
              <a:ext uri="{FF2B5EF4-FFF2-40B4-BE49-F238E27FC236}">
                <a16:creationId xmlns:a16="http://schemas.microsoft.com/office/drawing/2014/main" id="{1DAF5B27-83CB-40D5-8A23-781249BCD8AB}"/>
              </a:ext>
            </a:extLst>
          </p:cNvPr>
          <p:cNvSpPr>
            <a:spLocks noGrp="1"/>
          </p:cNvSpPr>
          <p:nvPr>
            <p:ph type="body" sz="quarter" idx="12"/>
          </p:nvPr>
        </p:nvSpPr>
        <p:spPr/>
        <p:txBody>
          <a:bodyPr>
            <a:normAutofit fontScale="77500" lnSpcReduction="20000"/>
          </a:bodyPr>
          <a:lstStyle/>
          <a:p>
            <a:r>
              <a:rPr lang="en-US" dirty="0"/>
              <a:t>Return Bloodline to Normal Steps</a:t>
            </a:r>
          </a:p>
        </p:txBody>
      </p:sp>
      <p:sp>
        <p:nvSpPr>
          <p:cNvPr id="6" name="Text Placeholder 5">
            <a:extLst>
              <a:ext uri="{FF2B5EF4-FFF2-40B4-BE49-F238E27FC236}">
                <a16:creationId xmlns:a16="http://schemas.microsoft.com/office/drawing/2014/main" id="{62BF331D-DF09-450D-AB12-2DE8AA687C78}"/>
              </a:ext>
            </a:extLst>
          </p:cNvPr>
          <p:cNvSpPr>
            <a:spLocks noGrp="1"/>
          </p:cNvSpPr>
          <p:nvPr>
            <p:ph type="body" sz="quarter" idx="13"/>
          </p:nvPr>
        </p:nvSpPr>
        <p:spPr>
          <a:xfrm>
            <a:off x="604738" y="1697500"/>
            <a:ext cx="6984164" cy="4834467"/>
          </a:xfrm>
        </p:spPr>
        <p:txBody>
          <a:bodyPr/>
          <a:lstStyle/>
          <a:p>
            <a:endParaRPr lang="en-US" dirty="0"/>
          </a:p>
        </p:txBody>
      </p:sp>
      <p:sp>
        <p:nvSpPr>
          <p:cNvPr id="7" name="Text Placeholder 6">
            <a:extLst>
              <a:ext uri="{FF2B5EF4-FFF2-40B4-BE49-F238E27FC236}">
                <a16:creationId xmlns:a16="http://schemas.microsoft.com/office/drawing/2014/main" id="{3419CA5F-9542-4B53-948E-91896A619CF4}"/>
              </a:ext>
            </a:extLst>
          </p:cNvPr>
          <p:cNvSpPr>
            <a:spLocks noGrp="1"/>
          </p:cNvSpPr>
          <p:nvPr>
            <p:ph type="body" sz="quarter" idx="14"/>
          </p:nvPr>
        </p:nvSpPr>
        <p:spPr/>
        <p:txBody>
          <a:bodyPr/>
          <a:lstStyle/>
          <a:p>
            <a:r>
              <a:rPr lang="en-US" dirty="0"/>
              <a:t>Open all 4 clamps</a:t>
            </a:r>
          </a:p>
          <a:p>
            <a:r>
              <a:rPr lang="en-US" dirty="0"/>
              <a:t>Restart the pump to the patient’s prescribed BFR  </a:t>
            </a:r>
          </a:p>
          <a:p>
            <a:endParaRPr lang="en-US" dirty="0"/>
          </a:p>
        </p:txBody>
      </p:sp>
      <p:pic>
        <p:nvPicPr>
          <p:cNvPr id="10" name="Picture 9">
            <a:extLst>
              <a:ext uri="{FF2B5EF4-FFF2-40B4-BE49-F238E27FC236}">
                <a16:creationId xmlns:a16="http://schemas.microsoft.com/office/drawing/2014/main" id="{7E43A76E-CF29-4B6B-9F97-FF1EF5604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42" y="1697500"/>
            <a:ext cx="7381550" cy="4152122"/>
          </a:xfrm>
          <a:prstGeom prst="rect">
            <a:avLst/>
          </a:prstGeom>
        </p:spPr>
      </p:pic>
    </p:spTree>
    <p:extLst>
      <p:ext uri="{BB962C8B-B14F-4D97-AF65-F5344CB8AC3E}">
        <p14:creationId xmlns:p14="http://schemas.microsoft.com/office/powerpoint/2010/main" val="22527556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9555EF-BB1D-44C8-9D37-F125FBDA865F}"/>
              </a:ext>
            </a:extLst>
          </p:cNvPr>
          <p:cNvSpPr>
            <a:spLocks noGrp="1"/>
          </p:cNvSpPr>
          <p:nvPr>
            <p:ph type="title"/>
          </p:nvPr>
        </p:nvSpPr>
        <p:spPr/>
        <p:txBody>
          <a:bodyPr>
            <a:normAutofit fontScale="90000"/>
          </a:bodyPr>
          <a:lstStyle/>
          <a:p>
            <a:r>
              <a:rPr lang="en-US" dirty="0"/>
              <a:t>Access Flow Measurement Completed and No Additional Measurements Required</a:t>
            </a:r>
          </a:p>
        </p:txBody>
      </p:sp>
      <p:sp>
        <p:nvSpPr>
          <p:cNvPr id="7" name="Text Placeholder 6">
            <a:extLst>
              <a:ext uri="{FF2B5EF4-FFF2-40B4-BE49-F238E27FC236}">
                <a16:creationId xmlns:a16="http://schemas.microsoft.com/office/drawing/2014/main" id="{52B4735A-CEAF-4F0C-B5FB-DFDCD1EF8D52}"/>
              </a:ext>
            </a:extLst>
          </p:cNvPr>
          <p:cNvSpPr>
            <a:spLocks noGrp="1"/>
          </p:cNvSpPr>
          <p:nvPr>
            <p:ph type="body" sz="quarter" idx="11"/>
          </p:nvPr>
        </p:nvSpPr>
        <p:spPr/>
        <p:txBody>
          <a:bodyPr/>
          <a:lstStyle/>
          <a:p>
            <a:r>
              <a:rPr lang="en-US" dirty="0"/>
              <a:t>If the Hemodiafiltration has been paused for the measurements:</a:t>
            </a:r>
          </a:p>
          <a:p>
            <a:pPr marL="342900" indent="-342900">
              <a:buFont typeface="Wingdings" panose="05000000000000000000" pitchFamily="2" charset="2"/>
              <a:buChar char="ü"/>
            </a:pPr>
            <a:r>
              <a:rPr lang="en-US" dirty="0"/>
              <a:t>Resume the Hemodiafiltration mode</a:t>
            </a:r>
          </a:p>
          <a:p>
            <a:pPr marL="342900" indent="-342900">
              <a:buFont typeface="Wingdings" panose="05000000000000000000" pitchFamily="2" charset="2"/>
              <a:buChar char="ü"/>
            </a:pPr>
            <a:r>
              <a:rPr lang="en-US" dirty="0"/>
              <a:t>Verify the patient’s dialysis machine setting match the physician dialysis prescription</a:t>
            </a:r>
          </a:p>
          <a:p>
            <a:pPr marL="342900" indent="-342900">
              <a:buFont typeface="Wingdings" panose="05000000000000000000" pitchFamily="2" charset="2"/>
              <a:buChar char="ü"/>
            </a:pPr>
            <a:r>
              <a:rPr lang="en-US" dirty="0"/>
              <a:t>Resume any paused I.V. infusions </a:t>
            </a:r>
          </a:p>
          <a:p>
            <a:endParaRPr lang="en-US" dirty="0"/>
          </a:p>
          <a:p>
            <a:endParaRPr lang="en-US" dirty="0"/>
          </a:p>
        </p:txBody>
      </p:sp>
    </p:spTree>
    <p:extLst>
      <p:ext uri="{BB962C8B-B14F-4D97-AF65-F5344CB8AC3E}">
        <p14:creationId xmlns:p14="http://schemas.microsoft.com/office/powerpoint/2010/main" val="36510890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70F0D-F2FD-4F90-A9C6-3058F0DF5DE8}"/>
              </a:ext>
            </a:extLst>
          </p:cNvPr>
          <p:cNvSpPr>
            <a:spLocks noGrp="1"/>
          </p:cNvSpPr>
          <p:nvPr>
            <p:ph type="title"/>
          </p:nvPr>
        </p:nvSpPr>
        <p:spPr/>
        <p:txBody>
          <a:bodyPr>
            <a:normAutofit fontScale="90000"/>
          </a:bodyPr>
          <a:lstStyle/>
          <a:p>
            <a:r>
              <a:rPr lang="en-US" dirty="0"/>
              <a:t>Tips for Adequate Saline Mixing in Fistulas for Access Flow Measurements</a:t>
            </a:r>
          </a:p>
        </p:txBody>
      </p:sp>
      <p:sp>
        <p:nvSpPr>
          <p:cNvPr id="3" name="Text Placeholder 2">
            <a:extLst>
              <a:ext uri="{FF2B5EF4-FFF2-40B4-BE49-F238E27FC236}">
                <a16:creationId xmlns:a16="http://schemas.microsoft.com/office/drawing/2014/main" id="{7CA298EE-90D3-46C8-A48B-D2B6B8CF11DD}"/>
              </a:ext>
            </a:extLst>
          </p:cNvPr>
          <p:cNvSpPr>
            <a:spLocks noGrp="1"/>
          </p:cNvSpPr>
          <p:nvPr>
            <p:ph type="body" sz="quarter" idx="11"/>
          </p:nvPr>
        </p:nvSpPr>
        <p:spPr/>
        <p:txBody>
          <a:bodyPr>
            <a:normAutofit fontScale="92500" lnSpcReduction="20000"/>
          </a:bodyPr>
          <a:lstStyle/>
          <a:p>
            <a:pPr marL="457200" indent="-457200">
              <a:spcAft>
                <a:spcPts val="1200"/>
              </a:spcAft>
              <a:buFont typeface="+mj-lt"/>
              <a:buAutoNum type="arabicPeriod"/>
            </a:pPr>
            <a:r>
              <a:rPr lang="en-US" dirty="0"/>
              <a:t>If delivered blood flow is 200-300 mL/min, any needle orientation (toward or away from incoming access flow) produces adequate mixing for up to 2 liters of flow. </a:t>
            </a:r>
          </a:p>
          <a:p>
            <a:pPr marL="457200" indent="-457200">
              <a:spcAft>
                <a:spcPts val="1200"/>
              </a:spcAft>
              <a:buFont typeface="+mj-lt"/>
              <a:buAutoNum type="arabicPeriod"/>
            </a:pPr>
            <a:r>
              <a:rPr lang="en-US" dirty="0"/>
              <a:t>In fistulas with a large aneurysm, or in upper arm fistulas with &gt;2 L/min of flow, the arterial needle should be positioned so that it faces incoming access flow. Evaluate the needle placement for the next dialysis session and repeat Access Flow measurements.</a:t>
            </a:r>
          </a:p>
          <a:p>
            <a:pPr marL="457200" indent="-457200">
              <a:spcAft>
                <a:spcPts val="1200"/>
              </a:spcAft>
              <a:buFont typeface="+mj-lt"/>
              <a:buAutoNum type="arabicPeriod"/>
            </a:pPr>
            <a:r>
              <a:rPr lang="en-US" dirty="0"/>
              <a:t>When measuring Access Flow, you may see the message “Check Line Reversal and Needle Placement”.  This occurs when needle in a collateral or branch of the vein</a:t>
            </a:r>
          </a:p>
          <a:p>
            <a:pPr marL="457200" indent="-457200">
              <a:spcAft>
                <a:spcPts val="1200"/>
              </a:spcAft>
              <a:buFont typeface="+mj-lt"/>
              <a:buAutoNum type="arabicPeriod"/>
            </a:pPr>
            <a:r>
              <a:rPr lang="en-US" dirty="0"/>
              <a:t>When measuring access flow with a needle in a collateral or branch of the vein, you may see the message “Check Line Reversal and Needle Placement.” Confirm the message by repeating the measurement. If the message repeats, evaluate the needle placement for the next dialysis session and repeat Access Flow measurements.</a:t>
            </a:r>
          </a:p>
          <a:p>
            <a:endParaRPr lang="en-US" dirty="0"/>
          </a:p>
        </p:txBody>
      </p:sp>
    </p:spTree>
    <p:extLst>
      <p:ext uri="{BB962C8B-B14F-4D97-AF65-F5344CB8AC3E}">
        <p14:creationId xmlns:p14="http://schemas.microsoft.com/office/powerpoint/2010/main" val="9589161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1CE8A6-F576-41CB-951B-818B85DA5C76}"/>
              </a:ext>
            </a:extLst>
          </p:cNvPr>
          <p:cNvSpPr>
            <a:spLocks noGrp="1"/>
          </p:cNvSpPr>
          <p:nvPr>
            <p:ph type="title"/>
          </p:nvPr>
        </p:nvSpPr>
        <p:spPr/>
        <p:txBody>
          <a:bodyPr>
            <a:normAutofit/>
          </a:bodyPr>
          <a:lstStyle/>
          <a:p>
            <a:r>
              <a:rPr lang="en-US" dirty="0"/>
              <a:t>Transonic HD03 Tools </a:t>
            </a:r>
            <a:r>
              <a:rPr lang="en-US" dirty="0">
                <a:hlinkClick r:id="rId2"/>
              </a:rPr>
              <a:t>www.Transonic.com</a:t>
            </a:r>
            <a:r>
              <a:rPr lang="en-US" dirty="0"/>
              <a:t> </a:t>
            </a:r>
          </a:p>
        </p:txBody>
      </p:sp>
      <p:pic>
        <p:nvPicPr>
          <p:cNvPr id="3" name="Picture 2">
            <a:extLst>
              <a:ext uri="{FF2B5EF4-FFF2-40B4-BE49-F238E27FC236}">
                <a16:creationId xmlns:a16="http://schemas.microsoft.com/office/drawing/2014/main" id="{3B9A9B1A-A822-44A6-B1CC-FC4415682AFD}"/>
              </a:ext>
            </a:extLst>
          </p:cNvPr>
          <p:cNvPicPr>
            <a:picLocks noChangeAspect="1"/>
          </p:cNvPicPr>
          <p:nvPr/>
        </p:nvPicPr>
        <p:blipFill rotWithShape="1">
          <a:blip r:embed="rId3"/>
          <a:srcRect b="2022"/>
          <a:stretch/>
        </p:blipFill>
        <p:spPr>
          <a:xfrm>
            <a:off x="312097" y="2175872"/>
            <a:ext cx="3447103" cy="4313748"/>
          </a:xfrm>
          <a:prstGeom prst="rect">
            <a:avLst/>
          </a:prstGeom>
        </p:spPr>
      </p:pic>
      <p:pic>
        <p:nvPicPr>
          <p:cNvPr id="4" name="Picture 3">
            <a:extLst>
              <a:ext uri="{FF2B5EF4-FFF2-40B4-BE49-F238E27FC236}">
                <a16:creationId xmlns:a16="http://schemas.microsoft.com/office/drawing/2014/main" id="{0325E936-4030-4949-9C22-2A96348D0A86}"/>
              </a:ext>
            </a:extLst>
          </p:cNvPr>
          <p:cNvPicPr>
            <a:picLocks noChangeAspect="1"/>
          </p:cNvPicPr>
          <p:nvPr/>
        </p:nvPicPr>
        <p:blipFill>
          <a:blip r:embed="rId4"/>
          <a:stretch>
            <a:fillRect/>
          </a:stretch>
        </p:blipFill>
        <p:spPr>
          <a:xfrm>
            <a:off x="4191000" y="2175872"/>
            <a:ext cx="3503887" cy="4313748"/>
          </a:xfrm>
          <a:prstGeom prst="rect">
            <a:avLst/>
          </a:prstGeom>
        </p:spPr>
      </p:pic>
      <p:pic>
        <p:nvPicPr>
          <p:cNvPr id="5" name="Picture 4">
            <a:extLst>
              <a:ext uri="{FF2B5EF4-FFF2-40B4-BE49-F238E27FC236}">
                <a16:creationId xmlns:a16="http://schemas.microsoft.com/office/drawing/2014/main" id="{CF939442-9500-43A4-8C75-E43429E47909}"/>
              </a:ext>
            </a:extLst>
          </p:cNvPr>
          <p:cNvPicPr>
            <a:picLocks noChangeAspect="1"/>
          </p:cNvPicPr>
          <p:nvPr/>
        </p:nvPicPr>
        <p:blipFill>
          <a:blip r:embed="rId5"/>
          <a:stretch>
            <a:fillRect/>
          </a:stretch>
        </p:blipFill>
        <p:spPr>
          <a:xfrm>
            <a:off x="7936189" y="2168949"/>
            <a:ext cx="3303312" cy="4417587"/>
          </a:xfrm>
          <a:prstGeom prst="rect">
            <a:avLst/>
          </a:prstGeom>
        </p:spPr>
      </p:pic>
    </p:spTree>
    <p:extLst>
      <p:ext uri="{BB962C8B-B14F-4D97-AF65-F5344CB8AC3E}">
        <p14:creationId xmlns:p14="http://schemas.microsoft.com/office/powerpoint/2010/main" val="6500647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1CE8A6-F576-41CB-951B-818B85DA5C76}"/>
              </a:ext>
            </a:extLst>
          </p:cNvPr>
          <p:cNvSpPr>
            <a:spLocks noGrp="1"/>
          </p:cNvSpPr>
          <p:nvPr>
            <p:ph type="title"/>
          </p:nvPr>
        </p:nvSpPr>
        <p:spPr>
          <a:xfrm>
            <a:off x="518412" y="451746"/>
            <a:ext cx="11129423" cy="671433"/>
          </a:xfrm>
        </p:spPr>
        <p:txBody>
          <a:bodyPr>
            <a:normAutofit/>
          </a:bodyPr>
          <a:lstStyle/>
          <a:p>
            <a:r>
              <a:rPr lang="en-US" dirty="0"/>
              <a:t>Transonic HD03 Tools </a:t>
            </a:r>
            <a:r>
              <a:rPr lang="en-US" u="sng" dirty="0">
                <a:hlinkClick r:id="rId2"/>
              </a:rPr>
              <a:t>www.Transonic.co</a:t>
            </a:r>
            <a:r>
              <a:rPr lang="en-US" u="sng" dirty="0">
                <a:solidFill>
                  <a:schemeClr val="accent5"/>
                </a:solidFill>
              </a:rPr>
              <a:t>m </a:t>
            </a:r>
          </a:p>
        </p:txBody>
      </p:sp>
      <p:sp>
        <p:nvSpPr>
          <p:cNvPr id="2" name="Text Placeholder 1">
            <a:extLst>
              <a:ext uri="{FF2B5EF4-FFF2-40B4-BE49-F238E27FC236}">
                <a16:creationId xmlns:a16="http://schemas.microsoft.com/office/drawing/2014/main" id="{8F142DD9-F2A0-457E-87FB-33F4F2EF2AEE}"/>
              </a:ext>
            </a:extLst>
          </p:cNvPr>
          <p:cNvSpPr>
            <a:spLocks noGrp="1"/>
          </p:cNvSpPr>
          <p:nvPr>
            <p:ph type="body" sz="quarter" idx="11"/>
          </p:nvPr>
        </p:nvSpPr>
        <p:spPr>
          <a:xfrm>
            <a:off x="680138" y="1281652"/>
            <a:ext cx="11129423" cy="3169578"/>
          </a:xfrm>
        </p:spPr>
        <p:txBody>
          <a:bodyPr>
            <a:normAutofit fontScale="92500" lnSpcReduction="10000"/>
          </a:bodyPr>
          <a:lstStyle/>
          <a:p>
            <a:r>
              <a:rPr lang="en-US" dirty="0"/>
              <a:t>Customer Updates &amp; Training Web Portal</a:t>
            </a:r>
          </a:p>
          <a:p>
            <a:pPr marL="342900" indent="-342900">
              <a:buFont typeface="Wingdings" panose="05000000000000000000" pitchFamily="2" charset="2"/>
              <a:buChar char="ü"/>
            </a:pPr>
            <a:r>
              <a:rPr lang="en-US" dirty="0"/>
              <a:t>Software Updates</a:t>
            </a:r>
          </a:p>
          <a:p>
            <a:pPr marL="342900" indent="-342900">
              <a:buFont typeface="Wingdings" panose="05000000000000000000" pitchFamily="2" charset="2"/>
              <a:buChar char="ü"/>
            </a:pPr>
            <a:r>
              <a:rPr lang="en-US" dirty="0"/>
              <a:t>Training Materials</a:t>
            </a:r>
          </a:p>
          <a:p>
            <a:pPr marL="342900" indent="-342900">
              <a:buFont typeface="Wingdings" panose="05000000000000000000" pitchFamily="2" charset="2"/>
              <a:buChar char="ü"/>
            </a:pPr>
            <a:r>
              <a:rPr lang="en-US" dirty="0"/>
              <a:t>Training Videos</a:t>
            </a:r>
          </a:p>
          <a:p>
            <a:pPr marL="342900" indent="-342900">
              <a:buFont typeface="Wingdings" panose="05000000000000000000" pitchFamily="2" charset="2"/>
              <a:buChar char="ü"/>
            </a:pPr>
            <a:r>
              <a:rPr lang="en-US" dirty="0"/>
              <a:t>Training Checklists</a:t>
            </a:r>
          </a:p>
          <a:p>
            <a:pPr marL="342900" indent="-342900">
              <a:buFont typeface="Wingdings" panose="05000000000000000000" pitchFamily="2" charset="2"/>
              <a:buChar char="ü"/>
            </a:pPr>
            <a:r>
              <a:rPr lang="en-US" dirty="0"/>
              <a:t>Operators Manuals</a:t>
            </a:r>
          </a:p>
          <a:p>
            <a:pPr marL="342900" indent="-342900">
              <a:buFont typeface="Wingdings" panose="05000000000000000000" pitchFamily="2" charset="2"/>
              <a:buChar char="ü"/>
            </a:pPr>
            <a:endParaRPr lang="en-US" dirty="0"/>
          </a:p>
          <a:p>
            <a:endParaRPr lang="en-US" dirty="0"/>
          </a:p>
          <a:p>
            <a:r>
              <a:rPr lang="en-US" dirty="0"/>
              <a:t>Click on Customer Login (top right corner of the home page). Then fill in the form  “Get Registered” to create an account to access the Transonic Resources. </a:t>
            </a:r>
          </a:p>
        </p:txBody>
      </p:sp>
      <p:pic>
        <p:nvPicPr>
          <p:cNvPr id="10" name="Picture 9" descr="Icon&#10;&#10;Description automatically generated">
            <a:extLst>
              <a:ext uri="{FF2B5EF4-FFF2-40B4-BE49-F238E27FC236}">
                <a16:creationId xmlns:a16="http://schemas.microsoft.com/office/drawing/2014/main" id="{96B603F0-BA75-4CDA-BE49-47AFB2F8AB96}"/>
              </a:ext>
            </a:extLst>
          </p:cNvPr>
          <p:cNvPicPr>
            <a:picLocks noChangeAspect="1"/>
          </p:cNvPicPr>
          <p:nvPr/>
        </p:nvPicPr>
        <p:blipFill>
          <a:blip r:embed="rId3"/>
          <a:stretch>
            <a:fillRect/>
          </a:stretch>
        </p:blipFill>
        <p:spPr>
          <a:xfrm>
            <a:off x="3317830" y="4724733"/>
            <a:ext cx="4610789" cy="485843"/>
          </a:xfrm>
          <a:prstGeom prst="rect">
            <a:avLst/>
          </a:prstGeom>
        </p:spPr>
      </p:pic>
    </p:spTree>
    <p:extLst>
      <p:ext uri="{BB962C8B-B14F-4D97-AF65-F5344CB8AC3E}">
        <p14:creationId xmlns:p14="http://schemas.microsoft.com/office/powerpoint/2010/main" val="30184370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9F77F-CED8-4CB7-8A78-A6582ABCCB48}"/>
              </a:ext>
            </a:extLst>
          </p:cNvPr>
          <p:cNvSpPr>
            <a:spLocks noGrp="1"/>
          </p:cNvSpPr>
          <p:nvPr>
            <p:ph type="title"/>
          </p:nvPr>
        </p:nvSpPr>
        <p:spPr/>
        <p:txBody>
          <a:bodyPr/>
          <a:lstStyle/>
          <a:p>
            <a:r>
              <a:rPr lang="en-US" dirty="0"/>
              <a:t>Complete the Form to Create Your Account </a:t>
            </a:r>
          </a:p>
        </p:txBody>
      </p:sp>
      <p:pic>
        <p:nvPicPr>
          <p:cNvPr id="5" name="Picture 4">
            <a:extLst>
              <a:ext uri="{FF2B5EF4-FFF2-40B4-BE49-F238E27FC236}">
                <a16:creationId xmlns:a16="http://schemas.microsoft.com/office/drawing/2014/main" id="{BF7250D6-A636-4E6C-A783-5EA476D80A09}"/>
              </a:ext>
            </a:extLst>
          </p:cNvPr>
          <p:cNvPicPr>
            <a:picLocks noChangeAspect="1"/>
          </p:cNvPicPr>
          <p:nvPr/>
        </p:nvPicPr>
        <p:blipFill>
          <a:blip r:embed="rId2"/>
          <a:stretch>
            <a:fillRect/>
          </a:stretch>
        </p:blipFill>
        <p:spPr>
          <a:xfrm>
            <a:off x="2861253" y="1802869"/>
            <a:ext cx="3972479" cy="4096322"/>
          </a:xfrm>
          <a:prstGeom prst="rect">
            <a:avLst/>
          </a:prstGeom>
        </p:spPr>
      </p:pic>
      <p:sp>
        <p:nvSpPr>
          <p:cNvPr id="6" name="Oval 5">
            <a:extLst>
              <a:ext uri="{FF2B5EF4-FFF2-40B4-BE49-F238E27FC236}">
                <a16:creationId xmlns:a16="http://schemas.microsoft.com/office/drawing/2014/main" id="{DBD67533-3970-4D1A-B76B-1E79B313EEDA}"/>
              </a:ext>
            </a:extLst>
          </p:cNvPr>
          <p:cNvSpPr/>
          <p:nvPr/>
        </p:nvSpPr>
        <p:spPr>
          <a:xfrm>
            <a:off x="2861254" y="4044463"/>
            <a:ext cx="3829692" cy="127488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78EDB8BC-A6CC-4C37-BBA9-1949BC0030F0}"/>
              </a:ext>
            </a:extLst>
          </p:cNvPr>
          <p:cNvSpPr txBox="1"/>
          <p:nvPr/>
        </p:nvSpPr>
        <p:spPr>
          <a:xfrm>
            <a:off x="7165731" y="4396154"/>
            <a:ext cx="29454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Select HD03 from the dropdown box </a:t>
            </a:r>
          </a:p>
        </p:txBody>
      </p:sp>
      <p:sp>
        <p:nvSpPr>
          <p:cNvPr id="8" name="TextBox 7">
            <a:extLst>
              <a:ext uri="{FF2B5EF4-FFF2-40B4-BE49-F238E27FC236}">
                <a16:creationId xmlns:a16="http://schemas.microsoft.com/office/drawing/2014/main" id="{3A500E33-146A-45DC-8F03-59DB94BE7963}"/>
              </a:ext>
            </a:extLst>
          </p:cNvPr>
          <p:cNvSpPr txBox="1"/>
          <p:nvPr/>
        </p:nvSpPr>
        <p:spPr>
          <a:xfrm>
            <a:off x="509953" y="3094892"/>
            <a:ext cx="245973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Use a facility email address if your facility has a general email address.</a:t>
            </a:r>
          </a:p>
        </p:txBody>
      </p:sp>
    </p:spTree>
    <p:extLst>
      <p:ext uri="{BB962C8B-B14F-4D97-AF65-F5344CB8AC3E}">
        <p14:creationId xmlns:p14="http://schemas.microsoft.com/office/powerpoint/2010/main" val="27119290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FF5B-35F7-41A4-8B6C-C3B37B5DF9EA}"/>
              </a:ext>
            </a:extLst>
          </p:cNvPr>
          <p:cNvSpPr>
            <a:spLocks noGrp="1"/>
          </p:cNvSpPr>
          <p:nvPr>
            <p:ph type="title"/>
          </p:nvPr>
        </p:nvSpPr>
        <p:spPr/>
        <p:txBody>
          <a:bodyPr/>
          <a:lstStyle/>
          <a:p>
            <a:r>
              <a:rPr lang="en-US" dirty="0"/>
              <a:t>Email Confirmation </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FB888A14-9CC7-4D43-9C07-13AC5755B627}"/>
              </a:ext>
            </a:extLst>
          </p:cNvPr>
          <p:cNvPicPr>
            <a:picLocks noChangeAspect="1"/>
          </p:cNvPicPr>
          <p:nvPr/>
        </p:nvPicPr>
        <p:blipFill>
          <a:blip r:embed="rId2"/>
          <a:stretch>
            <a:fillRect/>
          </a:stretch>
        </p:blipFill>
        <p:spPr>
          <a:xfrm>
            <a:off x="3355708" y="2409260"/>
            <a:ext cx="4801270" cy="2848373"/>
          </a:xfrm>
          <a:prstGeom prst="rect">
            <a:avLst/>
          </a:prstGeom>
        </p:spPr>
      </p:pic>
    </p:spTree>
    <p:extLst>
      <p:ext uri="{BB962C8B-B14F-4D97-AF65-F5344CB8AC3E}">
        <p14:creationId xmlns:p14="http://schemas.microsoft.com/office/powerpoint/2010/main" val="40710607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C1B3-C4BA-45AB-B5E1-CB95A1D8EB5F}"/>
              </a:ext>
            </a:extLst>
          </p:cNvPr>
          <p:cNvSpPr>
            <a:spLocks noGrp="1"/>
          </p:cNvSpPr>
          <p:nvPr>
            <p:ph type="title"/>
          </p:nvPr>
        </p:nvSpPr>
        <p:spPr/>
        <p:txBody>
          <a:bodyPr>
            <a:normAutofit/>
          </a:bodyPr>
          <a:lstStyle/>
          <a:p>
            <a:r>
              <a:rPr lang="en-US" dirty="0"/>
              <a:t>Partner Portal  </a:t>
            </a:r>
          </a:p>
        </p:txBody>
      </p:sp>
      <p:sp>
        <p:nvSpPr>
          <p:cNvPr id="3" name="Rectangle 2">
            <a:extLst>
              <a:ext uri="{FF2B5EF4-FFF2-40B4-BE49-F238E27FC236}">
                <a16:creationId xmlns:a16="http://schemas.microsoft.com/office/drawing/2014/main" id="{048D0568-B570-4792-B085-82C2D3134373}"/>
              </a:ext>
            </a:extLst>
          </p:cNvPr>
          <p:cNvSpPr/>
          <p:nvPr/>
        </p:nvSpPr>
        <p:spPr>
          <a:xfrm>
            <a:off x="5969000" y="3263900"/>
            <a:ext cx="863600" cy="2540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descr="Graphical user interface, text, application&#10;&#10;Description automatically generated">
            <a:extLst>
              <a:ext uri="{FF2B5EF4-FFF2-40B4-BE49-F238E27FC236}">
                <a16:creationId xmlns:a16="http://schemas.microsoft.com/office/drawing/2014/main" id="{B144498A-8CCB-48E2-B053-B30E4E1FC0A8}"/>
              </a:ext>
            </a:extLst>
          </p:cNvPr>
          <p:cNvPicPr>
            <a:picLocks noChangeAspect="1"/>
          </p:cNvPicPr>
          <p:nvPr/>
        </p:nvPicPr>
        <p:blipFill>
          <a:blip r:embed="rId2"/>
          <a:stretch>
            <a:fillRect/>
          </a:stretch>
        </p:blipFill>
        <p:spPr>
          <a:xfrm>
            <a:off x="323820" y="1690522"/>
            <a:ext cx="6253803" cy="365475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2A0F643B-E9C6-4C4A-B2C4-BEAF386F44C1}"/>
              </a:ext>
            </a:extLst>
          </p:cNvPr>
          <p:cNvPicPr>
            <a:picLocks noChangeAspect="1"/>
          </p:cNvPicPr>
          <p:nvPr/>
        </p:nvPicPr>
        <p:blipFill>
          <a:blip r:embed="rId3"/>
          <a:stretch>
            <a:fillRect/>
          </a:stretch>
        </p:blipFill>
        <p:spPr>
          <a:xfrm>
            <a:off x="5455064" y="3124922"/>
            <a:ext cx="5417279" cy="3524942"/>
          </a:xfrm>
          <a:prstGeom prst="rect">
            <a:avLst/>
          </a:prstGeom>
        </p:spPr>
      </p:pic>
      <p:sp>
        <p:nvSpPr>
          <p:cNvPr id="9" name="TextBox 8">
            <a:extLst>
              <a:ext uri="{FF2B5EF4-FFF2-40B4-BE49-F238E27FC236}">
                <a16:creationId xmlns:a16="http://schemas.microsoft.com/office/drawing/2014/main" id="{29597009-042D-43B6-A578-270E093F9359}"/>
              </a:ext>
            </a:extLst>
          </p:cNvPr>
          <p:cNvSpPr txBox="1"/>
          <p:nvPr/>
        </p:nvSpPr>
        <p:spPr>
          <a:xfrm>
            <a:off x="2751992" y="5345277"/>
            <a:ext cx="27871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Scroll down on the page to find the Tubing List, Software Updates &amp; Manuals  </a:t>
            </a:r>
          </a:p>
        </p:txBody>
      </p:sp>
    </p:spTree>
    <p:extLst>
      <p:ext uri="{BB962C8B-B14F-4D97-AF65-F5344CB8AC3E}">
        <p14:creationId xmlns:p14="http://schemas.microsoft.com/office/powerpoint/2010/main" val="37520585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5E7A5-7C29-4247-8127-B254E3C7D902}"/>
              </a:ext>
            </a:extLst>
          </p:cNvPr>
          <p:cNvSpPr>
            <a:spLocks noGrp="1"/>
          </p:cNvSpPr>
          <p:nvPr>
            <p:ph type="title"/>
          </p:nvPr>
        </p:nvSpPr>
        <p:spPr/>
        <p:txBody>
          <a:bodyPr>
            <a:normAutofit/>
          </a:bodyPr>
          <a:lstStyle/>
          <a:p>
            <a:r>
              <a:rPr lang="en-US" dirty="0"/>
              <a:t>Additional Questions?</a:t>
            </a:r>
          </a:p>
        </p:txBody>
      </p:sp>
      <p:sp>
        <p:nvSpPr>
          <p:cNvPr id="3" name="Text Placeholder 2">
            <a:extLst>
              <a:ext uri="{FF2B5EF4-FFF2-40B4-BE49-F238E27FC236}">
                <a16:creationId xmlns:a16="http://schemas.microsoft.com/office/drawing/2014/main" id="{36928303-2BB5-494F-B0AC-4CF6F76CE3A2}"/>
              </a:ext>
            </a:extLst>
          </p:cNvPr>
          <p:cNvSpPr>
            <a:spLocks noGrp="1"/>
          </p:cNvSpPr>
          <p:nvPr>
            <p:ph type="body" sz="quarter" idx="11"/>
          </p:nvPr>
        </p:nvSpPr>
        <p:spPr/>
        <p:txBody>
          <a:bodyPr/>
          <a:lstStyle/>
          <a:p>
            <a:r>
              <a:rPr lang="en-US" dirty="0"/>
              <a:t>Please refer to the HD03 Operator’s Manual or Quick Reference Guides or contact:</a:t>
            </a:r>
          </a:p>
          <a:p>
            <a:br>
              <a:rPr lang="en-US" dirty="0"/>
            </a:br>
            <a:r>
              <a:rPr lang="en-US" dirty="0"/>
              <a:t>Transonic Tech Support 800-353-3569 (US/Canada) </a:t>
            </a:r>
          </a:p>
          <a:p>
            <a:r>
              <a:rPr lang="en-US" dirty="0">
                <a:hlinkClick r:id="rId2"/>
              </a:rPr>
              <a:t>www.Transonic.com</a:t>
            </a:r>
            <a:r>
              <a:rPr lang="en-US" dirty="0"/>
              <a:t> </a:t>
            </a:r>
          </a:p>
        </p:txBody>
      </p:sp>
    </p:spTree>
    <p:extLst>
      <p:ext uri="{BB962C8B-B14F-4D97-AF65-F5344CB8AC3E}">
        <p14:creationId xmlns:p14="http://schemas.microsoft.com/office/powerpoint/2010/main" val="14734435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196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C511C7-A169-49DF-9F5E-32E6288C47EC}"/>
              </a:ext>
            </a:extLst>
          </p:cNvPr>
          <p:cNvSpPr>
            <a:spLocks noGrp="1"/>
          </p:cNvSpPr>
          <p:nvPr>
            <p:ph type="title"/>
          </p:nvPr>
        </p:nvSpPr>
        <p:spPr/>
        <p:txBody>
          <a:bodyPr>
            <a:normAutofit fontScale="90000"/>
          </a:bodyPr>
          <a:lstStyle/>
          <a:p>
            <a:r>
              <a:rPr lang="en-US" dirty="0"/>
              <a:t>HD03  Monitor Components – Power Switch Right Side of the Monitor</a:t>
            </a:r>
          </a:p>
        </p:txBody>
      </p:sp>
      <p:sp>
        <p:nvSpPr>
          <p:cNvPr id="12" name="Text Placeholder 11">
            <a:extLst>
              <a:ext uri="{FF2B5EF4-FFF2-40B4-BE49-F238E27FC236}">
                <a16:creationId xmlns:a16="http://schemas.microsoft.com/office/drawing/2014/main" id="{267C7B1A-C3C7-4E84-A3F8-A4AE97BADEFD}"/>
              </a:ext>
            </a:extLst>
          </p:cNvPr>
          <p:cNvSpPr>
            <a:spLocks noGrp="1"/>
          </p:cNvSpPr>
          <p:nvPr>
            <p:ph type="body" sz="quarter" idx="11"/>
          </p:nvPr>
        </p:nvSpPr>
        <p:spPr>
          <a:xfrm>
            <a:off x="1047750" y="1768599"/>
            <a:ext cx="10096500" cy="454946"/>
          </a:xfrm>
        </p:spPr>
        <p:txBody>
          <a:bodyPr>
            <a:normAutofit lnSpcReduction="10000"/>
          </a:bodyPr>
          <a:lstStyle/>
          <a:p>
            <a:r>
              <a:rPr lang="en-US" dirty="0"/>
              <a:t>Power Switch                                Off Position                      On Position           </a:t>
            </a:r>
          </a:p>
        </p:txBody>
      </p:sp>
      <p:pic>
        <p:nvPicPr>
          <p:cNvPr id="14" name="Picture 13" descr="A picture containing indoor, sitting, table, monitor&#10;&#10;Description automatically generated">
            <a:extLst>
              <a:ext uri="{FF2B5EF4-FFF2-40B4-BE49-F238E27FC236}">
                <a16:creationId xmlns:a16="http://schemas.microsoft.com/office/drawing/2014/main" id="{55A27D77-BFE5-4289-8E6F-BC5A43AAC3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00778" y="3127867"/>
            <a:ext cx="3991428" cy="2993571"/>
          </a:xfrm>
          <a:prstGeom prst="rect">
            <a:avLst/>
          </a:prstGeom>
        </p:spPr>
      </p:pic>
      <p:pic>
        <p:nvPicPr>
          <p:cNvPr id="16" name="Picture 15" descr="A picture containing indoor, person, car, object&#10;&#10;Description automatically generated">
            <a:extLst>
              <a:ext uri="{FF2B5EF4-FFF2-40B4-BE49-F238E27FC236}">
                <a16:creationId xmlns:a16="http://schemas.microsoft.com/office/drawing/2014/main" id="{E1C26DCA-BCAD-41FF-A180-8A3953510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97713" y="3210371"/>
            <a:ext cx="4261932" cy="2523457"/>
          </a:xfrm>
          <a:prstGeom prst="rect">
            <a:avLst/>
          </a:prstGeom>
        </p:spPr>
      </p:pic>
      <p:pic>
        <p:nvPicPr>
          <p:cNvPr id="18" name="Picture 17" descr="A picture containing indoor, object, car, man&#10;&#10;Description automatically generated">
            <a:extLst>
              <a:ext uri="{FF2B5EF4-FFF2-40B4-BE49-F238E27FC236}">
                <a16:creationId xmlns:a16="http://schemas.microsoft.com/office/drawing/2014/main" id="{D74189E3-DBA4-4E70-AAD4-ED42D8D374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762194" y="2770984"/>
            <a:ext cx="4379521" cy="3284641"/>
          </a:xfrm>
          <a:prstGeom prst="rect">
            <a:avLst/>
          </a:prstGeom>
        </p:spPr>
      </p:pic>
      <p:sp>
        <p:nvSpPr>
          <p:cNvPr id="21" name="Arrow: Down 20">
            <a:extLst>
              <a:ext uri="{FF2B5EF4-FFF2-40B4-BE49-F238E27FC236}">
                <a16:creationId xmlns:a16="http://schemas.microsoft.com/office/drawing/2014/main" id="{E7CEA630-62EB-4A5B-BA75-80A7205DDC32}"/>
              </a:ext>
            </a:extLst>
          </p:cNvPr>
          <p:cNvSpPr/>
          <p:nvPr/>
        </p:nvSpPr>
        <p:spPr>
          <a:xfrm rot="20280007">
            <a:off x="2173176" y="3538052"/>
            <a:ext cx="380011" cy="1533294"/>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4" name="Arrow: Right 23">
            <a:extLst>
              <a:ext uri="{FF2B5EF4-FFF2-40B4-BE49-F238E27FC236}">
                <a16:creationId xmlns:a16="http://schemas.microsoft.com/office/drawing/2014/main" id="{A042470C-17B2-4091-AE4B-6B4E28CC0986}"/>
              </a:ext>
            </a:extLst>
          </p:cNvPr>
          <p:cNvSpPr/>
          <p:nvPr/>
        </p:nvSpPr>
        <p:spPr>
          <a:xfrm rot="4628753">
            <a:off x="8597637" y="2576895"/>
            <a:ext cx="846241" cy="351685"/>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3" name="Arrow: Right 22">
            <a:extLst>
              <a:ext uri="{FF2B5EF4-FFF2-40B4-BE49-F238E27FC236}">
                <a16:creationId xmlns:a16="http://schemas.microsoft.com/office/drawing/2014/main" id="{C97397AA-140D-4C46-8B75-4DB50A3C289C}"/>
              </a:ext>
            </a:extLst>
          </p:cNvPr>
          <p:cNvSpPr/>
          <p:nvPr/>
        </p:nvSpPr>
        <p:spPr>
          <a:xfrm rot="17910599">
            <a:off x="4702072" y="5241170"/>
            <a:ext cx="907726" cy="218921"/>
          </a:xfrm>
          <a:prstGeom prst="rightArrow">
            <a:avLst>
              <a:gd name="adj1" fmla="val 79268"/>
              <a:gd name="adj2" fmla="val 50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094885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F1ED-243C-44BF-9EAC-59E02B11EA0E}"/>
              </a:ext>
            </a:extLst>
          </p:cNvPr>
          <p:cNvSpPr>
            <a:spLocks noGrp="1"/>
          </p:cNvSpPr>
          <p:nvPr>
            <p:ph type="title"/>
          </p:nvPr>
        </p:nvSpPr>
        <p:spPr/>
        <p:txBody>
          <a:bodyPr/>
          <a:lstStyle/>
          <a:p>
            <a:r>
              <a:rPr lang="en-US" dirty="0"/>
              <a:t>HD03 System Setup </a:t>
            </a:r>
          </a:p>
        </p:txBody>
      </p:sp>
      <p:sp>
        <p:nvSpPr>
          <p:cNvPr id="3" name="Text Placeholder 2">
            <a:extLst>
              <a:ext uri="{FF2B5EF4-FFF2-40B4-BE49-F238E27FC236}">
                <a16:creationId xmlns:a16="http://schemas.microsoft.com/office/drawing/2014/main" id="{5C0754D3-8D57-4FF9-B9E9-02E27AEDA61B}"/>
              </a:ext>
            </a:extLst>
          </p:cNvPr>
          <p:cNvSpPr>
            <a:spLocks noGrp="1"/>
          </p:cNvSpPr>
          <p:nvPr>
            <p:ph type="body" sz="quarter" idx="11"/>
          </p:nvPr>
        </p:nvSpPr>
        <p:spPr>
          <a:xfrm>
            <a:off x="578797" y="1694942"/>
            <a:ext cx="10096500" cy="671433"/>
          </a:xfrm>
        </p:spPr>
        <p:txBody>
          <a:bodyPr/>
          <a:lstStyle/>
          <a:p>
            <a:r>
              <a:rPr lang="en-US" dirty="0"/>
              <a:t>Start-up Screens appear when the HD03 checks for the </a:t>
            </a:r>
            <a:r>
              <a:rPr lang="en-US" b="1" dirty="0"/>
              <a:t>DTM </a:t>
            </a:r>
            <a:r>
              <a:rPr lang="en-US" dirty="0"/>
              <a:t>or</a:t>
            </a:r>
            <a:r>
              <a:rPr lang="en-US" b="1" dirty="0"/>
              <a:t> PMM</a:t>
            </a:r>
            <a:endParaRPr lang="en-US" dirty="0"/>
          </a:p>
          <a:p>
            <a:endParaRPr lang="en-US" dirty="0"/>
          </a:p>
        </p:txBody>
      </p:sp>
      <p:pic>
        <p:nvPicPr>
          <p:cNvPr id="5" name="Picture 4">
            <a:extLst>
              <a:ext uri="{FF2B5EF4-FFF2-40B4-BE49-F238E27FC236}">
                <a16:creationId xmlns:a16="http://schemas.microsoft.com/office/drawing/2014/main" id="{EFFD6F61-C168-4B9A-8579-BAE283FA6902}"/>
              </a:ext>
            </a:extLst>
          </p:cNvPr>
          <p:cNvPicPr>
            <a:picLocks noChangeAspect="1"/>
          </p:cNvPicPr>
          <p:nvPr/>
        </p:nvPicPr>
        <p:blipFill>
          <a:blip r:embed="rId2"/>
          <a:stretch>
            <a:fillRect/>
          </a:stretch>
        </p:blipFill>
        <p:spPr>
          <a:xfrm>
            <a:off x="671947" y="2508972"/>
            <a:ext cx="3229036" cy="2473706"/>
          </a:xfrm>
          <a:prstGeom prst="rect">
            <a:avLst/>
          </a:prstGeom>
        </p:spPr>
      </p:pic>
      <p:sp>
        <p:nvSpPr>
          <p:cNvPr id="8" name="Arrow: Right 7">
            <a:extLst>
              <a:ext uri="{FF2B5EF4-FFF2-40B4-BE49-F238E27FC236}">
                <a16:creationId xmlns:a16="http://schemas.microsoft.com/office/drawing/2014/main" id="{FEDDD338-A3D8-4702-8496-C7AFC2B350B7}"/>
              </a:ext>
            </a:extLst>
          </p:cNvPr>
          <p:cNvSpPr/>
          <p:nvPr/>
        </p:nvSpPr>
        <p:spPr>
          <a:xfrm>
            <a:off x="3890366" y="3747599"/>
            <a:ext cx="350383" cy="320634"/>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Arrow: Right 8">
            <a:extLst>
              <a:ext uri="{FF2B5EF4-FFF2-40B4-BE49-F238E27FC236}">
                <a16:creationId xmlns:a16="http://schemas.microsoft.com/office/drawing/2014/main" id="{B7155EE4-1538-4051-B420-40CAE2D0BDFC}"/>
              </a:ext>
            </a:extLst>
          </p:cNvPr>
          <p:cNvSpPr/>
          <p:nvPr/>
        </p:nvSpPr>
        <p:spPr>
          <a:xfrm>
            <a:off x="7825731" y="4845298"/>
            <a:ext cx="310798" cy="308758"/>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CC541A52-1274-4F91-9052-4B2EC743B9D2}"/>
              </a:ext>
            </a:extLst>
          </p:cNvPr>
          <p:cNvPicPr>
            <a:picLocks noChangeAspect="1"/>
          </p:cNvPicPr>
          <p:nvPr/>
        </p:nvPicPr>
        <p:blipFill>
          <a:blip r:embed="rId3"/>
          <a:stretch>
            <a:fillRect/>
          </a:stretch>
        </p:blipFill>
        <p:spPr>
          <a:xfrm>
            <a:off x="4311538" y="3226450"/>
            <a:ext cx="3503338" cy="2473706"/>
          </a:xfrm>
          <a:prstGeom prst="rect">
            <a:avLst/>
          </a:prstGeom>
        </p:spPr>
      </p:pic>
      <p:pic>
        <p:nvPicPr>
          <p:cNvPr id="10" name="Picture 9">
            <a:extLst>
              <a:ext uri="{FF2B5EF4-FFF2-40B4-BE49-F238E27FC236}">
                <a16:creationId xmlns:a16="http://schemas.microsoft.com/office/drawing/2014/main" id="{708E1D94-B941-4742-AFD4-6F3E6CFF1FBD}"/>
              </a:ext>
            </a:extLst>
          </p:cNvPr>
          <p:cNvPicPr>
            <a:picLocks noChangeAspect="1"/>
          </p:cNvPicPr>
          <p:nvPr/>
        </p:nvPicPr>
        <p:blipFill>
          <a:blip r:embed="rId4"/>
          <a:stretch>
            <a:fillRect/>
          </a:stretch>
        </p:blipFill>
        <p:spPr>
          <a:xfrm>
            <a:off x="8361805" y="4030133"/>
            <a:ext cx="3503339" cy="2494998"/>
          </a:xfrm>
          <a:prstGeom prst="rect">
            <a:avLst/>
          </a:prstGeom>
        </p:spPr>
      </p:pic>
    </p:spTree>
    <p:extLst>
      <p:ext uri="{BB962C8B-B14F-4D97-AF65-F5344CB8AC3E}">
        <p14:creationId xmlns:p14="http://schemas.microsoft.com/office/powerpoint/2010/main" val="1048371391"/>
      </p:ext>
    </p:extLst>
  </p:cSld>
  <p:clrMapOvr>
    <a:masterClrMapping/>
  </p:clrMapOvr>
</p:sld>
</file>

<file path=ppt/theme/theme1.xml><?xml version="1.0" encoding="utf-8"?>
<a:theme xmlns:a="http://schemas.openxmlformats.org/drawingml/2006/main" name="New 2019 Transonic Corporate-General PP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D03 Train the Trainer PP draft 4 27 20.potx" id="{7DF9BB32-6F4E-4F3C-A431-210E62FC48FD}" vid="{29FA68A1-EEEC-4DB3-9384-3249E514F2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ileonWebsite xmlns="80ed94b9-80a5-43bb-9a0b-3443bb04f9db">false</FileonWebsite>
    <lcf76f155ced4ddcb4097134ff3c332f xmlns="80ed94b9-80a5-43bb-9a0b-3443bb04f9db">
      <Terms xmlns="http://schemas.microsoft.com/office/infopath/2007/PartnerControls"/>
    </lcf76f155ced4ddcb4097134ff3c332f>
    <TaxCatchAll xmlns="a57ff636-b3f8-48df-b678-2d299263775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B7C79474E763B4BBEE7CAE462D544D4" ma:contentTypeVersion="18" ma:contentTypeDescription="Create a new document." ma:contentTypeScope="" ma:versionID="c81b2f498f167e0758b7f486b127605b">
  <xsd:schema xmlns:xsd="http://www.w3.org/2001/XMLSchema" xmlns:xs="http://www.w3.org/2001/XMLSchema" xmlns:p="http://schemas.microsoft.com/office/2006/metadata/properties" xmlns:ns2="80ed94b9-80a5-43bb-9a0b-3443bb04f9db" xmlns:ns3="a57ff636-b3f8-48df-b678-2d2992637757" targetNamespace="http://schemas.microsoft.com/office/2006/metadata/properties" ma:root="true" ma:fieldsID="06307a10ca4fe5c950c0e51c1c4664d3" ns2:_="" ns3:_="">
    <xsd:import namespace="80ed94b9-80a5-43bb-9a0b-3443bb04f9db"/>
    <xsd:import namespace="a57ff636-b3f8-48df-b678-2d2992637757"/>
    <xsd:element name="properties">
      <xsd:complexType>
        <xsd:sequence>
          <xsd:element name="documentManagement">
            <xsd:complexType>
              <xsd:all>
                <xsd:element ref="ns2:FileonWebsite"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ed94b9-80a5-43bb-9a0b-3443bb04f9db" elementFormDefault="qualified">
    <xsd:import namespace="http://schemas.microsoft.com/office/2006/documentManagement/types"/>
    <xsd:import namespace="http://schemas.microsoft.com/office/infopath/2007/PartnerControls"/>
    <xsd:element name="FileonWebsite" ma:index="8" nillable="true" ma:displayName="File on Website" ma:default="0" ma:format="Dropdown" ma:internalName="FileonWebsite">
      <xsd:simpleType>
        <xsd:restriction base="dms:Boolea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c9f20e8-b3b5-4677-80e4-6d1802ef603f"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7ff636-b3f8-48df-b678-2d299263775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b91e3cd-5a23-4e33-8480-d330d9b53a1c}" ma:internalName="TaxCatchAll" ma:showField="CatchAllData" ma:web="a57ff636-b3f8-48df-b678-2d29926377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F2DD01-FC5E-4D74-B725-6F81CC59BFD5}">
  <ds:schemaRefs>
    <ds:schemaRef ds:uri="http://schemas.microsoft.com/sharepoint/v3/contenttype/forms"/>
  </ds:schemaRefs>
</ds:datastoreItem>
</file>

<file path=customXml/itemProps2.xml><?xml version="1.0" encoding="utf-8"?>
<ds:datastoreItem xmlns:ds="http://schemas.openxmlformats.org/officeDocument/2006/customXml" ds:itemID="{7FFF007F-40A0-4A3F-8CF3-63C7E4E136AE}">
  <ds:schemaRefs>
    <ds:schemaRef ds:uri="http://schemas.microsoft.com/office/2006/metadata/properties"/>
    <ds:schemaRef ds:uri="http://schemas.microsoft.com/office/infopath/2007/PartnerControls"/>
    <ds:schemaRef ds:uri="80ed94b9-80a5-43bb-9a0b-3443bb04f9db"/>
    <ds:schemaRef ds:uri="a57ff636-b3f8-48df-b678-2d2992637757"/>
  </ds:schemaRefs>
</ds:datastoreItem>
</file>

<file path=customXml/itemProps3.xml><?xml version="1.0" encoding="utf-8"?>
<ds:datastoreItem xmlns:ds="http://schemas.openxmlformats.org/officeDocument/2006/customXml" ds:itemID="{0EDEC70A-C370-4643-AE21-2CB2CC1BE4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ed94b9-80a5-43bb-9a0b-3443bb04f9db"/>
    <ds:schemaRef ds:uri="a57ff636-b3f8-48df-b678-2d29926377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723</TotalTime>
  <Words>4026</Words>
  <Application>Microsoft Office PowerPoint</Application>
  <PresentationFormat>Widescreen</PresentationFormat>
  <Paragraphs>428</Paragraphs>
  <Slides>79</Slides>
  <Notes>0</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New 2019 Transonic Corporate-General PPT</vt:lpstr>
      <vt:lpstr>PowerPoint Presentation</vt:lpstr>
      <vt:lpstr>HD03 Monitor Components</vt:lpstr>
      <vt:lpstr>HD03 Monitor Components Troubleshooting</vt:lpstr>
      <vt:lpstr>DTM or PMM Insertion Before Powered On  </vt:lpstr>
      <vt:lpstr>Removable Data Transfer Module (DTM) or  Patient-less Measurement Module (PMM) </vt:lpstr>
      <vt:lpstr>HD03 Monitor Components Troubleshooting</vt:lpstr>
      <vt:lpstr>HD03 Monitor Battery Troubleshooting</vt:lpstr>
      <vt:lpstr>HD03  Monitor Components – Power Switch Right Side of the Monitor</vt:lpstr>
      <vt:lpstr>HD03 System Setup </vt:lpstr>
      <vt:lpstr>System Info DTM &amp; PMM  </vt:lpstr>
      <vt:lpstr>System Info DTM &amp; PMM  </vt:lpstr>
      <vt:lpstr>HD03 System Setup </vt:lpstr>
      <vt:lpstr> Set Clock &amp; Locale </vt:lpstr>
      <vt:lpstr>HD03 System Setup-Measure Patient  </vt:lpstr>
      <vt:lpstr>HD03 System Setup - Select Bloodline (Tubing)</vt:lpstr>
      <vt:lpstr>HD03 System Setup - Select Bloodline (Tubing)</vt:lpstr>
      <vt:lpstr>HD03 System Setup - Select Bloodline (Tubing) </vt:lpstr>
      <vt:lpstr>HD03 System Setup - Select Bloodline (Tubing) </vt:lpstr>
      <vt:lpstr>HD03 System Setup - Select Bloodline (Tubing)</vt:lpstr>
      <vt:lpstr>Delivered Flow, Recirculation and Access Flow  Sensor Attachment Chairside Steps</vt:lpstr>
      <vt:lpstr>Delivered Flow, Recirculation and Access Flow  Sensor Attachment Chairside Steps</vt:lpstr>
      <vt:lpstr>Placing Arterial Sensor on Bloodline (Tubing) </vt:lpstr>
      <vt:lpstr>Placing Arterial Sensor on Bloodline (Tubing) </vt:lpstr>
      <vt:lpstr>Placing Sensor on Bloodline (Tubing)</vt:lpstr>
      <vt:lpstr>Placing Sensor on Bloodline (Tubing)</vt:lpstr>
      <vt:lpstr>Placing Venous Sensor on Bloodline (Tubing) </vt:lpstr>
      <vt:lpstr>Properly Positioned Sensors  </vt:lpstr>
      <vt:lpstr>Signal Strength Indicator  </vt:lpstr>
      <vt:lpstr>Troubleshooting Incorrect Sensor Placement</vt:lpstr>
      <vt:lpstr>Infection Control: General Concepts</vt:lpstr>
      <vt:lpstr>Delivered Flow Measurement</vt:lpstr>
      <vt:lpstr>Troubleshooting By Measurement </vt:lpstr>
      <vt:lpstr>Delivered Flow</vt:lpstr>
      <vt:lpstr>What is Compensated Blood Flow Rate?</vt:lpstr>
      <vt:lpstr>Delivered Flow Measurement</vt:lpstr>
      <vt:lpstr>Delivered Flow Measurement</vt:lpstr>
      <vt:lpstr>Delivered Flow Measurement</vt:lpstr>
      <vt:lpstr>Delivered Flow Measurement</vt:lpstr>
      <vt:lpstr>Delivered Flow Measurement on HD Machine with Compensated Blood Flow </vt:lpstr>
      <vt:lpstr>Delivered Flow Results Interpretation By Access Type </vt:lpstr>
      <vt:lpstr>Recirculation </vt:lpstr>
      <vt:lpstr>Saline Dilution: Release or Bolus</vt:lpstr>
      <vt:lpstr>Saline Dilution: Release Method</vt:lpstr>
      <vt:lpstr>Saline Dilution: Release Method </vt:lpstr>
      <vt:lpstr>Saline Dilution: Bolus Method </vt:lpstr>
      <vt:lpstr>Saline Dilution: Bolus Method </vt:lpstr>
      <vt:lpstr>Open/Spread Venous Pressure Limits During Release/Bolus</vt:lpstr>
      <vt:lpstr>Recirculation Measurement Results </vt:lpstr>
      <vt:lpstr>Recirculation Measurement Completed and No Additional Measurements Required</vt:lpstr>
      <vt:lpstr>Access Flow  </vt:lpstr>
      <vt:lpstr>Measurement Timing- Access Flow</vt:lpstr>
      <vt:lpstr>Steps to Reverse Bloodlines for Access Flow</vt:lpstr>
      <vt:lpstr>Bloodline Reversing Steps: </vt:lpstr>
      <vt:lpstr>Bloodline Reversing Steps:</vt:lpstr>
      <vt:lpstr>Bloodline Reversing Steps</vt:lpstr>
      <vt:lpstr>Bloodline Reversing Steps</vt:lpstr>
      <vt:lpstr>Bloodline Reversing Steps </vt:lpstr>
      <vt:lpstr>Select Continue to Proceed </vt:lpstr>
      <vt:lpstr>Inject or Release Saline: </vt:lpstr>
      <vt:lpstr>Keep Venous Pressure Limits Open/Spread During Measurement</vt:lpstr>
      <vt:lpstr>Saline Release- Access Flow</vt:lpstr>
      <vt:lpstr>Saline Release-Access Flow </vt:lpstr>
      <vt:lpstr>Saline Dilution-Access Flow</vt:lpstr>
      <vt:lpstr>Saline Dilution – Access Flow</vt:lpstr>
      <vt:lpstr>Access Flow Measurement Result </vt:lpstr>
      <vt:lpstr>Return Bloodlines to Normal Position</vt:lpstr>
      <vt:lpstr>Return Bloodlines to Normal </vt:lpstr>
      <vt:lpstr>Return Bloodlines to Normal </vt:lpstr>
      <vt:lpstr>Bloodline Return to Normal </vt:lpstr>
      <vt:lpstr>Return Bloodlines to Normal </vt:lpstr>
      <vt:lpstr>Access Flow Measurement Completed and No Additional Measurements Required</vt:lpstr>
      <vt:lpstr>Tips for Adequate Saline Mixing in Fistulas for Access Flow Measurements</vt:lpstr>
      <vt:lpstr>Transonic HD03 Tools www.Transonic.com </vt:lpstr>
      <vt:lpstr>Transonic HD03 Tools www.Transonic.com </vt:lpstr>
      <vt:lpstr>Complete the Form to Create Your Account </vt:lpstr>
      <vt:lpstr>Email Confirmation </vt:lpstr>
      <vt:lpstr>Partner Portal  </vt:lpstr>
      <vt:lpstr>Additional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Debbie Brouwer-Maier</dc:creator>
  <cp:lastModifiedBy>Debbie Brouwer-Maier</cp:lastModifiedBy>
  <cp:revision>38</cp:revision>
  <dcterms:created xsi:type="dcterms:W3CDTF">2020-06-08T15:26:47Z</dcterms:created>
  <dcterms:modified xsi:type="dcterms:W3CDTF">2023-11-22T13:49:51Z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0x010100AB7C79474E763B4BBEE7CAE462D544D4</vt:lpwstr>
  </property>
  <property fmtid="{D5CDD505-2E9C-101B-9397-08002B2CF9AE}" pid="3" name="MediaServiceImageTags">
    <vt:lpwstr/>
  </property>
</Properties>
</file>