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257" r:id="rId5"/>
    <p:sldId id="261" r:id="rId6"/>
    <p:sldId id="264" r:id="rId7"/>
    <p:sldId id="615" r:id="rId8"/>
    <p:sldId id="260" r:id="rId9"/>
    <p:sldId id="262" r:id="rId10"/>
    <p:sldId id="266" r:id="rId11"/>
    <p:sldId id="605" r:id="rId12"/>
    <p:sldId id="591" r:id="rId13"/>
    <p:sldId id="267" r:id="rId14"/>
    <p:sldId id="587" r:id="rId15"/>
    <p:sldId id="588" r:id="rId16"/>
    <p:sldId id="592" r:id="rId17"/>
    <p:sldId id="593" r:id="rId18"/>
    <p:sldId id="594" r:id="rId19"/>
    <p:sldId id="595" r:id="rId20"/>
    <p:sldId id="606" r:id="rId21"/>
    <p:sldId id="671" r:id="rId22"/>
    <p:sldId id="580" r:id="rId23"/>
    <p:sldId id="581" r:id="rId24"/>
    <p:sldId id="582" r:id="rId25"/>
    <p:sldId id="610" r:id="rId26"/>
    <p:sldId id="583" r:id="rId27"/>
    <p:sldId id="626" r:id="rId28"/>
    <p:sldId id="604" r:id="rId29"/>
    <p:sldId id="627" r:id="rId30"/>
    <p:sldId id="556" r:id="rId31"/>
    <p:sldId id="612" r:id="rId32"/>
    <p:sldId id="621" r:id="rId33"/>
    <p:sldId id="628" r:id="rId34"/>
    <p:sldId id="631" r:id="rId35"/>
    <p:sldId id="623" r:id="rId36"/>
    <p:sldId id="624" r:id="rId37"/>
    <p:sldId id="630" r:id="rId38"/>
    <p:sldId id="636" r:id="rId39"/>
    <p:sldId id="625" r:id="rId40"/>
    <p:sldId id="559" r:id="rId41"/>
    <p:sldId id="611" r:id="rId42"/>
    <p:sldId id="60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Brouwer-Maier" initials="DB" lastIdx="4" clrIdx="0">
    <p:extLst>
      <p:ext uri="{19B8F6BF-5375-455C-9EA6-DF929625EA0E}">
        <p15:presenceInfo xmlns:p15="http://schemas.microsoft.com/office/powerpoint/2012/main" userId="S::Debbie.Brouwer-Maier@TRANSONIC.COM::dcf8b43f-c809-4dcb-bf07-d241db37f383" providerId="AD"/>
      </p:ext>
    </p:extLst>
  </p:cmAuthor>
  <p:cmAuthor id="2" name="Miriam Tenorio" initials="MT" lastIdx="2" clrIdx="1">
    <p:extLst>
      <p:ext uri="{19B8F6BF-5375-455C-9EA6-DF929625EA0E}">
        <p15:presenceInfo xmlns:p15="http://schemas.microsoft.com/office/powerpoint/2012/main" userId="S::Miriam.Tenorio@TRANSONIC.COM::f5164601-55da-418c-b8e8-944a519f80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F7CDE-EB13-485B-A2C4-96ACD4526D3E}" v="1" dt="2023-11-22T13:56:49.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09" d="100"/>
          <a:sy n="109" d="100"/>
        </p:scale>
        <p:origin x="3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Brouwer-Maier" userId="dcf8b43f-c809-4dcb-bf07-d241db37f383" providerId="ADAL" clId="{866F7CDE-EB13-485B-A2C4-96ACD4526D3E}"/>
    <pc:docChg chg="modSld">
      <pc:chgData name="Debbie Brouwer-Maier" userId="dcf8b43f-c809-4dcb-bf07-d241db37f383" providerId="ADAL" clId="{866F7CDE-EB13-485B-A2C4-96ACD4526D3E}" dt="2023-11-22T13:57:07.876" v="27" actId="20577"/>
      <pc:docMkLst>
        <pc:docMk/>
      </pc:docMkLst>
      <pc:sldChg chg="modSp mod">
        <pc:chgData name="Debbie Brouwer-Maier" userId="dcf8b43f-c809-4dcb-bf07-d241db37f383" providerId="ADAL" clId="{866F7CDE-EB13-485B-A2C4-96ACD4526D3E}" dt="2023-11-22T13:57:07.876" v="27" actId="20577"/>
        <pc:sldMkLst>
          <pc:docMk/>
          <pc:sldMk cId="3355246525" sldId="671"/>
        </pc:sldMkLst>
        <pc:spChg chg="mod">
          <ac:chgData name="Debbie Brouwer-Maier" userId="dcf8b43f-c809-4dcb-bf07-d241db37f383" providerId="ADAL" clId="{866F7CDE-EB13-485B-A2C4-96ACD4526D3E}" dt="2023-11-22T13:57:07.876" v="27" actId="20577"/>
          <ac:spMkLst>
            <pc:docMk/>
            <pc:sldMk cId="3355246525" sldId="671"/>
            <ac:spMk id="3" creationId="{782F7DEB-B433-4A08-B546-555710A58C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21475-A63D-4813-BC60-868894558D72}"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8B8F6-7162-4877-B8DD-E25623B8FD43}" type="slidenum">
              <a:rPr lang="en-US" smtClean="0"/>
              <a:t>‹#›</a:t>
            </a:fld>
            <a:endParaRPr lang="en-US"/>
          </a:p>
        </p:txBody>
      </p:sp>
    </p:spTree>
    <p:extLst>
      <p:ext uri="{BB962C8B-B14F-4D97-AF65-F5344CB8AC3E}">
        <p14:creationId xmlns:p14="http://schemas.microsoft.com/office/powerpoint/2010/main" val="3811286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3" name="Text Placeholder 2">
            <a:extLst>
              <a:ext uri="{FF2B5EF4-FFF2-40B4-BE49-F238E27FC236}">
                <a16:creationId xmlns:a16="http://schemas.microsoft.com/office/drawing/2014/main" id="{5695125A-E6CD-47E4-BDAA-754A251E04F8}"/>
              </a:ext>
            </a:extLst>
          </p:cNvPr>
          <p:cNvSpPr>
            <a:spLocks noGrp="1"/>
          </p:cNvSpPr>
          <p:nvPr>
            <p:ph type="body" sz="quarter" idx="10"/>
          </p:nvPr>
        </p:nvSpPr>
        <p:spPr>
          <a:xfrm>
            <a:off x="-99" y="4324853"/>
            <a:ext cx="12192100" cy="1631951"/>
          </a:xfrm>
          <a:prstGeom prst="rect">
            <a:avLst/>
          </a:prstGeom>
        </p:spPr>
        <p:txBody>
          <a:bodyPr/>
          <a:lstStyle>
            <a:lvl1pPr algn="ctr">
              <a:defRPr sz="4267" b="1">
                <a:solidFill>
                  <a:schemeClr val="bg1"/>
                </a:solidFill>
                <a:latin typeface="Open Sans" panose="020B0604020202020204" charset="0"/>
                <a:ea typeface="Open Sans" panose="020B0604020202020204" charset="0"/>
                <a:cs typeface="Open Sans" panose="020B060402020202020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7249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dpi="0" rotWithShape="1">
          <a:blip r:embed="rId2">
            <a:lum/>
          </a:blip>
          <a:srcRect/>
          <a:stretch>
            <a:fillRect/>
          </a:stretch>
        </a:blipFill>
        <a:effectLst/>
      </p:bgPr>
    </p:bg>
    <p:spTree>
      <p:nvGrpSpPr>
        <p:cNvPr id="1" name="Shape 25"/>
        <p:cNvGrpSpPr/>
        <p:nvPr/>
      </p:nvGrpSpPr>
      <p:grpSpPr>
        <a:xfrm>
          <a:off x="0" y="0"/>
          <a:ext cx="0" cy="0"/>
          <a:chOff x="0" y="0"/>
          <a:chExt cx="0" cy="0"/>
        </a:xfrm>
      </p:grpSpPr>
      <p:sp>
        <p:nvSpPr>
          <p:cNvPr id="3" name="Text Placeholder 2">
            <a:extLst>
              <a:ext uri="{FF2B5EF4-FFF2-40B4-BE49-F238E27FC236}">
                <a16:creationId xmlns:a16="http://schemas.microsoft.com/office/drawing/2014/main" id="{10D85F7C-B7B8-46DF-B163-8A4138A7E517}"/>
              </a:ext>
            </a:extLst>
          </p:cNvPr>
          <p:cNvSpPr>
            <a:spLocks noGrp="1"/>
          </p:cNvSpPr>
          <p:nvPr>
            <p:ph type="body" sz="quarter" idx="10"/>
          </p:nvPr>
        </p:nvSpPr>
        <p:spPr>
          <a:xfrm>
            <a:off x="-99" y="4324853"/>
            <a:ext cx="12192100" cy="1631951"/>
          </a:xfrm>
          <a:prstGeom prst="rect">
            <a:avLst/>
          </a:prstGeom>
        </p:spPr>
        <p:txBody>
          <a:bodyPr/>
          <a:lstStyle>
            <a:lvl1pPr algn="ctr">
              <a:defRPr sz="4267" b="1">
                <a:solidFill>
                  <a:srgbClr val="1461AB"/>
                </a:solidFill>
                <a:latin typeface="Open Sans" panose="020B0604020202020204" charset="0"/>
                <a:ea typeface="Open Sans" panose="020B0604020202020204" charset="0"/>
                <a:cs typeface="Open Sans" panose="020B060402020202020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80845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8" name="Title Placeholder 1">
            <a:extLst>
              <a:ext uri="{FF2B5EF4-FFF2-40B4-BE49-F238E27FC236}">
                <a16:creationId xmlns:a16="http://schemas.microsoft.com/office/drawing/2014/main" id="{519C00EB-DA53-436B-AE6E-559A8C774EDE}"/>
              </a:ext>
            </a:extLst>
          </p:cNvPr>
          <p:cNvSpPr>
            <a:spLocks noGrp="1"/>
          </p:cNvSpPr>
          <p:nvPr>
            <p:ph type="title"/>
          </p:nvPr>
        </p:nvSpPr>
        <p:spPr>
          <a:xfrm>
            <a:off x="578797" y="684583"/>
            <a:ext cx="10355092"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8F1AA6C-397C-4BBC-A454-CF9D105165E8}"/>
              </a:ext>
            </a:extLst>
          </p:cNvPr>
          <p:cNvSpPr>
            <a:spLocks noGrp="1"/>
          </p:cNvSpPr>
          <p:nvPr>
            <p:ph type="body" sz="quarter" idx="11"/>
          </p:nvPr>
        </p:nvSpPr>
        <p:spPr>
          <a:xfrm>
            <a:off x="838201" y="1651000"/>
            <a:ext cx="10096500" cy="4834467"/>
          </a:xfrm>
        </p:spPr>
        <p:txBody>
          <a:bodyPr/>
          <a:lstStyle>
            <a:lvl1pPr>
              <a:defRPr sz="2400" b="0"/>
            </a:lvl1pPr>
            <a:lvl2pPr>
              <a:defRPr>
                <a:solidFill>
                  <a:srgbClr val="1461AB"/>
                </a:solidFill>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721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dpi="0" rotWithShape="1">
          <a:blip r:embed="rId2">
            <a:lum/>
          </a:blip>
          <a:srcRect/>
          <a:stretch>
            <a:fillRect/>
          </a:stretch>
        </a:blipFill>
        <a:effectLst/>
      </p:bgPr>
    </p:bg>
    <p:spTree>
      <p:nvGrpSpPr>
        <p:cNvPr id="1" name="Shape 28"/>
        <p:cNvGrpSpPr/>
        <p:nvPr/>
      </p:nvGrpSpPr>
      <p:grpSpPr>
        <a:xfrm>
          <a:off x="0" y="0"/>
          <a:ext cx="0" cy="0"/>
          <a:chOff x="0" y="0"/>
          <a:chExt cx="0" cy="0"/>
        </a:xfrm>
      </p:grpSpPr>
      <p:sp>
        <p:nvSpPr>
          <p:cNvPr id="10" name="Text Placeholder 4">
            <a:extLst>
              <a:ext uri="{FF2B5EF4-FFF2-40B4-BE49-F238E27FC236}">
                <a16:creationId xmlns:a16="http://schemas.microsoft.com/office/drawing/2014/main" id="{85243576-CD49-4C1F-A1BF-A077A71A768D}"/>
              </a:ext>
            </a:extLst>
          </p:cNvPr>
          <p:cNvSpPr>
            <a:spLocks noGrp="1"/>
          </p:cNvSpPr>
          <p:nvPr>
            <p:ph type="body" sz="quarter" idx="10"/>
          </p:nvPr>
        </p:nvSpPr>
        <p:spPr>
          <a:xfrm>
            <a:off x="838201" y="1651000"/>
            <a:ext cx="9937751" cy="476115"/>
          </a:xfrm>
        </p:spPr>
        <p:txBody>
          <a:bodyPr/>
          <a:lstStyle>
            <a:lvl1pPr>
              <a:defRPr/>
            </a:lvl1pPr>
          </a:lstStyle>
          <a:p>
            <a:pPr lvl="0"/>
            <a:r>
              <a:rPr lang="en-US"/>
              <a:t>Click to edit Master text styles</a:t>
            </a:r>
          </a:p>
        </p:txBody>
      </p:sp>
      <p:sp>
        <p:nvSpPr>
          <p:cNvPr id="11" name="Title Placeholder 1">
            <a:extLst>
              <a:ext uri="{FF2B5EF4-FFF2-40B4-BE49-F238E27FC236}">
                <a16:creationId xmlns:a16="http://schemas.microsoft.com/office/drawing/2014/main" id="{C8F18216-A848-4BE7-8BEB-4C4361EC41A5}"/>
              </a:ext>
            </a:extLst>
          </p:cNvPr>
          <p:cNvSpPr>
            <a:spLocks noGrp="1"/>
          </p:cNvSpPr>
          <p:nvPr>
            <p:ph type="title"/>
          </p:nvPr>
        </p:nvSpPr>
        <p:spPr>
          <a:xfrm>
            <a:off x="578797" y="684583"/>
            <a:ext cx="10355092"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CA7E25BD-49EF-4444-A125-A3A811831608}"/>
              </a:ext>
            </a:extLst>
          </p:cNvPr>
          <p:cNvSpPr>
            <a:spLocks noGrp="1"/>
          </p:cNvSpPr>
          <p:nvPr>
            <p:ph type="body" sz="quarter" idx="11"/>
          </p:nvPr>
        </p:nvSpPr>
        <p:spPr>
          <a:xfrm>
            <a:off x="838567" y="4306213"/>
            <a:ext cx="9937751" cy="476115"/>
          </a:xfrm>
        </p:spPr>
        <p:txBody>
          <a:bodyPr/>
          <a:lstStyle>
            <a:lvl1pPr>
              <a:defRPr/>
            </a:lvl1pPr>
          </a:lstStyle>
          <a:p>
            <a:pPr lvl="0"/>
            <a:r>
              <a:rPr lang="en-US"/>
              <a:t>Click to edit Master text styles</a:t>
            </a:r>
          </a:p>
        </p:txBody>
      </p:sp>
      <p:sp>
        <p:nvSpPr>
          <p:cNvPr id="13" name="Text Placeholder 4">
            <a:extLst>
              <a:ext uri="{FF2B5EF4-FFF2-40B4-BE49-F238E27FC236}">
                <a16:creationId xmlns:a16="http://schemas.microsoft.com/office/drawing/2014/main" id="{252BE861-BA8C-4D4B-B895-07E27638BD61}"/>
              </a:ext>
            </a:extLst>
          </p:cNvPr>
          <p:cNvSpPr>
            <a:spLocks noGrp="1"/>
          </p:cNvSpPr>
          <p:nvPr>
            <p:ph type="body" sz="quarter" idx="12"/>
          </p:nvPr>
        </p:nvSpPr>
        <p:spPr>
          <a:xfrm>
            <a:off x="838199" y="2213582"/>
            <a:ext cx="9937751" cy="1797647"/>
          </a:xfrm>
        </p:spPr>
        <p:txBody>
          <a:bodyPr>
            <a:normAutofit/>
          </a:bodyPr>
          <a:lstStyle>
            <a:lvl1pPr marL="380990" indent="-380990">
              <a:buClr>
                <a:srgbClr val="1461AB"/>
              </a:buClr>
              <a:buFont typeface="Open Sans" panose="020B0604020202020204" charset="0"/>
              <a:buChar char="●"/>
              <a:defRPr sz="1867" b="0"/>
            </a:lvl1pPr>
          </a:lstStyle>
          <a:p>
            <a:pPr lvl="0"/>
            <a:r>
              <a:rPr lang="en-US"/>
              <a:t>Click to edit Master text styles</a:t>
            </a:r>
          </a:p>
        </p:txBody>
      </p:sp>
      <p:sp>
        <p:nvSpPr>
          <p:cNvPr id="14" name="Text Placeholder 4">
            <a:extLst>
              <a:ext uri="{FF2B5EF4-FFF2-40B4-BE49-F238E27FC236}">
                <a16:creationId xmlns:a16="http://schemas.microsoft.com/office/drawing/2014/main" id="{8D74CBC2-16A3-43B1-B694-2D313D0A396F}"/>
              </a:ext>
            </a:extLst>
          </p:cNvPr>
          <p:cNvSpPr>
            <a:spLocks noGrp="1"/>
          </p:cNvSpPr>
          <p:nvPr>
            <p:ph type="body" sz="quarter" idx="13"/>
          </p:nvPr>
        </p:nvSpPr>
        <p:spPr>
          <a:xfrm>
            <a:off x="839349" y="4860152"/>
            <a:ext cx="9937751" cy="1797645"/>
          </a:xfrm>
        </p:spPr>
        <p:txBody>
          <a:bodyPr>
            <a:normAutofit/>
          </a:bodyPr>
          <a:lstStyle>
            <a:lvl1pPr marL="380990" indent="-380990">
              <a:buClr>
                <a:srgbClr val="1461AB"/>
              </a:buClr>
              <a:buFont typeface="Open Sans" panose="020B0604020202020204" charset="0"/>
              <a:buChar char="●"/>
              <a:defRPr sz="1867" b="0"/>
            </a:lvl1pPr>
          </a:lstStyle>
          <a:p>
            <a:pPr lvl="0"/>
            <a:r>
              <a:rPr lang="en-US"/>
              <a:t>Click to edit Master text styles</a:t>
            </a:r>
          </a:p>
        </p:txBody>
      </p:sp>
    </p:spTree>
    <p:extLst>
      <p:ext uri="{BB962C8B-B14F-4D97-AF65-F5344CB8AC3E}">
        <p14:creationId xmlns:p14="http://schemas.microsoft.com/office/powerpoint/2010/main" val="1105169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bg>
      <p:bgPr>
        <a:blipFill dpi="0" rotWithShape="1">
          <a:blip r:embed="rId2">
            <a:lum/>
          </a:blip>
          <a:srcRect/>
          <a:stretch>
            <a:fillRect/>
          </a:stretch>
        </a:blipFill>
        <a:effectLst/>
      </p:bgPr>
    </p:bg>
    <p:spTree>
      <p:nvGrpSpPr>
        <p:cNvPr id="1" name="Shape 20"/>
        <p:cNvGrpSpPr/>
        <p:nvPr/>
      </p:nvGrpSpPr>
      <p:grpSpPr>
        <a:xfrm>
          <a:off x="0" y="0"/>
          <a:ext cx="0" cy="0"/>
          <a:chOff x="0" y="0"/>
          <a:chExt cx="0" cy="0"/>
        </a:xfrm>
      </p:grpSpPr>
      <p:sp>
        <p:nvSpPr>
          <p:cNvPr id="11" name="Google Shape;81;p17">
            <a:extLst>
              <a:ext uri="{FF2B5EF4-FFF2-40B4-BE49-F238E27FC236}">
                <a16:creationId xmlns:a16="http://schemas.microsoft.com/office/drawing/2014/main" id="{66F903BE-36A8-F84C-8061-9DC9946CA106}"/>
              </a:ext>
            </a:extLst>
          </p:cNvPr>
          <p:cNvSpPr/>
          <p:nvPr/>
        </p:nvSpPr>
        <p:spPr>
          <a:xfrm>
            <a:off x="7906333" y="255300"/>
            <a:ext cx="4001200" cy="6289600"/>
          </a:xfrm>
          <a:prstGeom prst="snip1Rect">
            <a:avLst>
              <a:gd name="adj" fmla="val 16667"/>
            </a:avLst>
          </a:prstGeom>
          <a:solidFill>
            <a:srgbClr val="1461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82;p17">
            <a:extLst>
              <a:ext uri="{FF2B5EF4-FFF2-40B4-BE49-F238E27FC236}">
                <a16:creationId xmlns:a16="http://schemas.microsoft.com/office/drawing/2014/main" id="{8534FF23-99C2-7645-A170-30F89E5B5739}"/>
              </a:ext>
            </a:extLst>
          </p:cNvPr>
          <p:cNvSpPr/>
          <p:nvPr/>
        </p:nvSpPr>
        <p:spPr>
          <a:xfrm>
            <a:off x="7588900" y="544967"/>
            <a:ext cx="3100800" cy="922800"/>
          </a:xfrm>
          <a:prstGeom prst="round2DiagRect">
            <a:avLst>
              <a:gd name="adj1" fmla="val 16667"/>
              <a:gd name="adj2" fmla="val 0"/>
            </a:avLst>
          </a:prstGeom>
          <a:solidFill>
            <a:srgbClr val="5D62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 name="Title Placeholder 1">
            <a:extLst>
              <a:ext uri="{FF2B5EF4-FFF2-40B4-BE49-F238E27FC236}">
                <a16:creationId xmlns:a16="http://schemas.microsoft.com/office/drawing/2014/main" id="{F0D1DEEB-E345-4ED3-8CBB-53BBFCDBAA9B}"/>
              </a:ext>
            </a:extLst>
          </p:cNvPr>
          <p:cNvSpPr>
            <a:spLocks noGrp="1"/>
          </p:cNvSpPr>
          <p:nvPr>
            <p:ph type="title"/>
          </p:nvPr>
        </p:nvSpPr>
        <p:spPr>
          <a:xfrm>
            <a:off x="604737" y="736466"/>
            <a:ext cx="6819563"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A7F27E30-6F31-46AD-9CBC-9215702FFA66}"/>
              </a:ext>
            </a:extLst>
          </p:cNvPr>
          <p:cNvSpPr>
            <a:spLocks noGrp="1"/>
          </p:cNvSpPr>
          <p:nvPr>
            <p:ph type="body" sz="quarter" idx="12" hasCustomPrompt="1"/>
          </p:nvPr>
        </p:nvSpPr>
        <p:spPr>
          <a:xfrm>
            <a:off x="8151284" y="774701"/>
            <a:ext cx="2855849" cy="522817"/>
          </a:xfrm>
        </p:spPr>
        <p:txBody>
          <a:bodyPr/>
          <a:lstStyle>
            <a:lvl1pPr>
              <a:defRPr>
                <a:solidFill>
                  <a:schemeClr val="bg1"/>
                </a:solidFill>
              </a:defRPr>
            </a:lvl1pPr>
          </a:lstStyle>
          <a:p>
            <a:pPr lvl="0"/>
            <a:r>
              <a:rPr lang="en-US" dirty="0"/>
              <a:t>Master text styles</a:t>
            </a:r>
          </a:p>
        </p:txBody>
      </p:sp>
      <p:sp>
        <p:nvSpPr>
          <p:cNvPr id="17" name="Text Placeholder 9">
            <a:extLst>
              <a:ext uri="{FF2B5EF4-FFF2-40B4-BE49-F238E27FC236}">
                <a16:creationId xmlns:a16="http://schemas.microsoft.com/office/drawing/2014/main" id="{641BCBFD-D12F-4E7D-88CB-256E17FDF788}"/>
              </a:ext>
            </a:extLst>
          </p:cNvPr>
          <p:cNvSpPr>
            <a:spLocks noGrp="1"/>
          </p:cNvSpPr>
          <p:nvPr>
            <p:ph type="body" sz="quarter" idx="13"/>
          </p:nvPr>
        </p:nvSpPr>
        <p:spPr>
          <a:xfrm>
            <a:off x="838201" y="1651000"/>
            <a:ext cx="6750700" cy="4834467"/>
          </a:xfrm>
        </p:spPr>
        <p:txBody>
          <a:bodyPr/>
          <a:lstStyle>
            <a:lvl1pPr>
              <a:defRPr sz="2400" b="0"/>
            </a:lvl1pPr>
            <a:lvl2pPr>
              <a:defRPr>
                <a:solidFill>
                  <a:srgbClr val="1461AB"/>
                </a:solidFill>
              </a:defRPr>
            </a:lvl2pPr>
          </a:lstStyle>
          <a:p>
            <a:pPr lvl="0"/>
            <a:r>
              <a:rPr lang="en-US"/>
              <a:t>Click to edit Master text styles</a:t>
            </a:r>
          </a:p>
          <a:p>
            <a:pPr lvl="1"/>
            <a:r>
              <a:rPr lang="en-US"/>
              <a:t>Second level</a:t>
            </a:r>
          </a:p>
          <a:p>
            <a:pPr lvl="2"/>
            <a:r>
              <a:rPr lang="en-US"/>
              <a:t>Third level</a:t>
            </a:r>
          </a:p>
        </p:txBody>
      </p:sp>
      <p:sp>
        <p:nvSpPr>
          <p:cNvPr id="18" name="Text Placeholder 9">
            <a:extLst>
              <a:ext uri="{FF2B5EF4-FFF2-40B4-BE49-F238E27FC236}">
                <a16:creationId xmlns:a16="http://schemas.microsoft.com/office/drawing/2014/main" id="{0FCEB3B4-2675-43B2-82A8-E2D7D5BA34E5}"/>
              </a:ext>
            </a:extLst>
          </p:cNvPr>
          <p:cNvSpPr>
            <a:spLocks noGrp="1"/>
          </p:cNvSpPr>
          <p:nvPr>
            <p:ph type="body" sz="quarter" idx="14"/>
          </p:nvPr>
        </p:nvSpPr>
        <p:spPr>
          <a:xfrm>
            <a:off x="8151284" y="1697500"/>
            <a:ext cx="3547848" cy="4834467"/>
          </a:xfrm>
        </p:spPr>
        <p:txBody>
          <a:bodyPr>
            <a:normAutofit/>
          </a:bodyPr>
          <a:lstStyle>
            <a:lvl1pPr marL="380990" indent="-380990">
              <a:buClr>
                <a:schemeClr val="bg1"/>
              </a:buClr>
              <a:buFont typeface="Open Sans" panose="020B0604020202020204" charset="0"/>
              <a:buChar char="●"/>
              <a:defRPr sz="1867" b="0">
                <a:solidFill>
                  <a:srgbClr val="FDFDFD"/>
                </a:solidFill>
              </a:defRPr>
            </a:lvl1pPr>
            <a:lvl2pPr>
              <a:defRPr>
                <a:solidFill>
                  <a:srgbClr val="1461AB"/>
                </a:solidFill>
              </a:defRPr>
            </a:lvl2pPr>
          </a:lstStyle>
          <a:p>
            <a:pPr lvl="0"/>
            <a:r>
              <a:rPr lang="en-US"/>
              <a:t>Click to edit Master text styles</a:t>
            </a:r>
          </a:p>
        </p:txBody>
      </p:sp>
    </p:spTree>
    <p:extLst>
      <p:ext uri="{BB962C8B-B14F-4D97-AF65-F5344CB8AC3E}">
        <p14:creationId xmlns:p14="http://schemas.microsoft.com/office/powerpoint/2010/main" val="328519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89;p18">
            <a:extLst>
              <a:ext uri="{FF2B5EF4-FFF2-40B4-BE49-F238E27FC236}">
                <a16:creationId xmlns:a16="http://schemas.microsoft.com/office/drawing/2014/main" id="{B2862952-3A6A-A94C-AB24-C5F554D7E6D8}"/>
              </a:ext>
            </a:extLst>
          </p:cNvPr>
          <p:cNvSpPr txBox="1"/>
          <p:nvPr/>
        </p:nvSpPr>
        <p:spPr>
          <a:xfrm>
            <a:off x="1099633" y="1821400"/>
            <a:ext cx="9898400" cy="3385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4000" b="1" dirty="0">
                <a:solidFill>
                  <a:srgbClr val="FFFFFF"/>
                </a:solidFill>
                <a:latin typeface="Open Sans"/>
                <a:ea typeface="Open Sans"/>
                <a:cs typeface="Open Sans"/>
                <a:sym typeface="Open Sans"/>
              </a:rPr>
              <a:t>To Measure is to Know</a:t>
            </a:r>
            <a:endParaRPr sz="4000" b="1" dirty="0">
              <a:solidFill>
                <a:srgbClr val="FFFFFF"/>
              </a:solidFill>
              <a:latin typeface="Open Sans"/>
              <a:ea typeface="Open Sans"/>
              <a:cs typeface="Open Sans"/>
              <a:sym typeface="Open Sans"/>
            </a:endParaRPr>
          </a:p>
          <a:p>
            <a:pPr marL="0" lvl="0" indent="0" algn="ctr" rtl="0">
              <a:spcBef>
                <a:spcPts val="0"/>
              </a:spcBef>
              <a:spcAft>
                <a:spcPts val="0"/>
              </a:spcAft>
              <a:buNone/>
            </a:pPr>
            <a:endParaRPr sz="3200" b="1" dirty="0">
              <a:solidFill>
                <a:srgbClr val="FFFFFF"/>
              </a:solidFill>
              <a:latin typeface="Open Sans"/>
              <a:ea typeface="Open Sans"/>
              <a:cs typeface="Open Sans"/>
              <a:sym typeface="Open Sans"/>
            </a:endParaRPr>
          </a:p>
          <a:p>
            <a:pPr marL="0" lvl="0" indent="0" algn="ctr" rtl="0">
              <a:spcBef>
                <a:spcPts val="0"/>
              </a:spcBef>
              <a:spcAft>
                <a:spcPts val="0"/>
              </a:spcAft>
              <a:buNone/>
            </a:pPr>
            <a:r>
              <a:rPr lang="en" sz="3200" b="1" dirty="0">
                <a:solidFill>
                  <a:srgbClr val="FFFFFF"/>
                </a:solidFill>
                <a:latin typeface="Open Sans"/>
                <a:ea typeface="Open Sans"/>
                <a:cs typeface="Open Sans"/>
                <a:sym typeface="Open Sans"/>
              </a:rPr>
              <a:t>Clinicians, researchers and medical device developers seeking quantitative data to improve their outcomes and results turn to Transonic</a:t>
            </a:r>
            <a:r>
              <a:rPr lang="en" sz="3200" b="1" baseline="30000" dirty="0">
                <a:solidFill>
                  <a:srgbClr val="FFFFFF"/>
                </a:solidFill>
                <a:latin typeface="Open Sans"/>
                <a:ea typeface="Open Sans"/>
                <a:cs typeface="Open Sans"/>
                <a:sym typeface="Open Sans"/>
              </a:rPr>
              <a:t>®</a:t>
            </a:r>
            <a:r>
              <a:rPr lang="en" sz="3200" b="1" dirty="0">
                <a:solidFill>
                  <a:srgbClr val="FFFFFF"/>
                </a:solidFill>
                <a:latin typeface="Open Sans"/>
                <a:ea typeface="Open Sans"/>
                <a:cs typeface="Open Sans"/>
                <a:sym typeface="Open Sans"/>
              </a:rPr>
              <a:t> to provide measurement solutions.</a:t>
            </a:r>
            <a:endParaRPr sz="3200"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4099718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94;p19">
            <a:extLst>
              <a:ext uri="{FF2B5EF4-FFF2-40B4-BE49-F238E27FC236}">
                <a16:creationId xmlns:a16="http://schemas.microsoft.com/office/drawing/2014/main" id="{66E25F05-3CF6-784F-95C1-C1533FDF17CE}"/>
              </a:ext>
            </a:extLst>
          </p:cNvPr>
          <p:cNvSpPr txBox="1"/>
          <p:nvPr/>
        </p:nvSpPr>
        <p:spPr>
          <a:xfrm>
            <a:off x="587267"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Americas</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Systems Inc.</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Tel: +1 607-257-5300</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support@transonic.com</a:t>
            </a:r>
            <a:endParaRPr sz="1600">
              <a:solidFill>
                <a:srgbClr val="5D6266"/>
              </a:solidFill>
              <a:latin typeface="Open Sans"/>
              <a:ea typeface="Open Sans"/>
              <a:cs typeface="Open Sans"/>
              <a:sym typeface="Open Sans"/>
            </a:endParaRPr>
          </a:p>
        </p:txBody>
      </p:sp>
      <p:pic>
        <p:nvPicPr>
          <p:cNvPr id="4" name="Google Shape;95;p19">
            <a:extLst>
              <a:ext uri="{FF2B5EF4-FFF2-40B4-BE49-F238E27FC236}">
                <a16:creationId xmlns:a16="http://schemas.microsoft.com/office/drawing/2014/main" id="{22D800E0-E293-C641-BC54-2AE646B4BF32}"/>
              </a:ext>
            </a:extLst>
          </p:cNvPr>
          <p:cNvPicPr preferRelativeResize="0"/>
          <p:nvPr/>
        </p:nvPicPr>
        <p:blipFill>
          <a:blip r:embed="rId3">
            <a:alphaModFix/>
          </a:blip>
          <a:stretch>
            <a:fillRect/>
          </a:stretch>
        </p:blipFill>
        <p:spPr>
          <a:xfrm>
            <a:off x="464633" y="2353101"/>
            <a:ext cx="3732400" cy="985367"/>
          </a:xfrm>
          <a:prstGeom prst="rect">
            <a:avLst/>
          </a:prstGeom>
          <a:noFill/>
          <a:ln>
            <a:noFill/>
          </a:ln>
        </p:spPr>
      </p:pic>
      <p:sp>
        <p:nvSpPr>
          <p:cNvPr id="5" name="Google Shape;96;p19">
            <a:extLst>
              <a:ext uri="{FF2B5EF4-FFF2-40B4-BE49-F238E27FC236}">
                <a16:creationId xmlns:a16="http://schemas.microsoft.com/office/drawing/2014/main" id="{7706FA8E-556F-F941-B7FE-3567D9B6BE8E}"/>
              </a:ext>
            </a:extLst>
          </p:cNvPr>
          <p:cNvSpPr txBox="1"/>
          <p:nvPr/>
        </p:nvSpPr>
        <p:spPr>
          <a:xfrm>
            <a:off x="4734567" y="1617300"/>
            <a:ext cx="6930400" cy="2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67" dirty="0">
                <a:solidFill>
                  <a:srgbClr val="5D6266"/>
                </a:solidFill>
                <a:latin typeface="Open Sans"/>
                <a:ea typeface="Open Sans"/>
                <a:cs typeface="Open Sans"/>
                <a:sym typeface="Open Sans"/>
              </a:rPr>
              <a:t>Transonic Systems Inc. is a global manufacturer of innovative biomedical measurement equipment. Founded in 1983, Transonic sells gold standard transit-time ultrasound Flowmeters and Monitors for surgical, hemodialysis, pediatric critical care, perfusion, interventional radiology and research applications. Transonic</a:t>
            </a:r>
            <a:r>
              <a:rPr lang="en" sz="1867" baseline="30000" dirty="0">
                <a:solidFill>
                  <a:srgbClr val="5D6266"/>
                </a:solidFill>
                <a:latin typeface="Open Sans"/>
                <a:ea typeface="Open Sans"/>
                <a:cs typeface="Open Sans"/>
                <a:sym typeface="Open Sans"/>
              </a:rPr>
              <a:t>® </a:t>
            </a:r>
            <a:r>
              <a:rPr lang="en" sz="1867" dirty="0">
                <a:solidFill>
                  <a:srgbClr val="5D6266"/>
                </a:solidFill>
                <a:latin typeface="Open Sans"/>
                <a:ea typeface="Open Sans"/>
                <a:cs typeface="Open Sans"/>
                <a:sym typeface="Open Sans"/>
              </a:rPr>
              <a:t>also provides pressure and pressure volume systems, laser Doppler Flowmeters and telemetry systems.</a:t>
            </a:r>
            <a:endParaRPr sz="1867" dirty="0">
              <a:solidFill>
                <a:srgbClr val="5D6266"/>
              </a:solidFill>
              <a:latin typeface="Open Sans"/>
              <a:ea typeface="Open Sans"/>
              <a:cs typeface="Open Sans"/>
              <a:sym typeface="Open Sans"/>
            </a:endParaRPr>
          </a:p>
        </p:txBody>
      </p:sp>
      <p:sp>
        <p:nvSpPr>
          <p:cNvPr id="6" name="Google Shape;97;p19">
            <a:extLst>
              <a:ext uri="{FF2B5EF4-FFF2-40B4-BE49-F238E27FC236}">
                <a16:creationId xmlns:a16="http://schemas.microsoft.com/office/drawing/2014/main" id="{162DEB19-2153-3A4A-9EE2-6101F9EF4225}"/>
              </a:ext>
            </a:extLst>
          </p:cNvPr>
          <p:cNvSpPr txBox="1"/>
          <p:nvPr/>
        </p:nvSpPr>
        <p:spPr>
          <a:xfrm>
            <a:off x="3321104"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Europe</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Europe B.V.</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a:solidFill>
                  <a:srgbClr val="5D6266"/>
                </a:solidFill>
                <a:latin typeface="Open Sans"/>
                <a:ea typeface="Open Sans"/>
                <a:cs typeface="Open Sans"/>
                <a:sym typeface="Open Sans"/>
              </a:rPr>
              <a:t>Tel: +31 43-407-7200</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europe@transonic.com</a:t>
            </a:r>
            <a:endParaRPr sz="1600">
              <a:solidFill>
                <a:srgbClr val="5D6266"/>
              </a:solidFill>
              <a:latin typeface="Open Sans"/>
              <a:ea typeface="Open Sans"/>
              <a:cs typeface="Open Sans"/>
              <a:sym typeface="Open Sans"/>
            </a:endParaRPr>
          </a:p>
        </p:txBody>
      </p:sp>
      <p:sp>
        <p:nvSpPr>
          <p:cNvPr id="7" name="Google Shape;98;p19">
            <a:extLst>
              <a:ext uri="{FF2B5EF4-FFF2-40B4-BE49-F238E27FC236}">
                <a16:creationId xmlns:a16="http://schemas.microsoft.com/office/drawing/2014/main" id="{46E2F560-BBD1-1944-8D7B-CB8B57095ACE}"/>
              </a:ext>
            </a:extLst>
          </p:cNvPr>
          <p:cNvSpPr txBox="1"/>
          <p:nvPr/>
        </p:nvSpPr>
        <p:spPr>
          <a:xfrm>
            <a:off x="6042929"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Asia/Pacific</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Asia Inc.</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a:solidFill>
                  <a:srgbClr val="5D6266"/>
                </a:solidFill>
                <a:latin typeface="Open Sans"/>
                <a:ea typeface="Open Sans"/>
                <a:cs typeface="Open Sans"/>
                <a:sym typeface="Open Sans"/>
              </a:rPr>
              <a:t>Tel: +886 3399-5806</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support@transonicasia.com</a:t>
            </a:r>
            <a:endParaRPr sz="1600">
              <a:solidFill>
                <a:srgbClr val="5D6266"/>
              </a:solidFill>
              <a:latin typeface="Open Sans"/>
              <a:ea typeface="Open Sans"/>
              <a:cs typeface="Open Sans"/>
              <a:sym typeface="Open Sans"/>
            </a:endParaRPr>
          </a:p>
        </p:txBody>
      </p:sp>
      <p:sp>
        <p:nvSpPr>
          <p:cNvPr id="8" name="Google Shape;99;p19">
            <a:extLst>
              <a:ext uri="{FF2B5EF4-FFF2-40B4-BE49-F238E27FC236}">
                <a16:creationId xmlns:a16="http://schemas.microsoft.com/office/drawing/2014/main" id="{95AC9483-A1DF-2A4C-B7F2-227A66DA86B1}"/>
              </a:ext>
            </a:extLst>
          </p:cNvPr>
          <p:cNvSpPr txBox="1"/>
          <p:nvPr/>
        </p:nvSpPr>
        <p:spPr>
          <a:xfrm>
            <a:off x="9016061"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dirty="0">
                <a:solidFill>
                  <a:srgbClr val="1461AB"/>
                </a:solidFill>
                <a:latin typeface="Open Sans"/>
                <a:ea typeface="Open Sans"/>
                <a:cs typeface="Open Sans"/>
                <a:sym typeface="Open Sans"/>
              </a:rPr>
              <a:t>Japan</a:t>
            </a:r>
            <a:endParaRPr sz="1600" b="1" dirty="0">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dirty="0" err="1">
                <a:solidFill>
                  <a:srgbClr val="5D6266"/>
                </a:solidFill>
                <a:latin typeface="Open Sans"/>
                <a:ea typeface="Open Sans"/>
                <a:cs typeface="Open Sans"/>
                <a:sym typeface="Open Sans"/>
              </a:rPr>
              <a:t>Nipro</a:t>
            </a:r>
            <a:r>
              <a:rPr lang="en" sz="1600" dirty="0">
                <a:solidFill>
                  <a:srgbClr val="5D6266"/>
                </a:solidFill>
                <a:latin typeface="Open Sans"/>
                <a:ea typeface="Open Sans"/>
                <a:cs typeface="Open Sans"/>
                <a:sym typeface="Open Sans"/>
              </a:rPr>
              <a:t>-Transonic Japan Inc.</a:t>
            </a:r>
            <a:endParaRPr sz="1600" dirty="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dirty="0">
                <a:solidFill>
                  <a:srgbClr val="5D6266"/>
                </a:solidFill>
                <a:latin typeface="Open Sans"/>
                <a:ea typeface="Open Sans"/>
                <a:cs typeface="Open Sans"/>
                <a:sym typeface="Open Sans"/>
              </a:rPr>
              <a:t>Tel: +81 04-2946-8541</a:t>
            </a:r>
            <a:endParaRPr sz="1600" dirty="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dirty="0" err="1">
                <a:solidFill>
                  <a:srgbClr val="5D6266"/>
                </a:solidFill>
                <a:latin typeface="Open Sans"/>
                <a:ea typeface="Open Sans"/>
                <a:cs typeface="Open Sans"/>
                <a:sym typeface="Open Sans"/>
              </a:rPr>
              <a:t>japan@transonic.com</a:t>
            </a:r>
            <a:endParaRPr sz="1600" dirty="0">
              <a:solidFill>
                <a:srgbClr val="5D6266"/>
              </a:solidFill>
              <a:latin typeface="Open Sans"/>
              <a:ea typeface="Open Sans"/>
              <a:cs typeface="Open Sans"/>
              <a:sym typeface="Open Sans"/>
            </a:endParaRPr>
          </a:p>
        </p:txBody>
      </p:sp>
    </p:spTree>
    <p:extLst>
      <p:ext uri="{BB962C8B-B14F-4D97-AF65-F5344CB8AC3E}">
        <p14:creationId xmlns:p14="http://schemas.microsoft.com/office/powerpoint/2010/main" val="4054295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cSld name="Title and body">
    <p:bg>
      <p:bgPr>
        <a:blipFill>
          <a:blip r:embed="rId2"/>
          <a:stretch>
            <a:fillRect/>
          </a:stretch>
        </a:blipFill>
        <a:effectLst/>
      </p:bgPr>
    </p:bg>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89220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8DB1A-2BFC-41CF-9165-A2EDC1A47B29}"/>
              </a:ext>
            </a:extLst>
          </p:cNvPr>
          <p:cNvSpPr>
            <a:spLocks noGrp="1"/>
          </p:cNvSpPr>
          <p:nvPr>
            <p:ph type="title"/>
          </p:nvPr>
        </p:nvSpPr>
        <p:spPr>
          <a:xfrm>
            <a:off x="604737" y="736466"/>
            <a:ext cx="10515600"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83B023-7A72-4B4E-9C99-8A3F8366B7A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843279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733" b="0" i="0" u="none" strike="noStrike" cap="none">
          <a:solidFill>
            <a:srgbClr val="1461AB"/>
          </a:solidFill>
          <a:latin typeface="Open Sans SemiBold" panose="020B0604020202020204" charset="0"/>
          <a:ea typeface="Open Sans SemiBold" panose="020B0604020202020204" charset="0"/>
          <a:cs typeface="Open Sans SemiBold" panose="020B060402020202020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rgbClr val="000000"/>
        </a:buClr>
        <a:buFont typeface="Arial"/>
        <a:buNone/>
        <a:defRPr sz="2133" b="1"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1pPr>
      <a:lvl2pPr marR="0" lvl="1" algn="l" rtl="0" eaLnBrk="1" hangingPunct="1">
        <a:lnSpc>
          <a:spcPct val="100000"/>
        </a:lnSpc>
        <a:spcBef>
          <a:spcPts val="0"/>
        </a:spcBef>
        <a:spcAft>
          <a:spcPts val="0"/>
        </a:spcAft>
        <a:buClr>
          <a:srgbClr val="000000"/>
        </a:buClr>
        <a:buFont typeface="Arial"/>
        <a:defRPr sz="2400" b="0"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2pPr>
      <a:lvl3pPr marL="380990" marR="0" lvl="2" indent="-380990" algn="l" rtl="0" eaLnBrk="1" hangingPunct="1">
        <a:lnSpc>
          <a:spcPct val="100000"/>
        </a:lnSpc>
        <a:spcBef>
          <a:spcPts val="0"/>
        </a:spcBef>
        <a:spcAft>
          <a:spcPts val="0"/>
        </a:spcAft>
        <a:buClr>
          <a:srgbClr val="1461AB"/>
        </a:buClr>
        <a:buSzPct val="100000"/>
        <a:buFont typeface="Open Sans" panose="020B0604020202020204" charset="0"/>
        <a:buChar char="●"/>
        <a:defRPr sz="1867" b="0"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3pPr>
      <a:lvl4pPr marL="380990" marR="0" lvl="3" indent="-380990" algn="l" rtl="0" eaLnBrk="1" hangingPunct="1">
        <a:lnSpc>
          <a:spcPct val="100000"/>
        </a:lnSpc>
        <a:spcBef>
          <a:spcPts val="0"/>
        </a:spcBef>
        <a:spcAft>
          <a:spcPts val="0"/>
        </a:spcAft>
        <a:buClr>
          <a:schemeClr val="bg1"/>
        </a:buClr>
        <a:buFont typeface="Open Sans" panose="020B0604020202020204" charset="0"/>
        <a:buChar char="●"/>
        <a:defRPr sz="1867" b="0" i="0" u="none" strike="noStrike" cap="none">
          <a:solidFill>
            <a:schemeClr val="bg1"/>
          </a:solidFill>
          <a:latin typeface="Open Sans" panose="020B0604020202020204" charset="0"/>
          <a:ea typeface="Open Sans" panose="020B0604020202020204" charset="0"/>
          <a:cs typeface="Open Sans" panose="020B0604020202020204" charset="0"/>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1461AB"/>
          </a:solidFill>
          <a:latin typeface="Open Sans" panose="020B0604020202020204" charset="0"/>
          <a:ea typeface="Open Sans" panose="020B0604020202020204" charset="0"/>
          <a:cs typeface="Open Sans" panose="020B0604020202020204" charset="0"/>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transonic.com/" TargetMode="Externa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www.transonic.co/"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www.transonic.com/"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9955D-9E4D-4C17-8DB8-E93E8A3B6BFC}"/>
              </a:ext>
            </a:extLst>
          </p:cNvPr>
          <p:cNvSpPr>
            <a:spLocks noGrp="1"/>
          </p:cNvSpPr>
          <p:nvPr>
            <p:ph type="body" sz="quarter" idx="10"/>
          </p:nvPr>
        </p:nvSpPr>
        <p:spPr>
          <a:xfrm>
            <a:off x="-99" y="3429001"/>
            <a:ext cx="12192100" cy="2527804"/>
          </a:xfrm>
        </p:spPr>
        <p:txBody>
          <a:bodyPr>
            <a:normAutofit/>
          </a:bodyPr>
          <a:lstStyle/>
          <a:p>
            <a:r>
              <a:rPr lang="en-US" dirty="0"/>
              <a:t>HD03 Hemodialysis Monitor:</a:t>
            </a:r>
          </a:p>
          <a:p>
            <a:r>
              <a:rPr lang="en-US" dirty="0"/>
              <a:t>Delivered Flow, Recirculation, and Access Flow Introduction</a:t>
            </a:r>
          </a:p>
          <a:p>
            <a:endParaRPr lang="en-US" dirty="0"/>
          </a:p>
        </p:txBody>
      </p:sp>
    </p:spTree>
    <p:extLst>
      <p:ext uri="{BB962C8B-B14F-4D97-AF65-F5344CB8AC3E}">
        <p14:creationId xmlns:p14="http://schemas.microsoft.com/office/powerpoint/2010/main" val="4292144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E5FA-7FAD-48CD-A5E0-7A98AEA24AC5}"/>
              </a:ext>
            </a:extLst>
          </p:cNvPr>
          <p:cNvSpPr>
            <a:spLocks noGrp="1"/>
          </p:cNvSpPr>
          <p:nvPr>
            <p:ph type="title"/>
          </p:nvPr>
        </p:nvSpPr>
        <p:spPr/>
        <p:txBody>
          <a:bodyPr/>
          <a:lstStyle/>
          <a:p>
            <a:r>
              <a:rPr lang="en-US" dirty="0"/>
              <a:t>HD03 System Setup </a:t>
            </a:r>
          </a:p>
        </p:txBody>
      </p:sp>
      <p:sp>
        <p:nvSpPr>
          <p:cNvPr id="3" name="Text Placeholder 2">
            <a:extLst>
              <a:ext uri="{FF2B5EF4-FFF2-40B4-BE49-F238E27FC236}">
                <a16:creationId xmlns:a16="http://schemas.microsoft.com/office/drawing/2014/main" id="{CFA0C027-BCB7-4798-A2B6-CCE25033C444}"/>
              </a:ext>
            </a:extLst>
          </p:cNvPr>
          <p:cNvSpPr>
            <a:spLocks noGrp="1"/>
          </p:cNvSpPr>
          <p:nvPr>
            <p:ph type="body" sz="quarter" idx="11"/>
          </p:nvPr>
        </p:nvSpPr>
        <p:spPr/>
        <p:txBody>
          <a:bodyPr/>
          <a:lstStyle/>
          <a:p>
            <a:r>
              <a:rPr lang="en-US" dirty="0"/>
              <a:t>Confirm Clock &amp; Location </a:t>
            </a:r>
          </a:p>
          <a:p>
            <a:r>
              <a:rPr lang="en-US" dirty="0"/>
              <a:t>are properly set </a:t>
            </a:r>
          </a:p>
          <a:p>
            <a:r>
              <a:rPr lang="en-US" dirty="0"/>
              <a:t> </a:t>
            </a:r>
          </a:p>
        </p:txBody>
      </p:sp>
      <p:pic>
        <p:nvPicPr>
          <p:cNvPr id="4" name="Picture 3">
            <a:extLst>
              <a:ext uri="{FF2B5EF4-FFF2-40B4-BE49-F238E27FC236}">
                <a16:creationId xmlns:a16="http://schemas.microsoft.com/office/drawing/2014/main" id="{A4F1899D-D5C7-42C1-BE50-A675BECBA97D}"/>
              </a:ext>
            </a:extLst>
          </p:cNvPr>
          <p:cNvPicPr>
            <a:picLocks noChangeAspect="1"/>
          </p:cNvPicPr>
          <p:nvPr/>
        </p:nvPicPr>
        <p:blipFill>
          <a:blip r:embed="rId2"/>
          <a:stretch>
            <a:fillRect/>
          </a:stretch>
        </p:blipFill>
        <p:spPr>
          <a:xfrm>
            <a:off x="4880654" y="1651000"/>
            <a:ext cx="6555437" cy="4934992"/>
          </a:xfrm>
          <a:prstGeom prst="rect">
            <a:avLst/>
          </a:prstGeom>
        </p:spPr>
      </p:pic>
      <p:sp>
        <p:nvSpPr>
          <p:cNvPr id="8" name="Arrow: Right 7">
            <a:extLst>
              <a:ext uri="{FF2B5EF4-FFF2-40B4-BE49-F238E27FC236}">
                <a16:creationId xmlns:a16="http://schemas.microsoft.com/office/drawing/2014/main" id="{DB0553AA-BD10-4738-B859-929B77B1BCD7}"/>
              </a:ext>
            </a:extLst>
          </p:cNvPr>
          <p:cNvSpPr/>
          <p:nvPr/>
        </p:nvSpPr>
        <p:spPr>
          <a:xfrm>
            <a:off x="2964919" y="4584241"/>
            <a:ext cx="1567542" cy="60267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914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CC0D-3121-4769-9227-893873AA6E0D}"/>
              </a:ext>
            </a:extLst>
          </p:cNvPr>
          <p:cNvSpPr>
            <a:spLocks noGrp="1"/>
          </p:cNvSpPr>
          <p:nvPr>
            <p:ph type="title"/>
          </p:nvPr>
        </p:nvSpPr>
        <p:spPr/>
        <p:txBody>
          <a:bodyPr>
            <a:normAutofit fontScale="90000"/>
          </a:bodyPr>
          <a:lstStyle/>
          <a:p>
            <a:br>
              <a:rPr lang="en-US" dirty="0"/>
            </a:br>
            <a:r>
              <a:rPr lang="en-US" dirty="0"/>
              <a:t>Set Clock &amp; Locale</a:t>
            </a:r>
            <a:br>
              <a:rPr lang="en-US" dirty="0"/>
            </a:br>
            <a:endParaRPr lang="en-US" dirty="0"/>
          </a:p>
        </p:txBody>
      </p:sp>
      <p:sp>
        <p:nvSpPr>
          <p:cNvPr id="3" name="Text Placeholder 2">
            <a:extLst>
              <a:ext uri="{FF2B5EF4-FFF2-40B4-BE49-F238E27FC236}">
                <a16:creationId xmlns:a16="http://schemas.microsoft.com/office/drawing/2014/main" id="{A36E5741-A2D4-4DC0-A9C0-9972C5719204}"/>
              </a:ext>
            </a:extLst>
          </p:cNvPr>
          <p:cNvSpPr>
            <a:spLocks noGrp="1"/>
          </p:cNvSpPr>
          <p:nvPr>
            <p:ph type="body" sz="quarter" idx="11"/>
          </p:nvPr>
        </p:nvSpPr>
        <p:spPr>
          <a:xfrm>
            <a:off x="838200" y="1651000"/>
            <a:ext cx="4793973" cy="3928165"/>
          </a:xfrm>
        </p:spPr>
        <p:txBody>
          <a:bodyPr>
            <a:normAutofit fontScale="40000" lnSpcReduction="20000"/>
          </a:bodyPr>
          <a:lstStyle/>
          <a:p>
            <a:pPr marL="342900" indent="-342900">
              <a:buFont typeface="Wingdings" panose="05000000000000000000" pitchFamily="2" charset="2"/>
              <a:buChar char="ü"/>
            </a:pPr>
            <a:r>
              <a:rPr lang="en-US" sz="7000" dirty="0"/>
              <a:t>Select  “Set Clock &amp; Locale” to adjust </a:t>
            </a:r>
            <a:r>
              <a:rPr lang="en-US" sz="7000" b="1" dirty="0"/>
              <a:t>Date, Time, Time Zone, and Locale</a:t>
            </a:r>
            <a:r>
              <a:rPr lang="en-US" sz="7000" dirty="0"/>
              <a:t>.</a:t>
            </a:r>
          </a:p>
          <a:p>
            <a:pPr marL="342900" indent="-342900">
              <a:buFont typeface="Wingdings" panose="05000000000000000000" pitchFamily="2" charset="2"/>
              <a:buChar char="ü"/>
            </a:pPr>
            <a:r>
              <a:rPr lang="en-US" sz="7000" dirty="0"/>
              <a:t>Time is entered in a 24-hour format.</a:t>
            </a:r>
            <a:endParaRPr lang="en-US" sz="7000" dirty="0">
              <a:solidFill>
                <a:srgbClr val="FF0000"/>
              </a:solidFill>
            </a:endParaRPr>
          </a:p>
          <a:p>
            <a:pPr marL="342900" indent="-342900">
              <a:buFont typeface="Wingdings" panose="05000000000000000000" pitchFamily="2" charset="2"/>
              <a:buChar char="ü"/>
            </a:pPr>
            <a:r>
              <a:rPr lang="en-US" sz="7000" dirty="0"/>
              <a:t>Locale selection controls the language translation and date &amp; time format. </a:t>
            </a:r>
          </a:p>
          <a:p>
            <a:endParaRPr lang="en-US" dirty="0"/>
          </a:p>
          <a:p>
            <a:endParaRPr lang="en-US" dirty="0"/>
          </a:p>
        </p:txBody>
      </p:sp>
      <p:pic>
        <p:nvPicPr>
          <p:cNvPr id="4" name="Picture 3">
            <a:extLst>
              <a:ext uri="{FF2B5EF4-FFF2-40B4-BE49-F238E27FC236}">
                <a16:creationId xmlns:a16="http://schemas.microsoft.com/office/drawing/2014/main" id="{EA056E3C-786D-42E1-B322-D52D1D656705}"/>
              </a:ext>
            </a:extLst>
          </p:cNvPr>
          <p:cNvPicPr>
            <a:picLocks noChangeAspect="1"/>
          </p:cNvPicPr>
          <p:nvPr/>
        </p:nvPicPr>
        <p:blipFill>
          <a:blip r:embed="rId2"/>
          <a:stretch>
            <a:fillRect/>
          </a:stretch>
        </p:blipFill>
        <p:spPr>
          <a:xfrm>
            <a:off x="5900530" y="1574800"/>
            <a:ext cx="5247460" cy="3708400"/>
          </a:xfrm>
          <a:prstGeom prst="rect">
            <a:avLst/>
          </a:prstGeom>
        </p:spPr>
      </p:pic>
    </p:spTree>
    <p:extLst>
      <p:ext uri="{BB962C8B-B14F-4D97-AF65-F5344CB8AC3E}">
        <p14:creationId xmlns:p14="http://schemas.microsoft.com/office/powerpoint/2010/main" val="92455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E5FA-7FAD-48CD-A5E0-7A98AEA24AC5}"/>
              </a:ext>
            </a:extLst>
          </p:cNvPr>
          <p:cNvSpPr>
            <a:spLocks noGrp="1"/>
          </p:cNvSpPr>
          <p:nvPr>
            <p:ph type="title"/>
          </p:nvPr>
        </p:nvSpPr>
        <p:spPr/>
        <p:txBody>
          <a:bodyPr/>
          <a:lstStyle/>
          <a:p>
            <a:r>
              <a:rPr lang="en-US" dirty="0"/>
              <a:t>HD03 System Setup-Measure Patient  </a:t>
            </a:r>
          </a:p>
        </p:txBody>
      </p:sp>
      <p:pic>
        <p:nvPicPr>
          <p:cNvPr id="5" name="Picture 4">
            <a:extLst>
              <a:ext uri="{FF2B5EF4-FFF2-40B4-BE49-F238E27FC236}">
                <a16:creationId xmlns:a16="http://schemas.microsoft.com/office/drawing/2014/main" id="{C00166A9-F256-4122-8582-75CD4555454A}"/>
              </a:ext>
            </a:extLst>
          </p:cNvPr>
          <p:cNvPicPr>
            <a:picLocks noChangeAspect="1"/>
          </p:cNvPicPr>
          <p:nvPr/>
        </p:nvPicPr>
        <p:blipFill>
          <a:blip r:embed="rId2"/>
          <a:stretch>
            <a:fillRect/>
          </a:stretch>
        </p:blipFill>
        <p:spPr>
          <a:xfrm>
            <a:off x="651876" y="3441361"/>
            <a:ext cx="4100495" cy="2972478"/>
          </a:xfrm>
          <a:prstGeom prst="rect">
            <a:avLst/>
          </a:prstGeom>
        </p:spPr>
      </p:pic>
      <p:pic>
        <p:nvPicPr>
          <p:cNvPr id="17" name="Picture 16">
            <a:extLst>
              <a:ext uri="{FF2B5EF4-FFF2-40B4-BE49-F238E27FC236}">
                <a16:creationId xmlns:a16="http://schemas.microsoft.com/office/drawing/2014/main" id="{53126465-11A6-4612-A97A-875839417746}"/>
              </a:ext>
            </a:extLst>
          </p:cNvPr>
          <p:cNvPicPr>
            <a:picLocks noChangeAspect="1"/>
          </p:cNvPicPr>
          <p:nvPr/>
        </p:nvPicPr>
        <p:blipFill>
          <a:blip r:embed="rId3"/>
          <a:stretch>
            <a:fillRect/>
          </a:stretch>
        </p:blipFill>
        <p:spPr>
          <a:xfrm>
            <a:off x="6112237" y="2559855"/>
            <a:ext cx="4585937" cy="3250395"/>
          </a:xfrm>
          <a:prstGeom prst="rect">
            <a:avLst/>
          </a:prstGeom>
        </p:spPr>
      </p:pic>
      <p:sp>
        <p:nvSpPr>
          <p:cNvPr id="4" name="TextBox 3">
            <a:extLst>
              <a:ext uri="{FF2B5EF4-FFF2-40B4-BE49-F238E27FC236}">
                <a16:creationId xmlns:a16="http://schemas.microsoft.com/office/drawing/2014/main" id="{FB22FF04-9825-42EB-A747-22FFC231DA6F}"/>
              </a:ext>
            </a:extLst>
          </p:cNvPr>
          <p:cNvSpPr txBox="1"/>
          <p:nvPr/>
        </p:nvSpPr>
        <p:spPr>
          <a:xfrm flipV="1">
            <a:off x="7493000" y="4871719"/>
            <a:ext cx="1054100" cy="55881"/>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F09EA7FD-AE0B-4091-9470-EAE4EC55525B}"/>
              </a:ext>
            </a:extLst>
          </p:cNvPr>
          <p:cNvSpPr/>
          <p:nvPr/>
        </p:nvSpPr>
        <p:spPr>
          <a:xfrm>
            <a:off x="7493000" y="4737100"/>
            <a:ext cx="11557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83B679B-3244-4C02-BA3A-9235E757D945}"/>
              </a:ext>
            </a:extLst>
          </p:cNvPr>
          <p:cNvSpPr/>
          <p:nvPr/>
        </p:nvSpPr>
        <p:spPr>
          <a:xfrm rot="10800000">
            <a:off x="10698174" y="3098002"/>
            <a:ext cx="713621" cy="34335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2490D9A2-C334-461B-9FB1-9B9715FA7975}"/>
              </a:ext>
            </a:extLst>
          </p:cNvPr>
          <p:cNvSpPr txBox="1"/>
          <p:nvPr/>
        </p:nvSpPr>
        <p:spPr>
          <a:xfrm>
            <a:off x="5772873" y="1490635"/>
            <a:ext cx="5264663" cy="830997"/>
          </a:xfrm>
          <a:prstGeom prst="rect">
            <a:avLst/>
          </a:prstGeom>
          <a:noFill/>
        </p:spPr>
        <p:txBody>
          <a:bodyPr wrap="square" rtlCol="0">
            <a:spAutoFit/>
          </a:bodyPr>
          <a:lstStyle/>
          <a:p>
            <a:r>
              <a:rPr lang="en-US" sz="2400" b="1" dirty="0">
                <a:solidFill>
                  <a:srgbClr val="5D6266"/>
                </a:solidFill>
                <a:latin typeface="Open Sans" panose="020B0604020202020204" charset="0"/>
              </a:rPr>
              <a:t>PMM </a:t>
            </a:r>
            <a:r>
              <a:rPr lang="en-US" sz="2400" dirty="0">
                <a:solidFill>
                  <a:srgbClr val="5D6266"/>
                </a:solidFill>
                <a:latin typeface="Open Sans" panose="020B0604020202020204" charset="0"/>
              </a:rPr>
              <a:t>Users will select “Measure Patient” (Refer to the PMM QRG)</a:t>
            </a:r>
          </a:p>
        </p:txBody>
      </p:sp>
      <p:sp>
        <p:nvSpPr>
          <p:cNvPr id="13" name="TextBox 12">
            <a:extLst>
              <a:ext uri="{FF2B5EF4-FFF2-40B4-BE49-F238E27FC236}">
                <a16:creationId xmlns:a16="http://schemas.microsoft.com/office/drawing/2014/main" id="{A8FA2BF1-67F5-4480-88AF-11E0AFA449C9}"/>
              </a:ext>
            </a:extLst>
          </p:cNvPr>
          <p:cNvSpPr txBox="1"/>
          <p:nvPr/>
        </p:nvSpPr>
        <p:spPr>
          <a:xfrm>
            <a:off x="1286719" y="1645534"/>
            <a:ext cx="3067291" cy="1569660"/>
          </a:xfrm>
          <a:prstGeom prst="rect">
            <a:avLst/>
          </a:prstGeom>
          <a:noFill/>
        </p:spPr>
        <p:txBody>
          <a:bodyPr wrap="square" rtlCol="0">
            <a:spAutoFit/>
          </a:bodyPr>
          <a:lstStyle/>
          <a:p>
            <a:r>
              <a:rPr lang="en-US" sz="2400" b="1" dirty="0">
                <a:solidFill>
                  <a:srgbClr val="5D6266"/>
                </a:solidFill>
                <a:latin typeface="Open Sans" panose="020B0604020202020204" charset="0"/>
                <a:sym typeface="Arial"/>
              </a:rPr>
              <a:t>DTM</a:t>
            </a:r>
            <a:r>
              <a:rPr lang="en-US" sz="2400" dirty="0">
                <a:solidFill>
                  <a:srgbClr val="5D6266"/>
                </a:solidFill>
                <a:latin typeface="Open Sans" panose="020B0604020202020204" charset="0"/>
                <a:sym typeface="Arial"/>
              </a:rPr>
              <a:t> Users will need to Find or Add Patient (Refer to the DTM QRG)</a:t>
            </a:r>
          </a:p>
        </p:txBody>
      </p:sp>
      <p:sp>
        <p:nvSpPr>
          <p:cNvPr id="14" name="Arrow: Right 13">
            <a:extLst>
              <a:ext uri="{FF2B5EF4-FFF2-40B4-BE49-F238E27FC236}">
                <a16:creationId xmlns:a16="http://schemas.microsoft.com/office/drawing/2014/main" id="{D2FEE480-9283-44C2-B479-24394E832C96}"/>
              </a:ext>
            </a:extLst>
          </p:cNvPr>
          <p:cNvSpPr/>
          <p:nvPr/>
        </p:nvSpPr>
        <p:spPr>
          <a:xfrm>
            <a:off x="3012617" y="4641391"/>
            <a:ext cx="713621" cy="34335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96580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46F-2512-4ADC-924A-5D66562DB0CD}"/>
              </a:ext>
            </a:extLst>
          </p:cNvPr>
          <p:cNvSpPr>
            <a:spLocks noGrp="1"/>
          </p:cNvSpPr>
          <p:nvPr>
            <p:ph type="title"/>
          </p:nvPr>
        </p:nvSpPr>
        <p:spPr>
          <a:xfrm>
            <a:off x="497774" y="535067"/>
            <a:ext cx="10355092" cy="671433"/>
          </a:xfrm>
        </p:spPr>
        <p:txBody>
          <a:bodyPr>
            <a:normAutofit fontScale="90000"/>
          </a:bodyPr>
          <a:lstStyle/>
          <a:p>
            <a:r>
              <a:rPr lang="en-US" dirty="0"/>
              <a:t>HD03 System Setup - Select Bloodline (Tubing)</a:t>
            </a:r>
          </a:p>
        </p:txBody>
      </p:sp>
      <p:sp>
        <p:nvSpPr>
          <p:cNvPr id="3" name="Text Placeholder 2">
            <a:extLst>
              <a:ext uri="{FF2B5EF4-FFF2-40B4-BE49-F238E27FC236}">
                <a16:creationId xmlns:a16="http://schemas.microsoft.com/office/drawing/2014/main" id="{D10A76B2-79A8-4320-BA08-6111D4C93A45}"/>
              </a:ext>
            </a:extLst>
          </p:cNvPr>
          <p:cNvSpPr>
            <a:spLocks noGrp="1"/>
          </p:cNvSpPr>
          <p:nvPr>
            <p:ph type="body" sz="quarter" idx="11"/>
          </p:nvPr>
        </p:nvSpPr>
        <p:spPr>
          <a:xfrm>
            <a:off x="748886" y="5938212"/>
            <a:ext cx="11151611" cy="769441"/>
          </a:xfrm>
        </p:spPr>
        <p:txBody>
          <a:bodyPr>
            <a:normAutofit lnSpcReduction="10000"/>
          </a:bodyPr>
          <a:lstStyle/>
          <a:p>
            <a:r>
              <a:rPr lang="en-US" b="1" dirty="0"/>
              <a:t>Once selected, Bloodline (tubing) will populate in the dropdown menu for future measurements.</a:t>
            </a:r>
          </a:p>
          <a:p>
            <a:endParaRPr lang="en-US" dirty="0"/>
          </a:p>
        </p:txBody>
      </p:sp>
      <p:sp>
        <p:nvSpPr>
          <p:cNvPr id="9" name="TextBox 8">
            <a:extLst>
              <a:ext uri="{FF2B5EF4-FFF2-40B4-BE49-F238E27FC236}">
                <a16:creationId xmlns:a16="http://schemas.microsoft.com/office/drawing/2014/main" id="{40841695-B631-4CAF-AD86-E8CAB2FFB277}"/>
              </a:ext>
            </a:extLst>
          </p:cNvPr>
          <p:cNvSpPr txBox="1"/>
          <p:nvPr/>
        </p:nvSpPr>
        <p:spPr>
          <a:xfrm>
            <a:off x="9001496" y="4709729"/>
            <a:ext cx="2173184" cy="38501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13">
            <a:extLst>
              <a:ext uri="{FF2B5EF4-FFF2-40B4-BE49-F238E27FC236}">
                <a16:creationId xmlns:a16="http://schemas.microsoft.com/office/drawing/2014/main" id="{F25EF7F9-B503-43F3-AF83-3BF3C25E1427}"/>
              </a:ext>
            </a:extLst>
          </p:cNvPr>
          <p:cNvPicPr>
            <a:picLocks noChangeAspect="1"/>
          </p:cNvPicPr>
          <p:nvPr/>
        </p:nvPicPr>
        <p:blipFill>
          <a:blip r:embed="rId2"/>
          <a:stretch>
            <a:fillRect/>
          </a:stretch>
        </p:blipFill>
        <p:spPr>
          <a:xfrm>
            <a:off x="6471138" y="2539999"/>
            <a:ext cx="3982709" cy="284381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BCC9596-A21F-48A0-8986-243ADE2B5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961" y="2539999"/>
            <a:ext cx="4616382" cy="3259626"/>
          </a:xfrm>
          <a:prstGeom prst="rect">
            <a:avLst/>
          </a:prstGeom>
        </p:spPr>
      </p:pic>
      <p:sp>
        <p:nvSpPr>
          <p:cNvPr id="4" name="TextBox 3">
            <a:extLst>
              <a:ext uri="{FF2B5EF4-FFF2-40B4-BE49-F238E27FC236}">
                <a16:creationId xmlns:a16="http://schemas.microsoft.com/office/drawing/2014/main" id="{F24557B5-FEDF-41C6-BE14-D42133F15919}"/>
              </a:ext>
            </a:extLst>
          </p:cNvPr>
          <p:cNvSpPr txBox="1"/>
          <p:nvPr/>
        </p:nvSpPr>
        <p:spPr>
          <a:xfrm>
            <a:off x="949124" y="1474184"/>
            <a:ext cx="9504723" cy="1107996"/>
          </a:xfrm>
          <a:prstGeom prst="rect">
            <a:avLst/>
          </a:prstGeom>
          <a:noFill/>
        </p:spPr>
        <p:txBody>
          <a:bodyPr wrap="square" rtlCol="0">
            <a:spAutoFit/>
          </a:bodyPr>
          <a:lstStyle/>
          <a:p>
            <a:r>
              <a:rPr lang="en-US" sz="2200" dirty="0">
                <a:solidFill>
                  <a:srgbClr val="5D6266"/>
                </a:solidFill>
                <a:latin typeface="Open Sans" panose="020B0604020202020204" charset="0"/>
                <a:sym typeface="Arial"/>
              </a:rPr>
              <a:t>Select the clinic-specific hemodialysis bloodlines (tubing).  Bloodline is listed alphabetically by manufacturer, bloodline name, and product number.</a:t>
            </a:r>
          </a:p>
        </p:txBody>
      </p:sp>
    </p:spTree>
    <p:extLst>
      <p:ext uri="{BB962C8B-B14F-4D97-AF65-F5344CB8AC3E}">
        <p14:creationId xmlns:p14="http://schemas.microsoft.com/office/powerpoint/2010/main" val="44669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46F-2512-4ADC-924A-5D66562DB0CD}"/>
              </a:ext>
            </a:extLst>
          </p:cNvPr>
          <p:cNvSpPr>
            <a:spLocks noGrp="1"/>
          </p:cNvSpPr>
          <p:nvPr>
            <p:ph type="title"/>
          </p:nvPr>
        </p:nvSpPr>
        <p:spPr/>
        <p:txBody>
          <a:bodyPr>
            <a:normAutofit fontScale="90000"/>
          </a:bodyPr>
          <a:lstStyle/>
          <a:p>
            <a:r>
              <a:rPr lang="en-US" dirty="0"/>
              <a:t>HD03 System Setup - Select Bloodline (Tubing) </a:t>
            </a:r>
          </a:p>
        </p:txBody>
      </p:sp>
      <p:sp>
        <p:nvSpPr>
          <p:cNvPr id="3" name="Text Placeholder 2">
            <a:extLst>
              <a:ext uri="{FF2B5EF4-FFF2-40B4-BE49-F238E27FC236}">
                <a16:creationId xmlns:a16="http://schemas.microsoft.com/office/drawing/2014/main" id="{D10A76B2-79A8-4320-BA08-6111D4C93A45}"/>
              </a:ext>
            </a:extLst>
          </p:cNvPr>
          <p:cNvSpPr>
            <a:spLocks noGrp="1"/>
          </p:cNvSpPr>
          <p:nvPr>
            <p:ph type="body" sz="quarter" idx="11"/>
          </p:nvPr>
        </p:nvSpPr>
        <p:spPr>
          <a:xfrm>
            <a:off x="837389" y="1574381"/>
            <a:ext cx="10096500" cy="1256587"/>
          </a:xfrm>
        </p:spPr>
        <p:txBody>
          <a:bodyPr>
            <a:normAutofit/>
          </a:bodyPr>
          <a:lstStyle/>
          <a:p>
            <a:r>
              <a:rPr lang="en-US" dirty="0"/>
              <a:t>Touch the first letter of the manufacturer of the bloodline (tubing). Example: “F” for Fresenius.  Available Fresenius bloodlines (tubing) will appear.</a:t>
            </a:r>
            <a:endParaRPr lang="en-US" dirty="0">
              <a:solidFill>
                <a:srgbClr val="FF0000"/>
              </a:solidFill>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40841695-B631-4CAF-AD86-E8CAB2FFB277}"/>
              </a:ext>
            </a:extLst>
          </p:cNvPr>
          <p:cNvSpPr txBox="1"/>
          <p:nvPr/>
        </p:nvSpPr>
        <p:spPr>
          <a:xfrm>
            <a:off x="9001496" y="4709729"/>
            <a:ext cx="2173184" cy="38501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986C2170-EDAA-4386-993B-E9D4B77D4D34}"/>
              </a:ext>
            </a:extLst>
          </p:cNvPr>
          <p:cNvPicPr>
            <a:picLocks noChangeAspect="1"/>
          </p:cNvPicPr>
          <p:nvPr/>
        </p:nvPicPr>
        <p:blipFill>
          <a:blip r:embed="rId2"/>
          <a:stretch>
            <a:fillRect/>
          </a:stretch>
        </p:blipFill>
        <p:spPr>
          <a:xfrm>
            <a:off x="1017320" y="2937994"/>
            <a:ext cx="4286159" cy="3058729"/>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97521F7-6BE1-43AD-9945-8EF1E7DDE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1" y="2830968"/>
            <a:ext cx="4331865" cy="3058729"/>
          </a:xfrm>
          <a:prstGeom prst="rect">
            <a:avLst/>
          </a:prstGeom>
        </p:spPr>
      </p:pic>
      <p:sp>
        <p:nvSpPr>
          <p:cNvPr id="4" name="Oval 3">
            <a:extLst>
              <a:ext uri="{FF2B5EF4-FFF2-40B4-BE49-F238E27FC236}">
                <a16:creationId xmlns:a16="http://schemas.microsoft.com/office/drawing/2014/main" id="{484FAB79-4A18-43E6-8FCF-E928F370CE6E}"/>
              </a:ext>
            </a:extLst>
          </p:cNvPr>
          <p:cNvSpPr/>
          <p:nvPr/>
        </p:nvSpPr>
        <p:spPr>
          <a:xfrm>
            <a:off x="1866900" y="3683000"/>
            <a:ext cx="825500" cy="330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2109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46F-2512-4ADC-924A-5D66562DB0CD}"/>
              </a:ext>
            </a:extLst>
          </p:cNvPr>
          <p:cNvSpPr>
            <a:spLocks noGrp="1"/>
          </p:cNvSpPr>
          <p:nvPr>
            <p:ph type="title"/>
          </p:nvPr>
        </p:nvSpPr>
        <p:spPr/>
        <p:txBody>
          <a:bodyPr>
            <a:normAutofit fontScale="90000"/>
          </a:bodyPr>
          <a:lstStyle/>
          <a:p>
            <a:r>
              <a:rPr lang="en-US" dirty="0"/>
              <a:t>HD03 System Setup - Select Bloodline (Tubing) </a:t>
            </a:r>
          </a:p>
        </p:txBody>
      </p:sp>
      <p:sp>
        <p:nvSpPr>
          <p:cNvPr id="3" name="Text Placeholder 2">
            <a:extLst>
              <a:ext uri="{FF2B5EF4-FFF2-40B4-BE49-F238E27FC236}">
                <a16:creationId xmlns:a16="http://schemas.microsoft.com/office/drawing/2014/main" id="{D10A76B2-79A8-4320-BA08-6111D4C93A45}"/>
              </a:ext>
            </a:extLst>
          </p:cNvPr>
          <p:cNvSpPr>
            <a:spLocks noGrp="1"/>
          </p:cNvSpPr>
          <p:nvPr>
            <p:ph type="body" sz="quarter" idx="11"/>
          </p:nvPr>
        </p:nvSpPr>
        <p:spPr>
          <a:xfrm>
            <a:off x="838200" y="1651000"/>
            <a:ext cx="4404003" cy="4140199"/>
          </a:xfrm>
        </p:spPr>
        <p:txBody>
          <a:bodyPr>
            <a:normAutofit/>
          </a:bodyPr>
          <a:lstStyle/>
          <a:p>
            <a:r>
              <a:rPr lang="en-US" dirty="0"/>
              <a:t>Select the correct bloodline (tubing). Fresenius is used in this example. Double check that the name and catalog number match. Once selected, bloodline (tubing) will populate in the dropdown menu for future measurements.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b="1" dirty="0"/>
          </a:p>
          <a:p>
            <a:endParaRPr lang="en-US" b="1" dirty="0"/>
          </a:p>
          <a:p>
            <a:endParaRPr lang="en-US" b="1" dirty="0"/>
          </a:p>
          <a:p>
            <a:endParaRPr lang="en-US" dirty="0"/>
          </a:p>
        </p:txBody>
      </p:sp>
      <p:sp>
        <p:nvSpPr>
          <p:cNvPr id="9" name="TextBox 8">
            <a:extLst>
              <a:ext uri="{FF2B5EF4-FFF2-40B4-BE49-F238E27FC236}">
                <a16:creationId xmlns:a16="http://schemas.microsoft.com/office/drawing/2014/main" id="{40841695-B631-4CAF-AD86-E8CAB2FFB277}"/>
              </a:ext>
            </a:extLst>
          </p:cNvPr>
          <p:cNvSpPr txBox="1"/>
          <p:nvPr/>
        </p:nvSpPr>
        <p:spPr>
          <a:xfrm>
            <a:off x="6273799" y="5980909"/>
            <a:ext cx="2173184" cy="38501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descr="A screenshot of a cell phone&#10;&#10;Description automatically generated">
            <a:extLst>
              <a:ext uri="{FF2B5EF4-FFF2-40B4-BE49-F238E27FC236}">
                <a16:creationId xmlns:a16="http://schemas.microsoft.com/office/drawing/2014/main" id="{E26462C7-DFD0-4D68-89EA-FC548EB27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185" y="1635067"/>
            <a:ext cx="5153025" cy="3638550"/>
          </a:xfrm>
          <a:prstGeom prst="rect">
            <a:avLst/>
          </a:prstGeom>
        </p:spPr>
      </p:pic>
      <p:sp>
        <p:nvSpPr>
          <p:cNvPr id="5" name="TextBox 4">
            <a:extLst>
              <a:ext uri="{FF2B5EF4-FFF2-40B4-BE49-F238E27FC236}">
                <a16:creationId xmlns:a16="http://schemas.microsoft.com/office/drawing/2014/main" id="{8EC6E303-622E-45EE-A9FA-FAECB831BC8B}"/>
              </a:ext>
            </a:extLst>
          </p:cNvPr>
          <p:cNvSpPr txBox="1"/>
          <p:nvPr/>
        </p:nvSpPr>
        <p:spPr>
          <a:xfrm>
            <a:off x="6949797" y="5380744"/>
            <a:ext cx="4327803" cy="923330"/>
          </a:xfrm>
          <a:prstGeom prst="rect">
            <a:avLst/>
          </a:prstGeom>
          <a:noFill/>
        </p:spPr>
        <p:txBody>
          <a:bodyPr wrap="square" rtlCol="0">
            <a:spAutoFit/>
          </a:bodyPr>
          <a:lstStyle/>
          <a:p>
            <a:r>
              <a:rPr lang="en-US" dirty="0">
                <a:solidFill>
                  <a:srgbClr val="5D6266"/>
                </a:solidFill>
                <a:latin typeface="Open Sans" panose="020B0604020202020204" charset="0"/>
                <a:sym typeface="Arial"/>
              </a:rPr>
              <a:t>Caution: An incorrectly selected bloodline (tubing) can not be deleted once the OK button has been confirmed. </a:t>
            </a:r>
          </a:p>
        </p:txBody>
      </p:sp>
      <p:sp>
        <p:nvSpPr>
          <p:cNvPr id="10" name="Arrow: Right 9">
            <a:extLst>
              <a:ext uri="{FF2B5EF4-FFF2-40B4-BE49-F238E27FC236}">
                <a16:creationId xmlns:a16="http://schemas.microsoft.com/office/drawing/2014/main" id="{EF7E74FB-5C1D-490F-AFD0-F4142F9BEAB3}"/>
              </a:ext>
            </a:extLst>
          </p:cNvPr>
          <p:cNvSpPr/>
          <p:nvPr/>
        </p:nvSpPr>
        <p:spPr>
          <a:xfrm>
            <a:off x="6273799" y="4129769"/>
            <a:ext cx="713621" cy="34335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39224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1646-ABD7-43AF-B590-604DFBAB4881}"/>
              </a:ext>
            </a:extLst>
          </p:cNvPr>
          <p:cNvSpPr>
            <a:spLocks noGrp="1"/>
          </p:cNvSpPr>
          <p:nvPr>
            <p:ph type="title"/>
          </p:nvPr>
        </p:nvSpPr>
        <p:spPr>
          <a:xfrm>
            <a:off x="781997" y="602848"/>
            <a:ext cx="10355092" cy="671433"/>
          </a:xfrm>
        </p:spPr>
        <p:txBody>
          <a:bodyPr>
            <a:normAutofit fontScale="90000"/>
          </a:bodyPr>
          <a:lstStyle/>
          <a:p>
            <a:r>
              <a:rPr lang="en-US" dirty="0"/>
              <a:t>HD03 System Setup - Select Bloodline (Tubing)</a:t>
            </a:r>
          </a:p>
        </p:txBody>
      </p:sp>
      <p:sp>
        <p:nvSpPr>
          <p:cNvPr id="3" name="Text Placeholder 2">
            <a:extLst>
              <a:ext uri="{FF2B5EF4-FFF2-40B4-BE49-F238E27FC236}">
                <a16:creationId xmlns:a16="http://schemas.microsoft.com/office/drawing/2014/main" id="{935842E2-7685-49C8-BF51-4B8BEE1AB5D4}"/>
              </a:ext>
            </a:extLst>
          </p:cNvPr>
          <p:cNvSpPr>
            <a:spLocks noGrp="1"/>
          </p:cNvSpPr>
          <p:nvPr>
            <p:ph type="body" sz="quarter" idx="11"/>
          </p:nvPr>
        </p:nvSpPr>
        <p:spPr>
          <a:xfrm flipH="1">
            <a:off x="929649" y="1985074"/>
            <a:ext cx="3872309" cy="1684962"/>
          </a:xfrm>
        </p:spPr>
        <p:txBody>
          <a:bodyPr/>
          <a:lstStyle/>
          <a:p>
            <a:r>
              <a:rPr lang="en-US" dirty="0"/>
              <a:t>The selected bloodline (tubing) will appear in </a:t>
            </a:r>
            <a:r>
              <a:rPr lang="en-US" dirty="0">
                <a:solidFill>
                  <a:srgbClr val="FF0000"/>
                </a:solidFill>
              </a:rPr>
              <a:t>Red Text </a:t>
            </a:r>
            <a:r>
              <a:rPr lang="en-US" dirty="0">
                <a:solidFill>
                  <a:schemeClr val="tx1">
                    <a:lumMod val="65000"/>
                    <a:lumOff val="35000"/>
                  </a:schemeClr>
                </a:solidFill>
              </a:rPr>
              <a:t>above the protocol selection. </a:t>
            </a:r>
          </a:p>
          <a:p>
            <a:endParaRPr lang="en-US" dirty="0"/>
          </a:p>
        </p:txBody>
      </p:sp>
      <p:pic>
        <p:nvPicPr>
          <p:cNvPr id="6" name="Picture 5">
            <a:extLst>
              <a:ext uri="{FF2B5EF4-FFF2-40B4-BE49-F238E27FC236}">
                <a16:creationId xmlns:a16="http://schemas.microsoft.com/office/drawing/2014/main" id="{A13ECD38-D22B-4918-AE7D-52264ED075D3}"/>
              </a:ext>
            </a:extLst>
          </p:cNvPr>
          <p:cNvPicPr>
            <a:picLocks noChangeAspect="1"/>
          </p:cNvPicPr>
          <p:nvPr/>
        </p:nvPicPr>
        <p:blipFill>
          <a:blip r:embed="rId2"/>
          <a:stretch>
            <a:fillRect/>
          </a:stretch>
        </p:blipFill>
        <p:spPr>
          <a:xfrm>
            <a:off x="5619041" y="1796774"/>
            <a:ext cx="5643310" cy="3987800"/>
          </a:xfrm>
          <a:prstGeom prst="rect">
            <a:avLst/>
          </a:prstGeom>
        </p:spPr>
      </p:pic>
      <p:sp>
        <p:nvSpPr>
          <p:cNvPr id="4" name="Oval 3">
            <a:extLst>
              <a:ext uri="{FF2B5EF4-FFF2-40B4-BE49-F238E27FC236}">
                <a16:creationId xmlns:a16="http://schemas.microsoft.com/office/drawing/2014/main" id="{FF2D8AC5-09F8-4EF2-A53A-6D4A8A37A35C}"/>
              </a:ext>
            </a:extLst>
          </p:cNvPr>
          <p:cNvSpPr/>
          <p:nvPr/>
        </p:nvSpPr>
        <p:spPr>
          <a:xfrm>
            <a:off x="6390352" y="2311400"/>
            <a:ext cx="3001107" cy="51615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18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5E0F-7EE5-47C2-915A-9289A8FE0984}"/>
              </a:ext>
            </a:extLst>
          </p:cNvPr>
          <p:cNvSpPr>
            <a:spLocks noGrp="1"/>
          </p:cNvSpPr>
          <p:nvPr>
            <p:ph type="title"/>
          </p:nvPr>
        </p:nvSpPr>
        <p:spPr>
          <a:xfrm>
            <a:off x="578797" y="372533"/>
            <a:ext cx="10886372" cy="983483"/>
          </a:xfrm>
        </p:spPr>
        <p:txBody>
          <a:bodyPr>
            <a:normAutofit fontScale="90000"/>
          </a:bodyPr>
          <a:lstStyle/>
          <a:p>
            <a:pPr algn="ctr"/>
            <a:r>
              <a:rPr lang="en-US" dirty="0"/>
              <a:t>Delivered Flow, Recirculation, and Access Flow </a:t>
            </a:r>
            <a:br>
              <a:rPr lang="en-US" dirty="0"/>
            </a:br>
            <a:r>
              <a:rPr lang="en-US" dirty="0"/>
              <a:t>Sensor Attachment Chairside Steps</a:t>
            </a:r>
          </a:p>
        </p:txBody>
      </p:sp>
      <p:sp>
        <p:nvSpPr>
          <p:cNvPr id="3" name="Text Placeholder 2">
            <a:extLst>
              <a:ext uri="{FF2B5EF4-FFF2-40B4-BE49-F238E27FC236}">
                <a16:creationId xmlns:a16="http://schemas.microsoft.com/office/drawing/2014/main" id="{AE021462-7A23-4072-9078-BF2A9248F86A}"/>
              </a:ext>
            </a:extLst>
          </p:cNvPr>
          <p:cNvSpPr>
            <a:spLocks noGrp="1"/>
          </p:cNvSpPr>
          <p:nvPr>
            <p:ph type="body" sz="quarter" idx="11"/>
          </p:nvPr>
        </p:nvSpPr>
        <p:spPr>
          <a:xfrm>
            <a:off x="838201" y="2243667"/>
            <a:ext cx="4144616" cy="3515096"/>
          </a:xfrm>
        </p:spPr>
        <p:txBody>
          <a:bodyPr/>
          <a:lstStyle/>
          <a:p>
            <a:r>
              <a:rPr lang="en-US" dirty="0"/>
              <a:t>Move to the patient station.</a:t>
            </a:r>
          </a:p>
          <a:p>
            <a:endParaRPr lang="en-US" dirty="0"/>
          </a:p>
          <a:p>
            <a:r>
              <a:rPr lang="en-US" dirty="0"/>
              <a:t>Prepare to attach the sensors to the patient’s hemodialysis </a:t>
            </a:r>
          </a:p>
          <a:p>
            <a:r>
              <a:rPr lang="en-US" dirty="0"/>
              <a:t>bloodlines (tubing). </a:t>
            </a:r>
          </a:p>
        </p:txBody>
      </p:sp>
      <p:pic>
        <p:nvPicPr>
          <p:cNvPr id="7" name="Picture 6" descr="Two people sitting in a room&#10;&#10;Description automatically generated">
            <a:extLst>
              <a:ext uri="{FF2B5EF4-FFF2-40B4-BE49-F238E27FC236}">
                <a16:creationId xmlns:a16="http://schemas.microsoft.com/office/drawing/2014/main" id="{5A954AEE-283E-46D5-B264-806F537CB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153" y="2310685"/>
            <a:ext cx="5269993" cy="3515096"/>
          </a:xfrm>
          <a:prstGeom prst="rect">
            <a:avLst/>
          </a:prstGeom>
        </p:spPr>
      </p:pic>
    </p:spTree>
    <p:extLst>
      <p:ext uri="{BB962C8B-B14F-4D97-AF65-F5344CB8AC3E}">
        <p14:creationId xmlns:p14="http://schemas.microsoft.com/office/powerpoint/2010/main" val="2366831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8994-08FB-4037-AC0E-DCB28C08E90B}"/>
              </a:ext>
            </a:extLst>
          </p:cNvPr>
          <p:cNvSpPr>
            <a:spLocks noGrp="1"/>
          </p:cNvSpPr>
          <p:nvPr>
            <p:ph type="title"/>
          </p:nvPr>
        </p:nvSpPr>
        <p:spPr/>
        <p:txBody>
          <a:bodyPr>
            <a:normAutofit fontScale="90000"/>
          </a:bodyPr>
          <a:lstStyle/>
          <a:p>
            <a:r>
              <a:rPr lang="en-US" dirty="0"/>
              <a:t>Delivered Flow, Recirculation and Access Flow </a:t>
            </a:r>
            <a:br>
              <a:rPr lang="en-US" dirty="0"/>
            </a:br>
            <a:r>
              <a:rPr lang="en-US" dirty="0"/>
              <a:t>Sensor Attachment Chairside Steps</a:t>
            </a:r>
          </a:p>
        </p:txBody>
      </p:sp>
      <p:sp>
        <p:nvSpPr>
          <p:cNvPr id="3" name="Text Placeholder 2">
            <a:extLst>
              <a:ext uri="{FF2B5EF4-FFF2-40B4-BE49-F238E27FC236}">
                <a16:creationId xmlns:a16="http://schemas.microsoft.com/office/drawing/2014/main" id="{782F7DEB-B433-4A08-B546-555710A58C3A}"/>
              </a:ext>
            </a:extLst>
          </p:cNvPr>
          <p:cNvSpPr>
            <a:spLocks noGrp="1"/>
          </p:cNvSpPr>
          <p:nvPr>
            <p:ph type="body" sz="quarter" idx="11"/>
          </p:nvPr>
        </p:nvSpPr>
        <p:spPr/>
        <p:txBody>
          <a:bodyPr/>
          <a:lstStyle/>
          <a:p>
            <a:r>
              <a:rPr lang="en-US" dirty="0"/>
              <a:t>Hemodiafiltration or I.V  infusions via the extracorporeal circuit can interfere with saline dilution resulting in a Notification/Error Message. </a:t>
            </a:r>
          </a:p>
          <a:p>
            <a:endParaRPr lang="en-US" dirty="0"/>
          </a:p>
          <a:p>
            <a:r>
              <a:rPr lang="en-US" dirty="0">
                <a:solidFill>
                  <a:srgbClr val="FF0000"/>
                </a:solidFill>
              </a:rPr>
              <a:t>If Hemodiafiltration Mode is active- disable HDF prior to attaching the sensors!</a:t>
            </a:r>
          </a:p>
          <a:p>
            <a:endParaRPr lang="en-US" dirty="0">
              <a:solidFill>
                <a:srgbClr val="FF0000"/>
              </a:solidFill>
            </a:endParaRPr>
          </a:p>
          <a:p>
            <a:r>
              <a:rPr lang="en-US" dirty="0">
                <a:solidFill>
                  <a:srgbClr val="FF0000"/>
                </a:solidFill>
              </a:rPr>
              <a:t>I.V. infusions should be paused prior to </a:t>
            </a:r>
            <a:r>
              <a:rPr lang="en-US">
                <a:solidFill>
                  <a:srgbClr val="FF0000"/>
                </a:solidFill>
              </a:rPr>
              <a:t>Recirculation or Access </a:t>
            </a:r>
            <a:r>
              <a:rPr lang="en-US" dirty="0">
                <a:solidFill>
                  <a:srgbClr val="FF0000"/>
                </a:solidFill>
              </a:rPr>
              <a:t>Flow  measurements. </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3355246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1F03-E741-4D7C-A6F3-88755588B824}"/>
              </a:ext>
            </a:extLst>
          </p:cNvPr>
          <p:cNvSpPr>
            <a:spLocks noGrp="1"/>
          </p:cNvSpPr>
          <p:nvPr>
            <p:ph type="title"/>
          </p:nvPr>
        </p:nvSpPr>
        <p:spPr>
          <a:xfrm>
            <a:off x="435661" y="736466"/>
            <a:ext cx="6988639" cy="671433"/>
          </a:xfrm>
        </p:spPr>
        <p:txBody>
          <a:bodyPr>
            <a:normAutofit fontScale="90000"/>
          </a:bodyPr>
          <a:lstStyle/>
          <a:p>
            <a:r>
              <a:rPr lang="en-US" dirty="0"/>
              <a:t>Placing Arterial Sensor on Bloodline (Tubing) </a:t>
            </a:r>
          </a:p>
        </p:txBody>
      </p:sp>
      <p:sp>
        <p:nvSpPr>
          <p:cNvPr id="3" name="Text Placeholder 2">
            <a:extLst>
              <a:ext uri="{FF2B5EF4-FFF2-40B4-BE49-F238E27FC236}">
                <a16:creationId xmlns:a16="http://schemas.microsoft.com/office/drawing/2014/main" id="{D7340936-32D0-4021-B484-47D4AE169441}"/>
              </a:ext>
            </a:extLst>
          </p:cNvPr>
          <p:cNvSpPr>
            <a:spLocks noGrp="1"/>
          </p:cNvSpPr>
          <p:nvPr>
            <p:ph type="body" sz="quarter" idx="12"/>
          </p:nvPr>
        </p:nvSpPr>
        <p:spPr>
          <a:xfrm>
            <a:off x="7825154" y="736467"/>
            <a:ext cx="3181979" cy="561052"/>
          </a:xfrm>
        </p:spPr>
        <p:txBody>
          <a:bodyPr/>
          <a:lstStyle/>
          <a:p>
            <a:r>
              <a:rPr lang="en-US" dirty="0"/>
              <a:t>Placing Sensor Steps</a:t>
            </a:r>
          </a:p>
        </p:txBody>
      </p:sp>
      <p:pic>
        <p:nvPicPr>
          <p:cNvPr id="7" name="Picture 6">
            <a:extLst>
              <a:ext uri="{FF2B5EF4-FFF2-40B4-BE49-F238E27FC236}">
                <a16:creationId xmlns:a16="http://schemas.microsoft.com/office/drawing/2014/main" id="{F1B4D2B5-576E-498B-824D-90399E53EDBF}"/>
              </a:ext>
            </a:extLst>
          </p:cNvPr>
          <p:cNvPicPr>
            <a:picLocks noChangeAspect="1"/>
          </p:cNvPicPr>
          <p:nvPr/>
        </p:nvPicPr>
        <p:blipFill>
          <a:blip r:embed="rId2"/>
          <a:stretch>
            <a:fillRect/>
          </a:stretch>
        </p:blipFill>
        <p:spPr>
          <a:xfrm>
            <a:off x="435661" y="1956741"/>
            <a:ext cx="3605056" cy="1954349"/>
          </a:xfrm>
          <a:prstGeom prst="rect">
            <a:avLst/>
          </a:prstGeom>
        </p:spPr>
      </p:pic>
      <p:sp>
        <p:nvSpPr>
          <p:cNvPr id="5" name="Text Placeholder 4">
            <a:extLst>
              <a:ext uri="{FF2B5EF4-FFF2-40B4-BE49-F238E27FC236}">
                <a16:creationId xmlns:a16="http://schemas.microsoft.com/office/drawing/2014/main" id="{43ADAD09-C3A4-462A-852D-AC83629AF40D}"/>
              </a:ext>
            </a:extLst>
          </p:cNvPr>
          <p:cNvSpPr>
            <a:spLocks noGrp="1"/>
          </p:cNvSpPr>
          <p:nvPr>
            <p:ph type="body" sz="quarter" idx="14"/>
          </p:nvPr>
        </p:nvSpPr>
        <p:spPr/>
        <p:txBody>
          <a:bodyPr/>
          <a:lstStyle/>
          <a:p>
            <a:r>
              <a:rPr lang="en-US" dirty="0"/>
              <a:t>The Sensor door opens by pressing the silver lever– see arrows in image</a:t>
            </a:r>
          </a:p>
        </p:txBody>
      </p:sp>
      <p:pic>
        <p:nvPicPr>
          <p:cNvPr id="8" name="Picture 7">
            <a:extLst>
              <a:ext uri="{FF2B5EF4-FFF2-40B4-BE49-F238E27FC236}">
                <a16:creationId xmlns:a16="http://schemas.microsoft.com/office/drawing/2014/main" id="{335020A7-7101-424E-A379-282A7439E905}"/>
              </a:ext>
            </a:extLst>
          </p:cNvPr>
          <p:cNvPicPr>
            <a:picLocks noChangeAspect="1"/>
          </p:cNvPicPr>
          <p:nvPr/>
        </p:nvPicPr>
        <p:blipFill>
          <a:blip r:embed="rId3"/>
          <a:stretch>
            <a:fillRect/>
          </a:stretch>
        </p:blipFill>
        <p:spPr>
          <a:xfrm>
            <a:off x="2764762" y="2743200"/>
            <a:ext cx="4909558" cy="3645626"/>
          </a:xfrm>
          <a:prstGeom prst="rect">
            <a:avLst/>
          </a:prstGeom>
        </p:spPr>
      </p:pic>
    </p:spTree>
    <p:extLst>
      <p:ext uri="{BB962C8B-B14F-4D97-AF65-F5344CB8AC3E}">
        <p14:creationId xmlns:p14="http://schemas.microsoft.com/office/powerpoint/2010/main" val="382422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0DE53E-F429-49D2-9077-318D705C3195}"/>
              </a:ext>
            </a:extLst>
          </p:cNvPr>
          <p:cNvPicPr>
            <a:picLocks noChangeAspect="1"/>
          </p:cNvPicPr>
          <p:nvPr/>
        </p:nvPicPr>
        <p:blipFill>
          <a:blip r:embed="rId2"/>
          <a:stretch>
            <a:fillRect/>
          </a:stretch>
        </p:blipFill>
        <p:spPr>
          <a:xfrm>
            <a:off x="3727811" y="2491154"/>
            <a:ext cx="4233107" cy="3789929"/>
          </a:xfrm>
          <a:prstGeom prst="rect">
            <a:avLst/>
          </a:prstGeom>
        </p:spPr>
      </p:pic>
      <p:sp>
        <p:nvSpPr>
          <p:cNvPr id="2" name="Title 1">
            <a:extLst>
              <a:ext uri="{FF2B5EF4-FFF2-40B4-BE49-F238E27FC236}">
                <a16:creationId xmlns:a16="http://schemas.microsoft.com/office/drawing/2014/main" id="{C32ABD01-758D-487D-97E9-1FF2C0EF4F0A}"/>
              </a:ext>
            </a:extLst>
          </p:cNvPr>
          <p:cNvSpPr>
            <a:spLocks noGrp="1"/>
          </p:cNvSpPr>
          <p:nvPr>
            <p:ph type="title"/>
          </p:nvPr>
        </p:nvSpPr>
        <p:spPr/>
        <p:txBody>
          <a:bodyPr/>
          <a:lstStyle/>
          <a:p>
            <a:r>
              <a:rPr lang="en-US" dirty="0"/>
              <a:t>HD03 Monitor Components</a:t>
            </a:r>
          </a:p>
        </p:txBody>
      </p:sp>
      <p:grpSp>
        <p:nvGrpSpPr>
          <p:cNvPr id="4" name="Group 1073">
            <a:extLst>
              <a:ext uri="{FF2B5EF4-FFF2-40B4-BE49-F238E27FC236}">
                <a16:creationId xmlns:a16="http://schemas.microsoft.com/office/drawing/2014/main" id="{682C9F24-FA89-49A1-BD71-83FA5B6370D0}"/>
              </a:ext>
            </a:extLst>
          </p:cNvPr>
          <p:cNvGrpSpPr>
            <a:grpSpLocks/>
          </p:cNvGrpSpPr>
          <p:nvPr/>
        </p:nvGrpSpPr>
        <p:grpSpPr bwMode="auto">
          <a:xfrm>
            <a:off x="1884207" y="1845493"/>
            <a:ext cx="8463658" cy="4191331"/>
            <a:chOff x="2592" y="1566"/>
            <a:chExt cx="3506" cy="1785"/>
          </a:xfrm>
        </p:grpSpPr>
        <p:sp>
          <p:nvSpPr>
            <p:cNvPr id="6" name="Text Box 1055">
              <a:extLst>
                <a:ext uri="{FF2B5EF4-FFF2-40B4-BE49-F238E27FC236}">
                  <a16:creationId xmlns:a16="http://schemas.microsoft.com/office/drawing/2014/main" id="{42942C4F-1417-412E-AD11-3BEDD86939DF}"/>
                </a:ext>
              </a:extLst>
            </p:cNvPr>
            <p:cNvSpPr txBox="1">
              <a:spLocks noChangeArrowheads="1"/>
            </p:cNvSpPr>
            <p:nvPr/>
          </p:nvSpPr>
          <p:spPr bwMode="auto">
            <a:xfrm>
              <a:off x="3216" y="1680"/>
              <a:ext cx="480" cy="192"/>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Handle</a:t>
              </a:r>
            </a:p>
          </p:txBody>
        </p:sp>
        <p:sp>
          <p:nvSpPr>
            <p:cNvPr id="7" name="Text Box 1056">
              <a:extLst>
                <a:ext uri="{FF2B5EF4-FFF2-40B4-BE49-F238E27FC236}">
                  <a16:creationId xmlns:a16="http://schemas.microsoft.com/office/drawing/2014/main" id="{727DA830-E178-4C11-AA3B-C6F7ED39DA78}"/>
                </a:ext>
              </a:extLst>
            </p:cNvPr>
            <p:cNvSpPr txBox="1">
              <a:spLocks noChangeArrowheads="1"/>
            </p:cNvSpPr>
            <p:nvPr/>
          </p:nvSpPr>
          <p:spPr bwMode="auto">
            <a:xfrm>
              <a:off x="3899" y="1566"/>
              <a:ext cx="1884" cy="354"/>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Removable Data Transfer Module (DTM) or  Patient-less Measurement Module (PMM)</a:t>
              </a:r>
            </a:p>
          </p:txBody>
        </p:sp>
        <p:sp>
          <p:nvSpPr>
            <p:cNvPr id="8" name="Text Box 1057">
              <a:extLst>
                <a:ext uri="{FF2B5EF4-FFF2-40B4-BE49-F238E27FC236}">
                  <a16:creationId xmlns:a16="http://schemas.microsoft.com/office/drawing/2014/main" id="{50EB0183-09FE-4917-BCF3-BBAEC996B372}"/>
                </a:ext>
              </a:extLst>
            </p:cNvPr>
            <p:cNvSpPr txBox="1">
              <a:spLocks noChangeArrowheads="1"/>
            </p:cNvSpPr>
            <p:nvPr/>
          </p:nvSpPr>
          <p:spPr bwMode="auto">
            <a:xfrm>
              <a:off x="5277" y="2270"/>
              <a:ext cx="821" cy="339"/>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Flow/dilution sensors in cradle</a:t>
              </a:r>
            </a:p>
          </p:txBody>
        </p:sp>
        <p:sp>
          <p:nvSpPr>
            <p:cNvPr id="9" name="Text Box 1058">
              <a:extLst>
                <a:ext uri="{FF2B5EF4-FFF2-40B4-BE49-F238E27FC236}">
                  <a16:creationId xmlns:a16="http://schemas.microsoft.com/office/drawing/2014/main" id="{232AEA1B-6047-452F-A16C-004EC8DF87B3}"/>
                </a:ext>
              </a:extLst>
            </p:cNvPr>
            <p:cNvSpPr txBox="1">
              <a:spLocks noChangeArrowheads="1"/>
            </p:cNvSpPr>
            <p:nvPr/>
          </p:nvSpPr>
          <p:spPr bwMode="auto">
            <a:xfrm>
              <a:off x="3708" y="3219"/>
              <a:ext cx="83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Pole Clamp Mount</a:t>
              </a:r>
            </a:p>
          </p:txBody>
        </p:sp>
        <p:sp>
          <p:nvSpPr>
            <p:cNvPr id="10" name="Text Box 1059">
              <a:extLst>
                <a:ext uri="{FF2B5EF4-FFF2-40B4-BE49-F238E27FC236}">
                  <a16:creationId xmlns:a16="http://schemas.microsoft.com/office/drawing/2014/main" id="{A87AF686-C9E5-4E15-A654-933F392B1E8E}"/>
                </a:ext>
              </a:extLst>
            </p:cNvPr>
            <p:cNvSpPr txBox="1">
              <a:spLocks noChangeArrowheads="1"/>
            </p:cNvSpPr>
            <p:nvPr/>
          </p:nvSpPr>
          <p:spPr bwMode="auto">
            <a:xfrm>
              <a:off x="2592" y="2544"/>
              <a:ext cx="841" cy="238"/>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Battery pack</a:t>
              </a: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compartment</a:t>
              </a:r>
            </a:p>
          </p:txBody>
        </p:sp>
        <p:sp>
          <p:nvSpPr>
            <p:cNvPr id="11" name="Text Box 1060">
              <a:extLst>
                <a:ext uri="{FF2B5EF4-FFF2-40B4-BE49-F238E27FC236}">
                  <a16:creationId xmlns:a16="http://schemas.microsoft.com/office/drawing/2014/main" id="{6A68F386-E8A1-4406-BDC8-79B90E7F870C}"/>
                </a:ext>
              </a:extLst>
            </p:cNvPr>
            <p:cNvSpPr txBox="1">
              <a:spLocks noChangeArrowheads="1"/>
            </p:cNvSpPr>
            <p:nvPr/>
          </p:nvSpPr>
          <p:spPr bwMode="auto">
            <a:xfrm>
              <a:off x="5072" y="2687"/>
              <a:ext cx="686" cy="255"/>
            </a:xfrm>
            <a:prstGeom prst="rect">
              <a:avLst/>
            </a:prstGeom>
            <a:noFill/>
            <a:ln>
              <a:noFill/>
            </a:ln>
            <a:extLst>
              <a:ext uri="{91240B29-F687-4F45-9708-019B960494DF}">
                <a14:hiddenLine xmlns:a14="http://schemas.microsoft.com/office/drawing/2010/main" w="0">
                  <a:solidFill>
                    <a:srgbClr val="000000"/>
                  </a:solidFill>
                  <a:miter lim="800000"/>
                  <a:headEnd/>
                  <a:tailEnd/>
                </a14:hiddenLine>
              </a:ext>
            </a:extLst>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Sensor</a:t>
              </a: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connection</a:t>
              </a:r>
            </a:p>
          </p:txBody>
        </p:sp>
        <p:sp>
          <p:nvSpPr>
            <p:cNvPr id="12" name="Text Box 1061">
              <a:extLst>
                <a:ext uri="{FF2B5EF4-FFF2-40B4-BE49-F238E27FC236}">
                  <a16:creationId xmlns:a16="http://schemas.microsoft.com/office/drawing/2014/main" id="{4D50F53B-E1EC-4C70-BD2F-9AC44D35A870}"/>
                </a:ext>
              </a:extLst>
            </p:cNvPr>
            <p:cNvSpPr txBox="1">
              <a:spLocks noChangeArrowheads="1"/>
            </p:cNvSpPr>
            <p:nvPr/>
          </p:nvSpPr>
          <p:spPr bwMode="auto">
            <a:xfrm>
              <a:off x="2640" y="2976"/>
              <a:ext cx="833" cy="255"/>
            </a:xfrm>
            <a:prstGeom prst="rect">
              <a:avLst/>
            </a:prstGeom>
            <a:noFill/>
            <a:ln w="0">
              <a:solidFill>
                <a:schemeClr val="bg1"/>
              </a:solidFill>
              <a:miter lim="800000"/>
              <a:headEnd/>
              <a:tailEnd/>
            </a:ln>
          </p:spPr>
          <p:txBody>
            <a:bodyPr lIns="9144" tIns="9144" rIns="9144" bIns="9144"/>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Power supply</a:t>
              </a:r>
            </a:p>
            <a:p>
              <a:pPr marL="0" marR="0" lvl="0" indent="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00" b="0" i="0" u="none" strike="noStrike" kern="0" cap="none" spc="0" normalizeH="0" baseline="0" noProof="0" dirty="0">
                  <a:ln>
                    <a:noFill/>
                  </a:ln>
                  <a:solidFill>
                    <a:srgbClr val="595959"/>
                  </a:solidFill>
                  <a:effectLst/>
                  <a:uLnTx/>
                  <a:uFillTx/>
                  <a:latin typeface="Tahoma" panose="020B0604030504040204" pitchFamily="34" charset="0"/>
                  <a:cs typeface="Tahoma" panose="020B0604030504040204" pitchFamily="34" charset="0"/>
                  <a:sym typeface="Arial"/>
                </a:rPr>
                <a:t>connection</a:t>
              </a:r>
            </a:p>
          </p:txBody>
        </p:sp>
        <p:sp>
          <p:nvSpPr>
            <p:cNvPr id="13" name="Line 1062">
              <a:extLst>
                <a:ext uri="{FF2B5EF4-FFF2-40B4-BE49-F238E27FC236}">
                  <a16:creationId xmlns:a16="http://schemas.microsoft.com/office/drawing/2014/main" id="{49E83A21-B19C-47DD-81B6-4380C5FB3F24}"/>
                </a:ext>
              </a:extLst>
            </p:cNvPr>
            <p:cNvSpPr>
              <a:spLocks noChangeShapeType="1"/>
            </p:cNvSpPr>
            <p:nvPr/>
          </p:nvSpPr>
          <p:spPr bwMode="auto">
            <a:xfrm>
              <a:off x="3419" y="1816"/>
              <a:ext cx="576" cy="52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Line 1063">
              <a:extLst>
                <a:ext uri="{FF2B5EF4-FFF2-40B4-BE49-F238E27FC236}">
                  <a16:creationId xmlns:a16="http://schemas.microsoft.com/office/drawing/2014/main" id="{4B1A289F-C2FF-4ED4-82B9-8B5459900974}"/>
                </a:ext>
              </a:extLst>
            </p:cNvPr>
            <p:cNvSpPr>
              <a:spLocks noChangeShapeType="1"/>
            </p:cNvSpPr>
            <p:nvPr/>
          </p:nvSpPr>
          <p:spPr bwMode="auto">
            <a:xfrm flipH="1" flipV="1">
              <a:off x="4995" y="2306"/>
              <a:ext cx="254" cy="3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Line 1064">
              <a:extLst>
                <a:ext uri="{FF2B5EF4-FFF2-40B4-BE49-F238E27FC236}">
                  <a16:creationId xmlns:a16="http://schemas.microsoft.com/office/drawing/2014/main" id="{237AABC4-077B-4F06-94B1-B97F20157C06}"/>
                </a:ext>
              </a:extLst>
            </p:cNvPr>
            <p:cNvSpPr>
              <a:spLocks noChangeShapeType="1"/>
            </p:cNvSpPr>
            <p:nvPr/>
          </p:nvSpPr>
          <p:spPr bwMode="auto">
            <a:xfrm flipH="1" flipV="1">
              <a:off x="4641" y="2609"/>
              <a:ext cx="419" cy="191"/>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Line 1065">
              <a:extLst>
                <a:ext uri="{FF2B5EF4-FFF2-40B4-BE49-F238E27FC236}">
                  <a16:creationId xmlns:a16="http://schemas.microsoft.com/office/drawing/2014/main" id="{A2876099-9588-4A29-B28C-2734B23F0FFA}"/>
                </a:ext>
              </a:extLst>
            </p:cNvPr>
            <p:cNvSpPr>
              <a:spLocks noChangeShapeType="1"/>
            </p:cNvSpPr>
            <p:nvPr/>
          </p:nvSpPr>
          <p:spPr bwMode="auto">
            <a:xfrm flipV="1">
              <a:off x="3292" y="2826"/>
              <a:ext cx="321" cy="232"/>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Line 1066">
              <a:extLst>
                <a:ext uri="{FF2B5EF4-FFF2-40B4-BE49-F238E27FC236}">
                  <a16:creationId xmlns:a16="http://schemas.microsoft.com/office/drawing/2014/main" id="{2AE2CC81-87C2-48CD-9AD5-5E8F02272C56}"/>
                </a:ext>
              </a:extLst>
            </p:cNvPr>
            <p:cNvSpPr>
              <a:spLocks noChangeShapeType="1"/>
            </p:cNvSpPr>
            <p:nvPr/>
          </p:nvSpPr>
          <p:spPr bwMode="auto">
            <a:xfrm flipV="1">
              <a:off x="3197" y="2572"/>
              <a:ext cx="576" cy="78"/>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Line 1067">
              <a:extLst>
                <a:ext uri="{FF2B5EF4-FFF2-40B4-BE49-F238E27FC236}">
                  <a16:creationId xmlns:a16="http://schemas.microsoft.com/office/drawing/2014/main" id="{9CCD0D80-2C70-4EFE-812A-A52F10E50EB3}"/>
                </a:ext>
              </a:extLst>
            </p:cNvPr>
            <p:cNvSpPr>
              <a:spLocks noChangeShapeType="1"/>
            </p:cNvSpPr>
            <p:nvPr/>
          </p:nvSpPr>
          <p:spPr bwMode="auto">
            <a:xfrm flipV="1">
              <a:off x="4157" y="2826"/>
              <a:ext cx="32" cy="317"/>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Line 1070">
              <a:extLst>
                <a:ext uri="{FF2B5EF4-FFF2-40B4-BE49-F238E27FC236}">
                  <a16:creationId xmlns:a16="http://schemas.microsoft.com/office/drawing/2014/main" id="{11278A39-328C-42A6-BECA-7CCA84CECFD2}"/>
                </a:ext>
              </a:extLst>
            </p:cNvPr>
            <p:cNvSpPr>
              <a:spLocks noChangeShapeType="1"/>
            </p:cNvSpPr>
            <p:nvPr/>
          </p:nvSpPr>
          <p:spPr bwMode="auto">
            <a:xfrm flipH="1">
              <a:off x="4243" y="1855"/>
              <a:ext cx="182" cy="255"/>
            </a:xfrm>
            <a:prstGeom prst="line">
              <a:avLst/>
            </a:prstGeom>
            <a:noFill/>
            <a:ln w="0">
              <a:solidFill>
                <a:schemeClr val="tx1">
                  <a:lumMod val="75000"/>
                  <a:lumOff val="25000"/>
                </a:schemeClr>
              </a:solidFill>
              <a:round/>
              <a:headEnd/>
              <a:tailEnd type="triangle" w="med" len="med"/>
            </a:ln>
          </p:spPr>
          <p:txBody>
            <a:bodyPr lIns="9144" tIns="9144" rIns="9144" bIns="9144"/>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4809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8C1-5027-426B-BA00-79AAFEC39BF3}"/>
              </a:ext>
            </a:extLst>
          </p:cNvPr>
          <p:cNvSpPr>
            <a:spLocks noGrp="1"/>
          </p:cNvSpPr>
          <p:nvPr>
            <p:ph type="title"/>
          </p:nvPr>
        </p:nvSpPr>
        <p:spPr>
          <a:xfrm>
            <a:off x="393701" y="736466"/>
            <a:ext cx="7030600" cy="671433"/>
          </a:xfrm>
        </p:spPr>
        <p:txBody>
          <a:bodyPr>
            <a:normAutofit fontScale="90000"/>
          </a:bodyPr>
          <a:lstStyle/>
          <a:p>
            <a:r>
              <a:rPr lang="en-US" dirty="0"/>
              <a:t>Placing Arterial Sensor on Bloodline (Tubing) </a:t>
            </a:r>
          </a:p>
        </p:txBody>
      </p:sp>
      <p:sp>
        <p:nvSpPr>
          <p:cNvPr id="3" name="Text Placeholder 2">
            <a:extLst>
              <a:ext uri="{FF2B5EF4-FFF2-40B4-BE49-F238E27FC236}">
                <a16:creationId xmlns:a16="http://schemas.microsoft.com/office/drawing/2014/main" id="{BC163349-7893-4F66-9825-4CBEC67E4FCD}"/>
              </a:ext>
            </a:extLst>
          </p:cNvPr>
          <p:cNvSpPr>
            <a:spLocks noGrp="1"/>
          </p:cNvSpPr>
          <p:nvPr>
            <p:ph type="body" sz="quarter" idx="12"/>
          </p:nvPr>
        </p:nvSpPr>
        <p:spPr>
          <a:xfrm>
            <a:off x="7684478" y="736467"/>
            <a:ext cx="3322656" cy="561052"/>
          </a:xfrm>
        </p:spPr>
        <p:txBody>
          <a:bodyPr/>
          <a:lstStyle/>
          <a:p>
            <a:r>
              <a:rPr lang="en-US" dirty="0"/>
              <a:t>Placing Sensor Steps</a:t>
            </a:r>
          </a:p>
          <a:p>
            <a:endParaRPr lang="en-US" dirty="0"/>
          </a:p>
        </p:txBody>
      </p:sp>
      <p:pic>
        <p:nvPicPr>
          <p:cNvPr id="6" name="Picture 5">
            <a:extLst>
              <a:ext uri="{FF2B5EF4-FFF2-40B4-BE49-F238E27FC236}">
                <a16:creationId xmlns:a16="http://schemas.microsoft.com/office/drawing/2014/main" id="{588C2001-3FB6-4BD2-844E-99CB117FB10B}"/>
              </a:ext>
            </a:extLst>
          </p:cNvPr>
          <p:cNvPicPr>
            <a:picLocks noChangeAspect="1"/>
          </p:cNvPicPr>
          <p:nvPr/>
        </p:nvPicPr>
        <p:blipFill>
          <a:blip r:embed="rId2"/>
          <a:stretch>
            <a:fillRect/>
          </a:stretch>
        </p:blipFill>
        <p:spPr>
          <a:xfrm>
            <a:off x="492868" y="1697500"/>
            <a:ext cx="4257899" cy="2195231"/>
          </a:xfrm>
          <a:prstGeom prst="rect">
            <a:avLst/>
          </a:prstGeom>
        </p:spPr>
      </p:pic>
      <p:sp>
        <p:nvSpPr>
          <p:cNvPr id="5" name="Text Placeholder 4">
            <a:extLst>
              <a:ext uri="{FF2B5EF4-FFF2-40B4-BE49-F238E27FC236}">
                <a16:creationId xmlns:a16="http://schemas.microsoft.com/office/drawing/2014/main" id="{5E4F084E-7F38-4252-A1B5-456CF5F4F329}"/>
              </a:ext>
            </a:extLst>
          </p:cNvPr>
          <p:cNvSpPr>
            <a:spLocks noGrp="1"/>
          </p:cNvSpPr>
          <p:nvPr>
            <p:ph type="body" sz="quarter" idx="14"/>
          </p:nvPr>
        </p:nvSpPr>
        <p:spPr/>
        <p:txBody>
          <a:bodyPr/>
          <a:lstStyle/>
          <a:p>
            <a:r>
              <a:rPr lang="en-US" dirty="0"/>
              <a:t>Open the 70% alcohol prep (Image A) </a:t>
            </a:r>
          </a:p>
          <a:p>
            <a:r>
              <a:rPr lang="en-US" dirty="0"/>
              <a:t>Wet the bloodline (tubing) segment 5-10 cm (2-4”) from the needle connection (Image B)</a:t>
            </a:r>
          </a:p>
          <a:p>
            <a:pPr marL="0" indent="0">
              <a:buNone/>
            </a:pPr>
            <a:endParaRPr lang="en-US" dirty="0"/>
          </a:p>
        </p:txBody>
      </p:sp>
      <p:pic>
        <p:nvPicPr>
          <p:cNvPr id="7" name="Picture 6">
            <a:extLst>
              <a:ext uri="{FF2B5EF4-FFF2-40B4-BE49-F238E27FC236}">
                <a16:creationId xmlns:a16="http://schemas.microsoft.com/office/drawing/2014/main" id="{A5C82110-D846-4A52-A736-1DFFD3CA8892}"/>
              </a:ext>
            </a:extLst>
          </p:cNvPr>
          <p:cNvPicPr>
            <a:picLocks noChangeAspect="1"/>
          </p:cNvPicPr>
          <p:nvPr/>
        </p:nvPicPr>
        <p:blipFill>
          <a:blip r:embed="rId3"/>
          <a:stretch>
            <a:fillRect/>
          </a:stretch>
        </p:blipFill>
        <p:spPr>
          <a:xfrm>
            <a:off x="2258377" y="4370616"/>
            <a:ext cx="4383404" cy="2487384"/>
          </a:xfrm>
          <a:prstGeom prst="rect">
            <a:avLst/>
          </a:prstGeom>
        </p:spPr>
      </p:pic>
      <p:sp>
        <p:nvSpPr>
          <p:cNvPr id="4" name="TextBox 3">
            <a:extLst>
              <a:ext uri="{FF2B5EF4-FFF2-40B4-BE49-F238E27FC236}">
                <a16:creationId xmlns:a16="http://schemas.microsoft.com/office/drawing/2014/main" id="{F1DC4B1E-A62E-42BD-A464-28318E33F471}"/>
              </a:ext>
            </a:extLst>
          </p:cNvPr>
          <p:cNvSpPr txBox="1"/>
          <p:nvPr/>
        </p:nvSpPr>
        <p:spPr>
          <a:xfrm>
            <a:off x="3165231" y="1697500"/>
            <a:ext cx="2092569" cy="369332"/>
          </a:xfrm>
          <a:prstGeom prst="rect">
            <a:avLst/>
          </a:prstGeom>
          <a:noFill/>
        </p:spPr>
        <p:txBody>
          <a:bodyPr wrap="square" rtlCol="0">
            <a:spAutoFit/>
          </a:bodyPr>
          <a:lstStyle/>
          <a:p>
            <a:r>
              <a:rPr lang="en-US" dirty="0"/>
              <a:t>Image A</a:t>
            </a:r>
          </a:p>
        </p:txBody>
      </p:sp>
      <p:sp>
        <p:nvSpPr>
          <p:cNvPr id="8" name="TextBox 7">
            <a:extLst>
              <a:ext uri="{FF2B5EF4-FFF2-40B4-BE49-F238E27FC236}">
                <a16:creationId xmlns:a16="http://schemas.microsoft.com/office/drawing/2014/main" id="{FA55078F-AE23-4700-8191-35AA459140B5}"/>
              </a:ext>
            </a:extLst>
          </p:cNvPr>
          <p:cNvSpPr txBox="1"/>
          <p:nvPr/>
        </p:nvSpPr>
        <p:spPr>
          <a:xfrm>
            <a:off x="4360985" y="4747846"/>
            <a:ext cx="1529861" cy="369332"/>
          </a:xfrm>
          <a:prstGeom prst="rect">
            <a:avLst/>
          </a:prstGeom>
          <a:noFill/>
        </p:spPr>
        <p:txBody>
          <a:bodyPr wrap="square" rtlCol="0">
            <a:spAutoFit/>
          </a:bodyPr>
          <a:lstStyle/>
          <a:p>
            <a:r>
              <a:rPr lang="en-US" dirty="0"/>
              <a:t>Image B</a:t>
            </a:r>
          </a:p>
        </p:txBody>
      </p:sp>
    </p:spTree>
    <p:extLst>
      <p:ext uri="{BB962C8B-B14F-4D97-AF65-F5344CB8AC3E}">
        <p14:creationId xmlns:p14="http://schemas.microsoft.com/office/powerpoint/2010/main" val="24672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8ADB-6094-4793-9435-E85A0B1436EB}"/>
              </a:ext>
            </a:extLst>
          </p:cNvPr>
          <p:cNvSpPr>
            <a:spLocks noGrp="1"/>
          </p:cNvSpPr>
          <p:nvPr>
            <p:ph type="title"/>
          </p:nvPr>
        </p:nvSpPr>
        <p:spPr>
          <a:xfrm>
            <a:off x="604737" y="736466"/>
            <a:ext cx="6819563" cy="671433"/>
          </a:xfrm>
        </p:spPr>
        <p:txBody>
          <a:bodyPr>
            <a:normAutofit fontScale="90000"/>
          </a:bodyPr>
          <a:lstStyle/>
          <a:p>
            <a:r>
              <a:rPr lang="en-US" dirty="0"/>
              <a:t>Placing Sensor on Bloodline (Tubing)</a:t>
            </a:r>
          </a:p>
        </p:txBody>
      </p:sp>
      <p:sp>
        <p:nvSpPr>
          <p:cNvPr id="3" name="Text Placeholder 2">
            <a:extLst>
              <a:ext uri="{FF2B5EF4-FFF2-40B4-BE49-F238E27FC236}">
                <a16:creationId xmlns:a16="http://schemas.microsoft.com/office/drawing/2014/main" id="{2893D86C-1F64-46EC-A7D3-71A3ED80D4AD}"/>
              </a:ext>
            </a:extLst>
          </p:cNvPr>
          <p:cNvSpPr>
            <a:spLocks noGrp="1"/>
          </p:cNvSpPr>
          <p:nvPr>
            <p:ph type="body" sz="quarter" idx="12"/>
          </p:nvPr>
        </p:nvSpPr>
        <p:spPr>
          <a:xfrm>
            <a:off x="7860322" y="774701"/>
            <a:ext cx="2989385" cy="522817"/>
          </a:xfrm>
        </p:spPr>
        <p:txBody>
          <a:bodyPr>
            <a:normAutofit/>
          </a:bodyPr>
          <a:lstStyle/>
          <a:p>
            <a:r>
              <a:rPr lang="en-US" dirty="0"/>
              <a:t>Placing Sensor Steps</a:t>
            </a:r>
            <a:endParaRPr lang="en-US" sz="2600" dirty="0"/>
          </a:p>
          <a:p>
            <a:endParaRPr lang="en-US" dirty="0"/>
          </a:p>
        </p:txBody>
      </p:sp>
      <p:pic>
        <p:nvPicPr>
          <p:cNvPr id="6" name="Picture 5">
            <a:extLst>
              <a:ext uri="{FF2B5EF4-FFF2-40B4-BE49-F238E27FC236}">
                <a16:creationId xmlns:a16="http://schemas.microsoft.com/office/drawing/2014/main" id="{F8C68877-4D7E-4712-AE30-C5466BB251C9}"/>
              </a:ext>
            </a:extLst>
          </p:cNvPr>
          <p:cNvPicPr>
            <a:picLocks noChangeAspect="1"/>
          </p:cNvPicPr>
          <p:nvPr/>
        </p:nvPicPr>
        <p:blipFill>
          <a:blip r:embed="rId2"/>
          <a:stretch>
            <a:fillRect/>
          </a:stretch>
        </p:blipFill>
        <p:spPr>
          <a:xfrm>
            <a:off x="604737" y="1930534"/>
            <a:ext cx="5905500" cy="4191000"/>
          </a:xfrm>
          <a:prstGeom prst="rect">
            <a:avLst/>
          </a:prstGeom>
        </p:spPr>
      </p:pic>
      <p:sp>
        <p:nvSpPr>
          <p:cNvPr id="5" name="Text Placeholder 4">
            <a:extLst>
              <a:ext uri="{FF2B5EF4-FFF2-40B4-BE49-F238E27FC236}">
                <a16:creationId xmlns:a16="http://schemas.microsoft.com/office/drawing/2014/main" id="{911E52BA-168B-41F6-A636-B0580F509E8F}"/>
              </a:ext>
            </a:extLst>
          </p:cNvPr>
          <p:cNvSpPr>
            <a:spLocks noGrp="1"/>
          </p:cNvSpPr>
          <p:nvPr>
            <p:ph type="body" sz="quarter" idx="14"/>
          </p:nvPr>
        </p:nvSpPr>
        <p:spPr/>
        <p:txBody>
          <a:bodyPr/>
          <a:lstStyle/>
          <a:p>
            <a:r>
              <a:rPr lang="en-US" dirty="0"/>
              <a:t>Quickly insert the wet bloodline (tubing) segment into the Sensor 5-10 cm    (2-4”) from the needle connection </a:t>
            </a:r>
          </a:p>
          <a:p>
            <a:r>
              <a:rPr lang="en-US" dirty="0"/>
              <a:t>The Arterial Sensor arrow must match the direction of the blood flow (arterial draw)</a:t>
            </a:r>
          </a:p>
          <a:p>
            <a:r>
              <a:rPr lang="en-US" dirty="0"/>
              <a:t>The Venous Sensor arrow must match the direction of the blood flow (venous return) </a:t>
            </a:r>
          </a:p>
          <a:p>
            <a:endParaRPr lang="en-US" dirty="0"/>
          </a:p>
          <a:p>
            <a:pPr marL="0" indent="0">
              <a:buNone/>
            </a:pPr>
            <a:endParaRPr lang="en-US" dirty="0"/>
          </a:p>
        </p:txBody>
      </p:sp>
      <p:sp>
        <p:nvSpPr>
          <p:cNvPr id="7" name="Rectangle 6">
            <a:extLst>
              <a:ext uri="{FF2B5EF4-FFF2-40B4-BE49-F238E27FC236}">
                <a16:creationId xmlns:a16="http://schemas.microsoft.com/office/drawing/2014/main" id="{6874B15C-6282-409D-BDBC-17BC95B0F591}"/>
              </a:ext>
            </a:extLst>
          </p:cNvPr>
          <p:cNvSpPr/>
          <p:nvPr/>
        </p:nvSpPr>
        <p:spPr>
          <a:xfrm>
            <a:off x="431074" y="1828799"/>
            <a:ext cx="783772" cy="418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1257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DA5A-C9E4-4827-BE08-EC5A90DE1AF2}"/>
              </a:ext>
            </a:extLst>
          </p:cNvPr>
          <p:cNvSpPr>
            <a:spLocks noGrp="1"/>
          </p:cNvSpPr>
          <p:nvPr>
            <p:ph type="title"/>
          </p:nvPr>
        </p:nvSpPr>
        <p:spPr>
          <a:xfrm>
            <a:off x="604737" y="736467"/>
            <a:ext cx="6819563" cy="561052"/>
          </a:xfrm>
        </p:spPr>
        <p:txBody>
          <a:bodyPr>
            <a:normAutofit fontScale="90000"/>
          </a:bodyPr>
          <a:lstStyle/>
          <a:p>
            <a:r>
              <a:rPr lang="en-US" dirty="0"/>
              <a:t>Placing Sensor on Bloodline (Tubing)</a:t>
            </a:r>
          </a:p>
        </p:txBody>
      </p:sp>
      <p:sp>
        <p:nvSpPr>
          <p:cNvPr id="3" name="Text Placeholder 2">
            <a:extLst>
              <a:ext uri="{FF2B5EF4-FFF2-40B4-BE49-F238E27FC236}">
                <a16:creationId xmlns:a16="http://schemas.microsoft.com/office/drawing/2014/main" id="{7770AADD-C632-4FE2-BEAD-79BD36669B4C}"/>
              </a:ext>
            </a:extLst>
          </p:cNvPr>
          <p:cNvSpPr>
            <a:spLocks noGrp="1"/>
          </p:cNvSpPr>
          <p:nvPr>
            <p:ph type="body" sz="quarter" idx="12"/>
          </p:nvPr>
        </p:nvSpPr>
        <p:spPr>
          <a:xfrm>
            <a:off x="7860324" y="736467"/>
            <a:ext cx="3146810" cy="561052"/>
          </a:xfrm>
        </p:spPr>
        <p:txBody>
          <a:bodyPr/>
          <a:lstStyle/>
          <a:p>
            <a:r>
              <a:rPr lang="en-US" dirty="0"/>
              <a:t>Placing Sensor Steps</a:t>
            </a:r>
          </a:p>
          <a:p>
            <a:endParaRPr lang="en-US" dirty="0"/>
          </a:p>
        </p:txBody>
      </p:sp>
      <p:pic>
        <p:nvPicPr>
          <p:cNvPr id="6" name="Picture 5">
            <a:extLst>
              <a:ext uri="{FF2B5EF4-FFF2-40B4-BE49-F238E27FC236}">
                <a16:creationId xmlns:a16="http://schemas.microsoft.com/office/drawing/2014/main" id="{CF573057-8E51-48C7-A839-37BCEEA80F17}"/>
              </a:ext>
            </a:extLst>
          </p:cNvPr>
          <p:cNvPicPr>
            <a:picLocks noChangeAspect="1"/>
          </p:cNvPicPr>
          <p:nvPr/>
        </p:nvPicPr>
        <p:blipFill>
          <a:blip r:embed="rId2"/>
          <a:stretch>
            <a:fillRect/>
          </a:stretch>
        </p:blipFill>
        <p:spPr>
          <a:xfrm>
            <a:off x="1097574" y="1921213"/>
            <a:ext cx="6762750" cy="3015574"/>
          </a:xfrm>
          <a:prstGeom prst="rect">
            <a:avLst/>
          </a:prstGeom>
        </p:spPr>
      </p:pic>
      <p:sp>
        <p:nvSpPr>
          <p:cNvPr id="5" name="Text Placeholder 4">
            <a:extLst>
              <a:ext uri="{FF2B5EF4-FFF2-40B4-BE49-F238E27FC236}">
                <a16:creationId xmlns:a16="http://schemas.microsoft.com/office/drawing/2014/main" id="{1F355110-7679-4376-BA13-23D3AFFBE004}"/>
              </a:ext>
            </a:extLst>
          </p:cNvPr>
          <p:cNvSpPr>
            <a:spLocks noGrp="1"/>
          </p:cNvSpPr>
          <p:nvPr>
            <p:ph type="body" sz="quarter" idx="14"/>
          </p:nvPr>
        </p:nvSpPr>
        <p:spPr/>
        <p:txBody>
          <a:bodyPr/>
          <a:lstStyle/>
          <a:p>
            <a:r>
              <a:rPr lang="en-US" dirty="0"/>
              <a:t>The bloodline (tubing) segment must be fully inserted</a:t>
            </a:r>
          </a:p>
          <a:p>
            <a:r>
              <a:rPr lang="en-US" dirty="0"/>
              <a:t>Completely close the sensor door </a:t>
            </a:r>
          </a:p>
          <a:p>
            <a:pPr marL="0" indent="0">
              <a:buNone/>
            </a:pPr>
            <a:endParaRPr lang="en-US" dirty="0"/>
          </a:p>
        </p:txBody>
      </p:sp>
    </p:spTree>
    <p:extLst>
      <p:ext uri="{BB962C8B-B14F-4D97-AF65-F5344CB8AC3E}">
        <p14:creationId xmlns:p14="http://schemas.microsoft.com/office/powerpoint/2010/main" val="4076159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DA5A-C9E4-4827-BE08-EC5A90DE1AF2}"/>
              </a:ext>
            </a:extLst>
          </p:cNvPr>
          <p:cNvSpPr>
            <a:spLocks noGrp="1"/>
          </p:cNvSpPr>
          <p:nvPr>
            <p:ph type="title"/>
          </p:nvPr>
        </p:nvSpPr>
        <p:spPr>
          <a:xfrm>
            <a:off x="604736" y="482600"/>
            <a:ext cx="6819563" cy="1214899"/>
          </a:xfrm>
        </p:spPr>
        <p:txBody>
          <a:bodyPr>
            <a:normAutofit fontScale="90000"/>
          </a:bodyPr>
          <a:lstStyle/>
          <a:p>
            <a:r>
              <a:rPr lang="en-US" dirty="0"/>
              <a:t>Placing Venous Sensor on Bloodline (Tubing) </a:t>
            </a:r>
          </a:p>
        </p:txBody>
      </p:sp>
      <p:sp>
        <p:nvSpPr>
          <p:cNvPr id="3" name="Text Placeholder 2">
            <a:extLst>
              <a:ext uri="{FF2B5EF4-FFF2-40B4-BE49-F238E27FC236}">
                <a16:creationId xmlns:a16="http://schemas.microsoft.com/office/drawing/2014/main" id="{7770AADD-C632-4FE2-BEAD-79BD36669B4C}"/>
              </a:ext>
            </a:extLst>
          </p:cNvPr>
          <p:cNvSpPr>
            <a:spLocks noGrp="1"/>
          </p:cNvSpPr>
          <p:nvPr>
            <p:ph type="body" sz="quarter" idx="12"/>
          </p:nvPr>
        </p:nvSpPr>
        <p:spPr>
          <a:xfrm>
            <a:off x="7860324" y="736467"/>
            <a:ext cx="3146810" cy="561052"/>
          </a:xfrm>
        </p:spPr>
        <p:txBody>
          <a:bodyPr/>
          <a:lstStyle/>
          <a:p>
            <a:r>
              <a:rPr lang="en-US" dirty="0"/>
              <a:t>Placing Sensor Steps</a:t>
            </a:r>
          </a:p>
          <a:p>
            <a:endParaRPr lang="en-US" dirty="0"/>
          </a:p>
        </p:txBody>
      </p:sp>
      <p:sp>
        <p:nvSpPr>
          <p:cNvPr id="5" name="Text Placeholder 4">
            <a:extLst>
              <a:ext uri="{FF2B5EF4-FFF2-40B4-BE49-F238E27FC236}">
                <a16:creationId xmlns:a16="http://schemas.microsoft.com/office/drawing/2014/main" id="{1F355110-7679-4376-BA13-23D3AFFBE004}"/>
              </a:ext>
            </a:extLst>
          </p:cNvPr>
          <p:cNvSpPr>
            <a:spLocks noGrp="1"/>
          </p:cNvSpPr>
          <p:nvPr>
            <p:ph type="body" sz="quarter" idx="14"/>
          </p:nvPr>
        </p:nvSpPr>
        <p:spPr/>
        <p:txBody>
          <a:bodyPr/>
          <a:lstStyle/>
          <a:p>
            <a:r>
              <a:rPr lang="en-US" dirty="0"/>
              <a:t>Repeat the same steps for the Venous Sensor &amp; Venous Bloodline (tubing)</a:t>
            </a:r>
          </a:p>
          <a:p>
            <a:r>
              <a:rPr lang="en-US" dirty="0"/>
              <a:t>The Signal Strength should have green bars showing a good coupling </a:t>
            </a:r>
          </a:p>
          <a:p>
            <a:endParaRPr lang="en-US" dirty="0"/>
          </a:p>
        </p:txBody>
      </p:sp>
      <p:pic>
        <p:nvPicPr>
          <p:cNvPr id="6" name="Picture 5" descr="A close up of a device&#10;&#10;Description automatically generated">
            <a:extLst>
              <a:ext uri="{FF2B5EF4-FFF2-40B4-BE49-F238E27FC236}">
                <a16:creationId xmlns:a16="http://schemas.microsoft.com/office/drawing/2014/main" id="{B4EF9DBB-9362-4A3D-8DE3-BA114A283899}"/>
              </a:ext>
            </a:extLst>
          </p:cNvPr>
          <p:cNvPicPr>
            <a:picLocks noChangeAspect="1"/>
          </p:cNvPicPr>
          <p:nvPr/>
        </p:nvPicPr>
        <p:blipFill rotWithShape="1">
          <a:blip r:embed="rId2">
            <a:extLst>
              <a:ext uri="{28A0092B-C50C-407E-A947-70E740481C1C}">
                <a14:useLocalDpi xmlns:a14="http://schemas.microsoft.com/office/drawing/2010/main" val="0"/>
              </a:ext>
            </a:extLst>
          </a:blip>
          <a:srcRect r="19011"/>
          <a:stretch/>
        </p:blipFill>
        <p:spPr>
          <a:xfrm>
            <a:off x="604737" y="1838177"/>
            <a:ext cx="6819563" cy="4736468"/>
          </a:xfrm>
          <a:prstGeom prst="rect">
            <a:avLst/>
          </a:prstGeom>
        </p:spPr>
      </p:pic>
    </p:spTree>
    <p:extLst>
      <p:ext uri="{BB962C8B-B14F-4D97-AF65-F5344CB8AC3E}">
        <p14:creationId xmlns:p14="http://schemas.microsoft.com/office/powerpoint/2010/main" val="246339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47E894-9EB5-4C95-8515-B78C37E56FEF}"/>
              </a:ext>
            </a:extLst>
          </p:cNvPr>
          <p:cNvSpPr>
            <a:spLocks noGrp="1"/>
          </p:cNvSpPr>
          <p:nvPr>
            <p:ph type="title"/>
          </p:nvPr>
        </p:nvSpPr>
        <p:spPr/>
        <p:txBody>
          <a:bodyPr>
            <a:normAutofit fontScale="90000"/>
          </a:bodyPr>
          <a:lstStyle/>
          <a:p>
            <a:r>
              <a:rPr lang="en-US" dirty="0"/>
              <a:t>Click Below to Show Animation of Placing Arterial Sensor on Bloodline (Tubing) </a:t>
            </a:r>
          </a:p>
        </p:txBody>
      </p:sp>
      <p:pic>
        <p:nvPicPr>
          <p:cNvPr id="8" name="hd03-intro-attaching-sensor-compressed">
            <a:hlinkClick r:id="" action="ppaction://media"/>
            <a:extLst>
              <a:ext uri="{FF2B5EF4-FFF2-40B4-BE49-F238E27FC236}">
                <a16:creationId xmlns:a16="http://schemas.microsoft.com/office/drawing/2014/main" id="{31250BFD-9B8B-40E6-9D9A-F87E71BC1D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1751" y="1562100"/>
            <a:ext cx="8468498" cy="4763530"/>
          </a:xfrm>
          <a:prstGeom prst="rect">
            <a:avLst/>
          </a:prstGeom>
        </p:spPr>
      </p:pic>
      <p:sp>
        <p:nvSpPr>
          <p:cNvPr id="9" name="Arrow: Right 8">
            <a:extLst>
              <a:ext uri="{FF2B5EF4-FFF2-40B4-BE49-F238E27FC236}">
                <a16:creationId xmlns:a16="http://schemas.microsoft.com/office/drawing/2014/main" id="{F266FDBF-2140-4EF1-83B0-E3D87695DC67}"/>
              </a:ext>
            </a:extLst>
          </p:cNvPr>
          <p:cNvSpPr/>
          <p:nvPr/>
        </p:nvSpPr>
        <p:spPr>
          <a:xfrm>
            <a:off x="1633151" y="5868617"/>
            <a:ext cx="457200" cy="30480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675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6C3B-85E8-4DF6-9C4B-D2D8F5E3B24C}"/>
              </a:ext>
            </a:extLst>
          </p:cNvPr>
          <p:cNvSpPr>
            <a:spLocks noGrp="1"/>
          </p:cNvSpPr>
          <p:nvPr>
            <p:ph type="title"/>
          </p:nvPr>
        </p:nvSpPr>
        <p:spPr>
          <a:xfrm>
            <a:off x="597877" y="351692"/>
            <a:ext cx="6826423" cy="1056207"/>
          </a:xfrm>
        </p:spPr>
        <p:txBody>
          <a:bodyPr>
            <a:normAutofit/>
          </a:bodyPr>
          <a:lstStyle/>
          <a:p>
            <a:r>
              <a:rPr lang="en-US" dirty="0"/>
              <a:t>Properly Positioned Sensors  </a:t>
            </a:r>
          </a:p>
        </p:txBody>
      </p:sp>
      <p:sp>
        <p:nvSpPr>
          <p:cNvPr id="3" name="Text Placeholder 2">
            <a:extLst>
              <a:ext uri="{FF2B5EF4-FFF2-40B4-BE49-F238E27FC236}">
                <a16:creationId xmlns:a16="http://schemas.microsoft.com/office/drawing/2014/main" id="{0C407257-E2DE-4BC2-AB1E-98203D19F5E4}"/>
              </a:ext>
            </a:extLst>
          </p:cNvPr>
          <p:cNvSpPr>
            <a:spLocks noGrp="1"/>
          </p:cNvSpPr>
          <p:nvPr>
            <p:ph type="body" sz="quarter" idx="12"/>
          </p:nvPr>
        </p:nvSpPr>
        <p:spPr>
          <a:xfrm>
            <a:off x="7899400" y="736467"/>
            <a:ext cx="3107733" cy="561052"/>
          </a:xfrm>
        </p:spPr>
        <p:txBody>
          <a:bodyPr/>
          <a:lstStyle/>
          <a:p>
            <a:r>
              <a:rPr lang="en-US" dirty="0"/>
              <a:t> Placed Sensors</a:t>
            </a:r>
          </a:p>
          <a:p>
            <a:endParaRPr lang="en-US" dirty="0"/>
          </a:p>
        </p:txBody>
      </p:sp>
      <p:sp>
        <p:nvSpPr>
          <p:cNvPr id="5" name="Text Placeholder 4">
            <a:extLst>
              <a:ext uri="{FF2B5EF4-FFF2-40B4-BE49-F238E27FC236}">
                <a16:creationId xmlns:a16="http://schemas.microsoft.com/office/drawing/2014/main" id="{549D268F-4392-425C-AF93-2E29461C591D}"/>
              </a:ext>
            </a:extLst>
          </p:cNvPr>
          <p:cNvSpPr>
            <a:spLocks noGrp="1"/>
          </p:cNvSpPr>
          <p:nvPr>
            <p:ph type="body" sz="quarter" idx="14"/>
          </p:nvPr>
        </p:nvSpPr>
        <p:spPr/>
        <p:txBody>
          <a:bodyPr/>
          <a:lstStyle/>
          <a:p>
            <a:r>
              <a:rPr lang="en-US" dirty="0"/>
              <a:t>Properly placed Arterial &amp; Venous Sensors on the bloodlines (tubing)</a:t>
            </a:r>
          </a:p>
        </p:txBody>
      </p:sp>
      <p:pic>
        <p:nvPicPr>
          <p:cNvPr id="9" name="Picture 8" descr="A picture containing holding, man, table, white&#10;&#10;Description automatically generated">
            <a:extLst>
              <a:ext uri="{FF2B5EF4-FFF2-40B4-BE49-F238E27FC236}">
                <a16:creationId xmlns:a16="http://schemas.microsoft.com/office/drawing/2014/main" id="{F35ABF61-79B9-4D0C-8DE2-6D81741C7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70" y="1297519"/>
            <a:ext cx="8019070" cy="4966796"/>
          </a:xfrm>
          <a:prstGeom prst="rect">
            <a:avLst/>
          </a:prstGeom>
        </p:spPr>
      </p:pic>
    </p:spTree>
    <p:extLst>
      <p:ext uri="{BB962C8B-B14F-4D97-AF65-F5344CB8AC3E}">
        <p14:creationId xmlns:p14="http://schemas.microsoft.com/office/powerpoint/2010/main" val="84759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558B-5F7F-4CBC-990A-75036143E76F}"/>
              </a:ext>
            </a:extLst>
          </p:cNvPr>
          <p:cNvSpPr>
            <a:spLocks noGrp="1"/>
          </p:cNvSpPr>
          <p:nvPr>
            <p:ph type="title"/>
          </p:nvPr>
        </p:nvSpPr>
        <p:spPr/>
        <p:txBody>
          <a:bodyPr/>
          <a:lstStyle/>
          <a:p>
            <a:r>
              <a:rPr lang="en-US" dirty="0"/>
              <a:t>Signal Strength Indicator  </a:t>
            </a:r>
          </a:p>
        </p:txBody>
      </p:sp>
      <p:sp>
        <p:nvSpPr>
          <p:cNvPr id="3" name="Text Placeholder 2">
            <a:extLst>
              <a:ext uri="{FF2B5EF4-FFF2-40B4-BE49-F238E27FC236}">
                <a16:creationId xmlns:a16="http://schemas.microsoft.com/office/drawing/2014/main" id="{7BBA8D51-FF65-4467-B06C-A084B1B7024A}"/>
              </a:ext>
            </a:extLst>
          </p:cNvPr>
          <p:cNvSpPr>
            <a:spLocks noGrp="1"/>
          </p:cNvSpPr>
          <p:nvPr>
            <p:ph type="body" sz="quarter" idx="12"/>
          </p:nvPr>
        </p:nvSpPr>
        <p:spPr>
          <a:xfrm>
            <a:off x="7825154" y="736467"/>
            <a:ext cx="3181979" cy="561052"/>
          </a:xfrm>
        </p:spPr>
        <p:txBody>
          <a:bodyPr/>
          <a:lstStyle/>
          <a:p>
            <a:r>
              <a:rPr lang="en-US" dirty="0"/>
              <a:t>Signal Strength </a:t>
            </a:r>
          </a:p>
          <a:p>
            <a:endParaRPr lang="en-US" dirty="0"/>
          </a:p>
        </p:txBody>
      </p:sp>
      <p:pic>
        <p:nvPicPr>
          <p:cNvPr id="6" name="Picture 5">
            <a:extLst>
              <a:ext uri="{FF2B5EF4-FFF2-40B4-BE49-F238E27FC236}">
                <a16:creationId xmlns:a16="http://schemas.microsoft.com/office/drawing/2014/main" id="{D450D805-B670-4C4F-A351-AD371B3D9D89}"/>
              </a:ext>
            </a:extLst>
          </p:cNvPr>
          <p:cNvPicPr>
            <a:picLocks noChangeAspect="1"/>
          </p:cNvPicPr>
          <p:nvPr/>
        </p:nvPicPr>
        <p:blipFill>
          <a:blip r:embed="rId2"/>
          <a:stretch>
            <a:fillRect/>
          </a:stretch>
        </p:blipFill>
        <p:spPr>
          <a:xfrm>
            <a:off x="1755774" y="2682874"/>
            <a:ext cx="1653687" cy="581025"/>
          </a:xfrm>
          <a:prstGeom prst="rect">
            <a:avLst/>
          </a:prstGeom>
        </p:spPr>
      </p:pic>
      <p:sp>
        <p:nvSpPr>
          <p:cNvPr id="5" name="Text Placeholder 4">
            <a:extLst>
              <a:ext uri="{FF2B5EF4-FFF2-40B4-BE49-F238E27FC236}">
                <a16:creationId xmlns:a16="http://schemas.microsoft.com/office/drawing/2014/main" id="{49662005-26D7-4BE8-99AA-8724B36831BE}"/>
              </a:ext>
            </a:extLst>
          </p:cNvPr>
          <p:cNvSpPr>
            <a:spLocks noGrp="1"/>
          </p:cNvSpPr>
          <p:nvPr>
            <p:ph type="body" sz="quarter" idx="14"/>
          </p:nvPr>
        </p:nvSpPr>
        <p:spPr/>
        <p:txBody>
          <a:bodyPr>
            <a:normAutofit fontScale="92500"/>
          </a:bodyPr>
          <a:lstStyle/>
          <a:p>
            <a:r>
              <a:rPr lang="en-US" dirty="0"/>
              <a:t>A Signal Strength indicator will display in the upper left of the Monitor screen.</a:t>
            </a:r>
          </a:p>
          <a:p>
            <a:r>
              <a:rPr lang="en-US" dirty="0"/>
              <a:t>Verify that this Signal Strength indicator is green. This means that the paired Sensors have adequate contact with the bloodline.</a:t>
            </a:r>
          </a:p>
          <a:p>
            <a:r>
              <a:rPr lang="en-US" dirty="0"/>
              <a:t>If the Signal Strength indicator is not green, a user notification may post “Check Sensor Coupling”.</a:t>
            </a:r>
            <a:endParaRPr lang="en-US" dirty="0">
              <a:solidFill>
                <a:srgbClr val="FF0000"/>
              </a:solidFill>
            </a:endParaRPr>
          </a:p>
          <a:p>
            <a:r>
              <a:rPr lang="en-US" dirty="0"/>
              <a:t>Requiring repeat the [wipe-insert-close] sequence.  If unable to achieve good signal contact Transonic Tech Support. </a:t>
            </a:r>
          </a:p>
        </p:txBody>
      </p:sp>
      <p:pic>
        <p:nvPicPr>
          <p:cNvPr id="7" name="Picture 6">
            <a:extLst>
              <a:ext uri="{FF2B5EF4-FFF2-40B4-BE49-F238E27FC236}">
                <a16:creationId xmlns:a16="http://schemas.microsoft.com/office/drawing/2014/main" id="{857626CB-4C83-4DC2-9CD6-BE897CD29400}"/>
              </a:ext>
            </a:extLst>
          </p:cNvPr>
          <p:cNvPicPr>
            <a:picLocks noChangeAspect="1"/>
          </p:cNvPicPr>
          <p:nvPr/>
        </p:nvPicPr>
        <p:blipFill>
          <a:blip r:embed="rId3"/>
          <a:stretch>
            <a:fillRect/>
          </a:stretch>
        </p:blipFill>
        <p:spPr>
          <a:xfrm>
            <a:off x="1426968" y="4825847"/>
            <a:ext cx="1653687" cy="653308"/>
          </a:xfrm>
          <a:prstGeom prst="rect">
            <a:avLst/>
          </a:prstGeom>
        </p:spPr>
      </p:pic>
      <p:sp>
        <p:nvSpPr>
          <p:cNvPr id="11" name="Equals 10">
            <a:extLst>
              <a:ext uri="{FF2B5EF4-FFF2-40B4-BE49-F238E27FC236}">
                <a16:creationId xmlns:a16="http://schemas.microsoft.com/office/drawing/2014/main" id="{558B62EE-930A-40AF-867F-217BC690C81E}"/>
              </a:ext>
            </a:extLst>
          </p:cNvPr>
          <p:cNvSpPr/>
          <p:nvPr/>
        </p:nvSpPr>
        <p:spPr>
          <a:xfrm>
            <a:off x="3559175" y="2682874"/>
            <a:ext cx="556683" cy="355785"/>
          </a:xfrm>
          <a:prstGeom prst="mathEqual">
            <a:avLst/>
          </a:prstGeom>
          <a:solidFill>
            <a:srgbClr val="00B0F0">
              <a:alpha val="78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C009B7F7-5D29-41DF-B56F-8FA7C5BF23C2}"/>
              </a:ext>
            </a:extLst>
          </p:cNvPr>
          <p:cNvSpPr txBox="1"/>
          <p:nvPr/>
        </p:nvSpPr>
        <p:spPr>
          <a:xfrm>
            <a:off x="4265572" y="2682874"/>
            <a:ext cx="2797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Good signal and ready for measurement  </a:t>
            </a:r>
          </a:p>
        </p:txBody>
      </p:sp>
      <p:sp>
        <p:nvSpPr>
          <p:cNvPr id="14" name="TextBox 13">
            <a:extLst>
              <a:ext uri="{FF2B5EF4-FFF2-40B4-BE49-F238E27FC236}">
                <a16:creationId xmlns:a16="http://schemas.microsoft.com/office/drawing/2014/main" id="{66E5507B-76E8-484D-8535-99683C373A59}"/>
              </a:ext>
            </a:extLst>
          </p:cNvPr>
          <p:cNvSpPr txBox="1"/>
          <p:nvPr/>
        </p:nvSpPr>
        <p:spPr>
          <a:xfrm>
            <a:off x="4040717" y="4825847"/>
            <a:ext cx="3781761" cy="1077218"/>
          </a:xfrm>
          <a:prstGeom prst="rect">
            <a:avLst/>
          </a:prstGeom>
          <a:noFill/>
        </p:spPr>
        <p:txBody>
          <a:bodyPr wrap="square" rtlCol="0">
            <a:spAutoFit/>
          </a:bodyPr>
          <a:lstStyle/>
          <a:p>
            <a:pPr lvl="0">
              <a:buClr>
                <a:srgbClr val="000000"/>
              </a:buClr>
              <a:defRPr/>
            </a:pPr>
            <a:r>
              <a:rPr kumimoji="0" lang="en-US" sz="1600" b="0" i="0" u="none" strike="noStrike" kern="0" cap="none" spc="0" normalizeH="0" baseline="0" noProof="0" dirty="0">
                <a:ln>
                  <a:noFill/>
                </a:ln>
                <a:solidFill>
                  <a:srgbClr val="000000"/>
                </a:solidFill>
                <a:effectLst/>
                <a:uLnTx/>
                <a:uFillTx/>
                <a:cs typeface="Arial"/>
                <a:sym typeface="Arial"/>
              </a:rPr>
              <a:t>Weak signal.  </a:t>
            </a:r>
          </a:p>
          <a:p>
            <a:pPr lvl="0">
              <a:buClr>
                <a:srgbClr val="000000"/>
              </a:buClr>
              <a:defRPr/>
            </a:pPr>
            <a:r>
              <a:rPr lang="en-US" sz="1600" kern="0" dirty="0">
                <a:solidFill>
                  <a:srgbClr val="000000"/>
                </a:solidFill>
                <a:cs typeface="Arial"/>
                <a:sym typeface="Arial"/>
              </a:rPr>
              <a:t>User Notification “Check Sensor Coupling” will post if the signal is too weak for a measurement. </a:t>
            </a:r>
            <a:endParaRPr kumimoji="0" lang="en-US" sz="1600" b="0" i="0" u="none" strike="noStrike" kern="0" cap="none" spc="0" normalizeH="0" baseline="0" noProof="0" dirty="0">
              <a:ln>
                <a:noFill/>
              </a:ln>
              <a:solidFill>
                <a:srgbClr val="000000"/>
              </a:solidFill>
              <a:effectLst/>
              <a:uLnTx/>
              <a:uFillTx/>
              <a:cs typeface="Arial"/>
              <a:sym typeface="Arial"/>
            </a:endParaRPr>
          </a:p>
        </p:txBody>
      </p:sp>
      <p:sp>
        <p:nvSpPr>
          <p:cNvPr id="15" name="Equals 14">
            <a:extLst>
              <a:ext uri="{FF2B5EF4-FFF2-40B4-BE49-F238E27FC236}">
                <a16:creationId xmlns:a16="http://schemas.microsoft.com/office/drawing/2014/main" id="{E4F86E3B-4C28-49B5-9AEB-9209D4BA81B3}"/>
              </a:ext>
            </a:extLst>
          </p:cNvPr>
          <p:cNvSpPr/>
          <p:nvPr/>
        </p:nvSpPr>
        <p:spPr>
          <a:xfrm>
            <a:off x="3343377" y="4825847"/>
            <a:ext cx="556683" cy="355785"/>
          </a:xfrm>
          <a:prstGeom prst="mathEqual">
            <a:avLst/>
          </a:prstGeom>
          <a:solidFill>
            <a:srgbClr val="00B0F0">
              <a:alpha val="78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518640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EB19-2ACD-4B40-B3CE-5ADBD5BB1504}"/>
              </a:ext>
            </a:extLst>
          </p:cNvPr>
          <p:cNvSpPr>
            <a:spLocks noGrp="1"/>
          </p:cNvSpPr>
          <p:nvPr>
            <p:ph type="title"/>
          </p:nvPr>
        </p:nvSpPr>
        <p:spPr/>
        <p:txBody>
          <a:bodyPr>
            <a:normAutofit fontScale="90000"/>
          </a:bodyPr>
          <a:lstStyle/>
          <a:p>
            <a:r>
              <a:rPr lang="en-US" dirty="0"/>
              <a:t>Troubleshooting Incorrect Sensor Placement</a:t>
            </a:r>
          </a:p>
        </p:txBody>
      </p:sp>
      <p:sp>
        <p:nvSpPr>
          <p:cNvPr id="3" name="Text Placeholder 2">
            <a:extLst>
              <a:ext uri="{FF2B5EF4-FFF2-40B4-BE49-F238E27FC236}">
                <a16:creationId xmlns:a16="http://schemas.microsoft.com/office/drawing/2014/main" id="{3A819377-3FF9-4E0F-B28C-CD5FF9309AA0}"/>
              </a:ext>
            </a:extLst>
          </p:cNvPr>
          <p:cNvSpPr>
            <a:spLocks noGrp="1"/>
          </p:cNvSpPr>
          <p:nvPr>
            <p:ph type="body" sz="quarter" idx="11"/>
          </p:nvPr>
        </p:nvSpPr>
        <p:spPr/>
        <p:txBody>
          <a:bodyPr>
            <a:normAutofit lnSpcReduction="10000"/>
          </a:bodyPr>
          <a:lstStyle/>
          <a:p>
            <a:r>
              <a:rPr lang="en-US" b="1" dirty="0"/>
              <a:t>Problem:</a:t>
            </a:r>
            <a:r>
              <a:rPr lang="en-US" dirty="0"/>
              <a:t> </a:t>
            </a:r>
          </a:p>
          <a:p>
            <a:r>
              <a:rPr lang="en-US" dirty="0"/>
              <a:t>Signal Strength Indicator is not green or there is a negative</a:t>
            </a:r>
          </a:p>
          <a:p>
            <a:r>
              <a:rPr lang="en-US" dirty="0"/>
              <a:t>delivered flow reading on the HD03 monitor.</a:t>
            </a:r>
          </a:p>
          <a:p>
            <a:endParaRPr lang="en-US" dirty="0"/>
          </a:p>
          <a:p>
            <a:r>
              <a:rPr lang="en-US" b="1" dirty="0"/>
              <a:t>Possible Solutions:</a:t>
            </a:r>
          </a:p>
          <a:p>
            <a:pPr marL="342900" indent="-342900">
              <a:buFont typeface="Wingdings" panose="05000000000000000000" pitchFamily="2" charset="2"/>
              <a:buChar char="ü"/>
            </a:pPr>
            <a:r>
              <a:rPr lang="en-US" dirty="0"/>
              <a:t>Check that the sensors are on the bloodline (tubing), not on the needle tubing.</a:t>
            </a:r>
          </a:p>
          <a:p>
            <a:pPr marL="342900" indent="-342900">
              <a:buFont typeface="Wingdings" panose="05000000000000000000" pitchFamily="2" charset="2"/>
              <a:buChar char="ü"/>
            </a:pPr>
            <a:r>
              <a:rPr lang="en-US" dirty="0"/>
              <a:t>Check that the arterial sensor is on the arterial bloodline and the venous sensor is on the venous blood line.</a:t>
            </a:r>
          </a:p>
          <a:p>
            <a:pPr marL="342900" indent="-342900">
              <a:buFont typeface="Wingdings" panose="05000000000000000000" pitchFamily="2" charset="2"/>
              <a:buChar char="ü"/>
            </a:pPr>
            <a:r>
              <a:rPr lang="en-US" dirty="0"/>
              <a:t>Check that the arrows on the sensors are pointing in the direction of blood flow.</a:t>
            </a:r>
          </a:p>
          <a:p>
            <a:pPr marL="342900" indent="-342900">
              <a:buFont typeface="Wingdings" panose="05000000000000000000" pitchFamily="2" charset="2"/>
              <a:buChar char="ü"/>
            </a:pPr>
            <a:r>
              <a:rPr lang="en-US" dirty="0"/>
              <a:t>Repeat alcohol application and quickly apply the sensors to see if the signal improves</a:t>
            </a:r>
            <a:r>
              <a:rPr lang="en-US" dirty="0">
                <a:solidFill>
                  <a:srgbClr val="FF0000"/>
                </a:solidFill>
              </a:rPr>
              <a:t>.</a:t>
            </a:r>
          </a:p>
        </p:txBody>
      </p:sp>
    </p:spTree>
    <p:extLst>
      <p:ext uri="{BB962C8B-B14F-4D97-AF65-F5344CB8AC3E}">
        <p14:creationId xmlns:p14="http://schemas.microsoft.com/office/powerpoint/2010/main" val="2623270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48C4-8B2B-4C2A-BE4F-40391C025A20}"/>
              </a:ext>
            </a:extLst>
          </p:cNvPr>
          <p:cNvSpPr>
            <a:spLocks noGrp="1"/>
          </p:cNvSpPr>
          <p:nvPr>
            <p:ph type="title"/>
          </p:nvPr>
        </p:nvSpPr>
        <p:spPr/>
        <p:txBody>
          <a:bodyPr/>
          <a:lstStyle/>
          <a:p>
            <a:r>
              <a:rPr lang="en-US" dirty="0"/>
              <a:t>Infection Control: General Concepts</a:t>
            </a:r>
          </a:p>
        </p:txBody>
      </p:sp>
      <p:sp>
        <p:nvSpPr>
          <p:cNvPr id="3" name="Text Placeholder 2">
            <a:extLst>
              <a:ext uri="{FF2B5EF4-FFF2-40B4-BE49-F238E27FC236}">
                <a16:creationId xmlns:a16="http://schemas.microsoft.com/office/drawing/2014/main" id="{9F288A63-3F15-44BA-B494-1DE7E8B301F1}"/>
              </a:ext>
            </a:extLst>
          </p:cNvPr>
          <p:cNvSpPr>
            <a:spLocks noGrp="1"/>
          </p:cNvSpPr>
          <p:nvPr>
            <p:ph type="body" sz="quarter" idx="11"/>
          </p:nvPr>
        </p:nvSpPr>
        <p:spPr/>
        <p:txBody>
          <a:bodyPr>
            <a:normAutofit fontScale="92500"/>
          </a:bodyPr>
          <a:lstStyle/>
          <a:p>
            <a:pPr marL="342900" indent="-342900">
              <a:buFont typeface="Wingdings" panose="05000000000000000000" pitchFamily="2" charset="2"/>
              <a:buChar char="ü"/>
            </a:pPr>
            <a:r>
              <a:rPr lang="en-US" dirty="0"/>
              <a:t>Proper PPE and infection control practices must be utilized to prevent infection or bloodborne pathogen exposure in accordance with your facility specific practices. </a:t>
            </a:r>
          </a:p>
          <a:p>
            <a:pPr marL="342900" indent="-342900">
              <a:buFont typeface="Wingdings" panose="05000000000000000000" pitchFamily="2" charset="2"/>
              <a:buChar char="ü"/>
            </a:pPr>
            <a:r>
              <a:rPr lang="en-US" dirty="0"/>
              <a:t>If the manual line reversal is utilized for the Access Flow measurements (AVF/AVG), then full PPE should be donned for the procedure. </a:t>
            </a:r>
          </a:p>
          <a:p>
            <a:pPr marL="342900" indent="-342900">
              <a:buFont typeface="Wingdings" panose="05000000000000000000" pitchFamily="2" charset="2"/>
              <a:buChar char="ü"/>
            </a:pPr>
            <a:r>
              <a:rPr lang="en-US" dirty="0"/>
              <a:t>If the catheter to bloodline connection is opened to reverse the connections for repeat Delivered Flow or Recirculation as part of the catheter dialysis adequacy optimization, then the same PPE required for the catheter connect/disconnect procedure should be utilized. </a:t>
            </a:r>
          </a:p>
          <a:p>
            <a:pPr marL="342900" indent="-342900">
              <a:buFont typeface="Wingdings" panose="05000000000000000000" pitchFamily="2" charset="2"/>
              <a:buChar char="ü"/>
            </a:pPr>
            <a:r>
              <a:rPr lang="en-US" dirty="0"/>
              <a:t>The Sensor housing and the Sensor cable should be disinfected after it is in contact with the patient's bloodlines and vascular access.</a:t>
            </a:r>
          </a:p>
          <a:p>
            <a:pPr marL="342900" indent="-342900">
              <a:buFont typeface="Wingdings" panose="05000000000000000000" pitchFamily="2" charset="2"/>
              <a:buChar char="ü"/>
            </a:pPr>
            <a:r>
              <a:rPr lang="en-US" dirty="0"/>
              <a:t>The Touchscreen should be disinfected between patients as it is a high touch surface. </a:t>
            </a:r>
          </a:p>
        </p:txBody>
      </p:sp>
    </p:spTree>
    <p:extLst>
      <p:ext uri="{BB962C8B-B14F-4D97-AF65-F5344CB8AC3E}">
        <p14:creationId xmlns:p14="http://schemas.microsoft.com/office/powerpoint/2010/main" val="2559977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CE8A6-F576-41CB-951B-818B85DA5C76}"/>
              </a:ext>
            </a:extLst>
          </p:cNvPr>
          <p:cNvSpPr>
            <a:spLocks noGrp="1"/>
          </p:cNvSpPr>
          <p:nvPr>
            <p:ph type="title"/>
          </p:nvPr>
        </p:nvSpPr>
        <p:spPr/>
        <p:txBody>
          <a:bodyPr>
            <a:normAutofit/>
          </a:bodyPr>
          <a:lstStyle/>
          <a:p>
            <a:r>
              <a:rPr lang="en-US" dirty="0"/>
              <a:t>Transonic HD03 Tools </a:t>
            </a:r>
            <a:r>
              <a:rPr lang="en-US" dirty="0">
                <a:hlinkClick r:id="rId2"/>
              </a:rPr>
              <a:t>www.Transonic.com</a:t>
            </a:r>
            <a:r>
              <a:rPr lang="en-US" dirty="0"/>
              <a:t> </a:t>
            </a:r>
          </a:p>
        </p:txBody>
      </p:sp>
      <p:pic>
        <p:nvPicPr>
          <p:cNvPr id="3" name="Picture 2">
            <a:extLst>
              <a:ext uri="{FF2B5EF4-FFF2-40B4-BE49-F238E27FC236}">
                <a16:creationId xmlns:a16="http://schemas.microsoft.com/office/drawing/2014/main" id="{3B9A9B1A-A822-44A6-B1CC-FC4415682AFD}"/>
              </a:ext>
            </a:extLst>
          </p:cNvPr>
          <p:cNvPicPr>
            <a:picLocks noChangeAspect="1"/>
          </p:cNvPicPr>
          <p:nvPr/>
        </p:nvPicPr>
        <p:blipFill rotWithShape="1">
          <a:blip r:embed="rId3"/>
          <a:srcRect b="2022"/>
          <a:stretch/>
        </p:blipFill>
        <p:spPr>
          <a:xfrm>
            <a:off x="312097" y="2175872"/>
            <a:ext cx="3447103" cy="4313748"/>
          </a:xfrm>
          <a:prstGeom prst="rect">
            <a:avLst/>
          </a:prstGeom>
        </p:spPr>
      </p:pic>
      <p:pic>
        <p:nvPicPr>
          <p:cNvPr id="4" name="Picture 3">
            <a:extLst>
              <a:ext uri="{FF2B5EF4-FFF2-40B4-BE49-F238E27FC236}">
                <a16:creationId xmlns:a16="http://schemas.microsoft.com/office/drawing/2014/main" id="{0325E936-4030-4949-9C22-2A96348D0A86}"/>
              </a:ext>
            </a:extLst>
          </p:cNvPr>
          <p:cNvPicPr>
            <a:picLocks noChangeAspect="1"/>
          </p:cNvPicPr>
          <p:nvPr/>
        </p:nvPicPr>
        <p:blipFill>
          <a:blip r:embed="rId4"/>
          <a:stretch>
            <a:fillRect/>
          </a:stretch>
        </p:blipFill>
        <p:spPr>
          <a:xfrm>
            <a:off x="4191000" y="2175872"/>
            <a:ext cx="3503887" cy="4313748"/>
          </a:xfrm>
          <a:prstGeom prst="rect">
            <a:avLst/>
          </a:prstGeom>
        </p:spPr>
      </p:pic>
      <p:pic>
        <p:nvPicPr>
          <p:cNvPr id="5" name="Picture 4">
            <a:extLst>
              <a:ext uri="{FF2B5EF4-FFF2-40B4-BE49-F238E27FC236}">
                <a16:creationId xmlns:a16="http://schemas.microsoft.com/office/drawing/2014/main" id="{CF939442-9500-43A4-8C75-E43429E47909}"/>
              </a:ext>
            </a:extLst>
          </p:cNvPr>
          <p:cNvPicPr>
            <a:picLocks noChangeAspect="1"/>
          </p:cNvPicPr>
          <p:nvPr/>
        </p:nvPicPr>
        <p:blipFill>
          <a:blip r:embed="rId5"/>
          <a:stretch>
            <a:fillRect/>
          </a:stretch>
        </p:blipFill>
        <p:spPr>
          <a:xfrm>
            <a:off x="7936189" y="2168949"/>
            <a:ext cx="3303312" cy="4417587"/>
          </a:xfrm>
          <a:prstGeom prst="rect">
            <a:avLst/>
          </a:prstGeom>
        </p:spPr>
      </p:pic>
    </p:spTree>
    <p:extLst>
      <p:ext uri="{BB962C8B-B14F-4D97-AF65-F5344CB8AC3E}">
        <p14:creationId xmlns:p14="http://schemas.microsoft.com/office/powerpoint/2010/main" val="650064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A436-FD6C-4B6D-B0B8-11F1EE8A2C66}"/>
              </a:ext>
            </a:extLst>
          </p:cNvPr>
          <p:cNvSpPr>
            <a:spLocks noGrp="1"/>
          </p:cNvSpPr>
          <p:nvPr>
            <p:ph type="title"/>
          </p:nvPr>
        </p:nvSpPr>
        <p:spPr/>
        <p:txBody>
          <a:bodyPr/>
          <a:lstStyle/>
          <a:p>
            <a:r>
              <a:rPr lang="en-US" dirty="0"/>
              <a:t>DTM or PMM Insertion Before Powering On  </a:t>
            </a:r>
          </a:p>
        </p:txBody>
      </p:sp>
      <p:sp>
        <p:nvSpPr>
          <p:cNvPr id="3" name="Text Placeholder 2">
            <a:extLst>
              <a:ext uri="{FF2B5EF4-FFF2-40B4-BE49-F238E27FC236}">
                <a16:creationId xmlns:a16="http://schemas.microsoft.com/office/drawing/2014/main" id="{2E5B589D-7498-4E0A-B1E6-F0A3B1B1448C}"/>
              </a:ext>
            </a:extLst>
          </p:cNvPr>
          <p:cNvSpPr>
            <a:spLocks noGrp="1"/>
          </p:cNvSpPr>
          <p:nvPr>
            <p:ph type="body" sz="quarter" idx="11"/>
          </p:nvPr>
        </p:nvSpPr>
        <p:spPr>
          <a:xfrm>
            <a:off x="838201" y="1651001"/>
            <a:ext cx="10096500" cy="1662938"/>
          </a:xfrm>
        </p:spPr>
        <p:txBody>
          <a:bodyPr/>
          <a:lstStyle/>
          <a:p>
            <a:r>
              <a:rPr lang="en-US" dirty="0"/>
              <a:t>1. Ensure the </a:t>
            </a:r>
            <a:r>
              <a:rPr lang="en-US" b="1" dirty="0"/>
              <a:t>DTM</a:t>
            </a:r>
            <a:r>
              <a:rPr lang="en-US" dirty="0"/>
              <a:t> or </a:t>
            </a:r>
            <a:r>
              <a:rPr lang="en-US" b="1" dirty="0"/>
              <a:t>PMM</a:t>
            </a:r>
            <a:r>
              <a:rPr lang="en-US" dirty="0"/>
              <a:t> is completely inserted into the slot on the back of the HD03 Monitor </a:t>
            </a:r>
          </a:p>
          <a:p>
            <a:endParaRPr lang="en-US" dirty="0"/>
          </a:p>
          <a:p>
            <a:r>
              <a:rPr lang="en-US" dirty="0"/>
              <a:t>2. Turn the HD03 Monitor On by flipping the switch up</a:t>
            </a:r>
          </a:p>
          <a:p>
            <a:endParaRPr lang="en-US" dirty="0"/>
          </a:p>
        </p:txBody>
      </p:sp>
      <p:pic>
        <p:nvPicPr>
          <p:cNvPr id="4" name="Picture 3">
            <a:extLst>
              <a:ext uri="{FF2B5EF4-FFF2-40B4-BE49-F238E27FC236}">
                <a16:creationId xmlns:a16="http://schemas.microsoft.com/office/drawing/2014/main" id="{6898DFED-24E2-47C6-ADA0-D9AD7946BB7F}"/>
              </a:ext>
            </a:extLst>
          </p:cNvPr>
          <p:cNvPicPr>
            <a:picLocks noChangeAspect="1"/>
          </p:cNvPicPr>
          <p:nvPr/>
        </p:nvPicPr>
        <p:blipFill>
          <a:blip r:embed="rId2"/>
          <a:stretch>
            <a:fillRect/>
          </a:stretch>
        </p:blipFill>
        <p:spPr>
          <a:xfrm>
            <a:off x="7876646" y="3458358"/>
            <a:ext cx="2425107" cy="3230476"/>
          </a:xfrm>
          <a:prstGeom prst="rect">
            <a:avLst/>
          </a:prstGeom>
        </p:spPr>
      </p:pic>
      <p:sp>
        <p:nvSpPr>
          <p:cNvPr id="5" name="Arrow: Right 4">
            <a:extLst>
              <a:ext uri="{FF2B5EF4-FFF2-40B4-BE49-F238E27FC236}">
                <a16:creationId xmlns:a16="http://schemas.microsoft.com/office/drawing/2014/main" id="{86038E4D-F243-481D-99A7-94750E9388BC}"/>
              </a:ext>
            </a:extLst>
          </p:cNvPr>
          <p:cNvSpPr/>
          <p:nvPr/>
        </p:nvSpPr>
        <p:spPr>
          <a:xfrm>
            <a:off x="6853085" y="4369240"/>
            <a:ext cx="1567542" cy="60267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Picture 6" descr="A picture containing indoor, sitting, monitor, man&#10;&#10;Description automatically generated">
            <a:extLst>
              <a:ext uri="{FF2B5EF4-FFF2-40B4-BE49-F238E27FC236}">
                <a16:creationId xmlns:a16="http://schemas.microsoft.com/office/drawing/2014/main" id="{6BADE532-80D0-4D67-90F2-9FE74043F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04211" y="3836747"/>
            <a:ext cx="3027108" cy="2270331"/>
          </a:xfrm>
          <a:prstGeom prst="rect">
            <a:avLst/>
          </a:prstGeom>
        </p:spPr>
      </p:pic>
      <p:sp>
        <p:nvSpPr>
          <p:cNvPr id="8" name="Arrow: Up 7">
            <a:extLst>
              <a:ext uri="{FF2B5EF4-FFF2-40B4-BE49-F238E27FC236}">
                <a16:creationId xmlns:a16="http://schemas.microsoft.com/office/drawing/2014/main" id="{80763469-2BDE-4FC8-89DD-676D1AA4F9ED}"/>
              </a:ext>
            </a:extLst>
          </p:cNvPr>
          <p:cNvSpPr/>
          <p:nvPr/>
        </p:nvSpPr>
        <p:spPr>
          <a:xfrm>
            <a:off x="2398816" y="4797631"/>
            <a:ext cx="237506" cy="1045029"/>
          </a:xfrm>
          <a:prstGeom prs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E4AE187E-EC27-4511-9EE1-551506A60366}"/>
              </a:ext>
            </a:extLst>
          </p:cNvPr>
          <p:cNvSpPr txBox="1"/>
          <p:nvPr/>
        </p:nvSpPr>
        <p:spPr>
          <a:xfrm>
            <a:off x="4115620" y="3544062"/>
            <a:ext cx="328144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cs typeface="Arial"/>
                <a:sym typeface="Arial"/>
              </a:rPr>
              <a:t>         WARNING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Remove the DTM/PMM </a:t>
            </a:r>
            <a:r>
              <a:rPr kumimoji="0" lang="en-US" sz="1400" b="1" i="0" u="sng" strike="noStrike" kern="0" cap="none" spc="0" normalizeH="0" baseline="0" noProof="0" dirty="0">
                <a:ln>
                  <a:noFill/>
                </a:ln>
                <a:solidFill>
                  <a:srgbClr val="000000"/>
                </a:solidFill>
                <a:effectLst/>
                <a:uLnTx/>
                <a:uFillTx/>
                <a:latin typeface="Arial"/>
                <a:cs typeface="Arial"/>
                <a:sym typeface="Arial"/>
              </a:rPr>
              <a:t>ONLY when the Monitor power is off </a:t>
            </a:r>
            <a:r>
              <a:rPr kumimoji="0" lang="en-US" sz="1400" b="0" i="0" u="none" strike="noStrike" kern="0" cap="none" spc="0" normalizeH="0" baseline="0" noProof="0" dirty="0">
                <a:ln>
                  <a:noFill/>
                </a:ln>
                <a:solidFill>
                  <a:srgbClr val="000000"/>
                </a:solidFill>
                <a:effectLst/>
                <a:uLnTx/>
                <a:uFillTx/>
                <a:latin typeface="Arial"/>
                <a:cs typeface="Arial"/>
                <a:sym typeface="Arial"/>
              </a:rPr>
              <a:t> (O is off)</a:t>
            </a:r>
          </a:p>
        </p:txBody>
      </p:sp>
    </p:spTree>
    <p:extLst>
      <p:ext uri="{BB962C8B-B14F-4D97-AF65-F5344CB8AC3E}">
        <p14:creationId xmlns:p14="http://schemas.microsoft.com/office/powerpoint/2010/main" val="3880293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CE8A6-F576-41CB-951B-818B85DA5C76}"/>
              </a:ext>
            </a:extLst>
          </p:cNvPr>
          <p:cNvSpPr>
            <a:spLocks noGrp="1"/>
          </p:cNvSpPr>
          <p:nvPr>
            <p:ph type="title"/>
          </p:nvPr>
        </p:nvSpPr>
        <p:spPr>
          <a:xfrm>
            <a:off x="518412" y="451746"/>
            <a:ext cx="11129423" cy="671433"/>
          </a:xfrm>
        </p:spPr>
        <p:txBody>
          <a:bodyPr>
            <a:normAutofit/>
          </a:bodyPr>
          <a:lstStyle/>
          <a:p>
            <a:r>
              <a:rPr lang="en-US" dirty="0"/>
              <a:t>Transonic HD03 Tools </a:t>
            </a:r>
            <a:r>
              <a:rPr lang="en-US" u="sng" dirty="0">
                <a:hlinkClick r:id="rId2"/>
              </a:rPr>
              <a:t>www.Transonic.co</a:t>
            </a:r>
            <a:r>
              <a:rPr lang="en-US" u="sng" dirty="0">
                <a:solidFill>
                  <a:schemeClr val="accent5"/>
                </a:solidFill>
              </a:rPr>
              <a:t>m </a:t>
            </a:r>
          </a:p>
        </p:txBody>
      </p:sp>
      <p:sp>
        <p:nvSpPr>
          <p:cNvPr id="2" name="Text Placeholder 1">
            <a:extLst>
              <a:ext uri="{FF2B5EF4-FFF2-40B4-BE49-F238E27FC236}">
                <a16:creationId xmlns:a16="http://schemas.microsoft.com/office/drawing/2014/main" id="{8F142DD9-F2A0-457E-87FB-33F4F2EF2AEE}"/>
              </a:ext>
            </a:extLst>
          </p:cNvPr>
          <p:cNvSpPr>
            <a:spLocks noGrp="1"/>
          </p:cNvSpPr>
          <p:nvPr>
            <p:ph type="body" sz="quarter" idx="11"/>
          </p:nvPr>
        </p:nvSpPr>
        <p:spPr>
          <a:xfrm>
            <a:off x="680138" y="1281652"/>
            <a:ext cx="11129423" cy="3169578"/>
          </a:xfrm>
        </p:spPr>
        <p:txBody>
          <a:bodyPr>
            <a:normAutofit/>
          </a:bodyPr>
          <a:lstStyle/>
          <a:p>
            <a:r>
              <a:rPr lang="en-US" dirty="0"/>
              <a:t>Customer Updates &amp; Training Web Portal</a:t>
            </a:r>
          </a:p>
          <a:p>
            <a:pPr marL="342900" indent="-342900">
              <a:buFont typeface="Wingdings" panose="05000000000000000000" pitchFamily="2" charset="2"/>
              <a:buChar char="ü"/>
            </a:pPr>
            <a:r>
              <a:rPr lang="en-US" dirty="0"/>
              <a:t>Software Updates</a:t>
            </a:r>
          </a:p>
          <a:p>
            <a:pPr marL="342900" indent="-342900">
              <a:buFont typeface="Wingdings" panose="05000000000000000000" pitchFamily="2" charset="2"/>
              <a:buChar char="ü"/>
            </a:pPr>
            <a:r>
              <a:rPr lang="en-US" dirty="0"/>
              <a:t>Training Materials</a:t>
            </a:r>
          </a:p>
          <a:p>
            <a:pPr marL="342900" indent="-342900">
              <a:buFont typeface="Wingdings" panose="05000000000000000000" pitchFamily="2" charset="2"/>
              <a:buChar char="ü"/>
            </a:pPr>
            <a:r>
              <a:rPr lang="en-US" dirty="0"/>
              <a:t>Training Videos</a:t>
            </a:r>
          </a:p>
          <a:p>
            <a:pPr marL="342900" indent="-342900">
              <a:buFont typeface="Wingdings" panose="05000000000000000000" pitchFamily="2" charset="2"/>
              <a:buChar char="ü"/>
            </a:pPr>
            <a:r>
              <a:rPr lang="en-US" dirty="0"/>
              <a:t>Training Checklists</a:t>
            </a:r>
          </a:p>
          <a:p>
            <a:pPr marL="342900" indent="-342900">
              <a:buFont typeface="Wingdings" panose="05000000000000000000" pitchFamily="2" charset="2"/>
              <a:buChar char="ü"/>
            </a:pPr>
            <a:r>
              <a:rPr lang="en-US" dirty="0"/>
              <a:t>Operator’s Manuals</a:t>
            </a:r>
          </a:p>
          <a:p>
            <a:pPr marL="342900" indent="-342900">
              <a:buFont typeface="Wingdings" panose="05000000000000000000" pitchFamily="2" charset="2"/>
              <a:buChar char="ü"/>
            </a:pPr>
            <a:endParaRPr lang="en-US" dirty="0"/>
          </a:p>
          <a:p>
            <a:endParaRPr lang="en-US" dirty="0"/>
          </a:p>
        </p:txBody>
      </p:sp>
    </p:spTree>
    <p:extLst>
      <p:ext uri="{BB962C8B-B14F-4D97-AF65-F5344CB8AC3E}">
        <p14:creationId xmlns:p14="http://schemas.microsoft.com/office/powerpoint/2010/main" val="954621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DFEA-62DF-4D25-8D49-89157CE7B5DA}"/>
              </a:ext>
            </a:extLst>
          </p:cNvPr>
          <p:cNvSpPr>
            <a:spLocks noGrp="1"/>
          </p:cNvSpPr>
          <p:nvPr>
            <p:ph type="title"/>
          </p:nvPr>
        </p:nvSpPr>
        <p:spPr/>
        <p:txBody>
          <a:bodyPr/>
          <a:lstStyle/>
          <a:p>
            <a:r>
              <a:rPr lang="en-US" dirty="0"/>
              <a:t>Customer Login to Access the Partner Portal </a:t>
            </a:r>
          </a:p>
        </p:txBody>
      </p:sp>
      <p:sp>
        <p:nvSpPr>
          <p:cNvPr id="3" name="Text Placeholder 2">
            <a:extLst>
              <a:ext uri="{FF2B5EF4-FFF2-40B4-BE49-F238E27FC236}">
                <a16:creationId xmlns:a16="http://schemas.microsoft.com/office/drawing/2014/main" id="{0867D788-E5B8-4B5B-B2C3-BBEF066E7856}"/>
              </a:ext>
            </a:extLst>
          </p:cNvPr>
          <p:cNvSpPr>
            <a:spLocks noGrp="1"/>
          </p:cNvSpPr>
          <p:nvPr>
            <p:ph type="body" sz="quarter" idx="11"/>
          </p:nvPr>
        </p:nvSpPr>
        <p:spPr/>
        <p:txBody>
          <a:bodyPr/>
          <a:lstStyle/>
          <a:p>
            <a:r>
              <a:rPr lang="en-US" dirty="0"/>
              <a:t>You can click on any of the three buttons to access the Partner Portal </a:t>
            </a:r>
          </a:p>
        </p:txBody>
      </p:sp>
      <p:pic>
        <p:nvPicPr>
          <p:cNvPr id="5" name="Picture 4" descr="Graphical user interface, application&#10;&#10;Description automatically generated">
            <a:extLst>
              <a:ext uri="{FF2B5EF4-FFF2-40B4-BE49-F238E27FC236}">
                <a16:creationId xmlns:a16="http://schemas.microsoft.com/office/drawing/2014/main" id="{552A7746-D7BB-4259-9900-31B6F80AF3FC}"/>
              </a:ext>
            </a:extLst>
          </p:cNvPr>
          <p:cNvPicPr>
            <a:picLocks noChangeAspect="1"/>
          </p:cNvPicPr>
          <p:nvPr/>
        </p:nvPicPr>
        <p:blipFill>
          <a:blip r:embed="rId2"/>
          <a:stretch>
            <a:fillRect/>
          </a:stretch>
        </p:blipFill>
        <p:spPr>
          <a:xfrm>
            <a:off x="1257299" y="2298725"/>
            <a:ext cx="4715533" cy="138131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AF39E70-63AD-469B-874F-B575C6574B1B}"/>
              </a:ext>
            </a:extLst>
          </p:cNvPr>
          <p:cNvPicPr>
            <a:picLocks noChangeAspect="1"/>
          </p:cNvPicPr>
          <p:nvPr/>
        </p:nvPicPr>
        <p:blipFill rotWithShape="1">
          <a:blip r:embed="rId3"/>
          <a:srcRect l="689" t="24918" r="-689" b="2328"/>
          <a:stretch/>
        </p:blipFill>
        <p:spPr>
          <a:xfrm>
            <a:off x="5877856" y="3404561"/>
            <a:ext cx="3905795" cy="2198109"/>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773F9704-17B1-4E5F-B8CB-10E1659B1B62}"/>
              </a:ext>
            </a:extLst>
          </p:cNvPr>
          <p:cNvPicPr>
            <a:picLocks noChangeAspect="1"/>
          </p:cNvPicPr>
          <p:nvPr/>
        </p:nvPicPr>
        <p:blipFill>
          <a:blip r:embed="rId4"/>
          <a:stretch>
            <a:fillRect/>
          </a:stretch>
        </p:blipFill>
        <p:spPr>
          <a:xfrm>
            <a:off x="647601" y="4445025"/>
            <a:ext cx="4079205" cy="1381318"/>
          </a:xfrm>
          <a:prstGeom prst="rect">
            <a:avLst/>
          </a:prstGeom>
        </p:spPr>
      </p:pic>
      <p:sp>
        <p:nvSpPr>
          <p:cNvPr id="10" name="Arrow: Left 9">
            <a:extLst>
              <a:ext uri="{FF2B5EF4-FFF2-40B4-BE49-F238E27FC236}">
                <a16:creationId xmlns:a16="http://schemas.microsoft.com/office/drawing/2014/main" id="{A3D5FCF3-108E-415A-92FC-80AE25B91A40}"/>
              </a:ext>
            </a:extLst>
          </p:cNvPr>
          <p:cNvSpPr/>
          <p:nvPr/>
        </p:nvSpPr>
        <p:spPr>
          <a:xfrm>
            <a:off x="6096000" y="2509325"/>
            <a:ext cx="419098" cy="1195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FA956EE3-59CE-4C5A-8CDF-A4A59B06BFBB}"/>
              </a:ext>
            </a:extLst>
          </p:cNvPr>
          <p:cNvSpPr/>
          <p:nvPr/>
        </p:nvSpPr>
        <p:spPr>
          <a:xfrm>
            <a:off x="9031571" y="5083908"/>
            <a:ext cx="400704" cy="1230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91740A13-6855-4E4B-862B-33683D4455C9}"/>
              </a:ext>
            </a:extLst>
          </p:cNvPr>
          <p:cNvSpPr/>
          <p:nvPr/>
        </p:nvSpPr>
        <p:spPr>
          <a:xfrm>
            <a:off x="4396153" y="5398477"/>
            <a:ext cx="425435" cy="1426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46AC15-83A2-480A-AD20-AA6D1ACD01C8}"/>
              </a:ext>
            </a:extLst>
          </p:cNvPr>
          <p:cNvSpPr txBox="1"/>
          <p:nvPr/>
        </p:nvSpPr>
        <p:spPr>
          <a:xfrm>
            <a:off x="6666682" y="2298725"/>
            <a:ext cx="2169587" cy="646331"/>
          </a:xfrm>
          <a:prstGeom prst="rect">
            <a:avLst/>
          </a:prstGeom>
          <a:noFill/>
        </p:spPr>
        <p:txBody>
          <a:bodyPr wrap="square" rtlCol="0">
            <a:spAutoFit/>
          </a:bodyPr>
          <a:lstStyle/>
          <a:p>
            <a:r>
              <a:rPr lang="en-US" dirty="0"/>
              <a:t>Top right of the home page</a:t>
            </a:r>
          </a:p>
        </p:txBody>
      </p:sp>
      <p:sp>
        <p:nvSpPr>
          <p:cNvPr id="8" name="Arrow: Left 7">
            <a:extLst>
              <a:ext uri="{FF2B5EF4-FFF2-40B4-BE49-F238E27FC236}">
                <a16:creationId xmlns:a16="http://schemas.microsoft.com/office/drawing/2014/main" id="{09480161-0368-404B-B104-0984F0A52E5D}"/>
              </a:ext>
            </a:extLst>
          </p:cNvPr>
          <p:cNvSpPr/>
          <p:nvPr/>
        </p:nvSpPr>
        <p:spPr>
          <a:xfrm>
            <a:off x="8776594" y="3690772"/>
            <a:ext cx="509954" cy="1428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3BAA0A5-70EA-4CAE-8F06-805965FC41B7}"/>
              </a:ext>
            </a:extLst>
          </p:cNvPr>
          <p:cNvSpPr txBox="1"/>
          <p:nvPr/>
        </p:nvSpPr>
        <p:spPr>
          <a:xfrm>
            <a:off x="9872765" y="3762199"/>
            <a:ext cx="1934308" cy="923330"/>
          </a:xfrm>
          <a:prstGeom prst="rect">
            <a:avLst/>
          </a:prstGeom>
          <a:noFill/>
        </p:spPr>
        <p:txBody>
          <a:bodyPr wrap="square" rtlCol="0">
            <a:spAutoFit/>
          </a:bodyPr>
          <a:lstStyle/>
          <a:p>
            <a:r>
              <a:rPr lang="en-US" dirty="0"/>
              <a:t>Click on Contact Us then select Partner Portal </a:t>
            </a:r>
          </a:p>
        </p:txBody>
      </p:sp>
      <p:sp>
        <p:nvSpPr>
          <p:cNvPr id="14" name="TextBox 13">
            <a:extLst>
              <a:ext uri="{FF2B5EF4-FFF2-40B4-BE49-F238E27FC236}">
                <a16:creationId xmlns:a16="http://schemas.microsoft.com/office/drawing/2014/main" id="{89805F49-706D-409B-AA63-3145A06D0FFB}"/>
              </a:ext>
            </a:extLst>
          </p:cNvPr>
          <p:cNvSpPr txBox="1"/>
          <p:nvPr/>
        </p:nvSpPr>
        <p:spPr>
          <a:xfrm>
            <a:off x="2479431" y="5771467"/>
            <a:ext cx="3710354" cy="646331"/>
          </a:xfrm>
          <a:prstGeom prst="rect">
            <a:avLst/>
          </a:prstGeom>
          <a:noFill/>
        </p:spPr>
        <p:txBody>
          <a:bodyPr wrap="square" rtlCol="0">
            <a:spAutoFit/>
          </a:bodyPr>
          <a:lstStyle/>
          <a:p>
            <a:r>
              <a:rPr lang="en-US" dirty="0"/>
              <a:t>Click on Software Updates on the bottom of the home page </a:t>
            </a:r>
          </a:p>
        </p:txBody>
      </p:sp>
    </p:spTree>
    <p:extLst>
      <p:ext uri="{BB962C8B-B14F-4D97-AF65-F5344CB8AC3E}">
        <p14:creationId xmlns:p14="http://schemas.microsoft.com/office/powerpoint/2010/main" val="2483606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F77F-CED8-4CB7-8A78-A6582ABCCB48}"/>
              </a:ext>
            </a:extLst>
          </p:cNvPr>
          <p:cNvSpPr>
            <a:spLocks noGrp="1"/>
          </p:cNvSpPr>
          <p:nvPr>
            <p:ph type="title"/>
          </p:nvPr>
        </p:nvSpPr>
        <p:spPr/>
        <p:txBody>
          <a:bodyPr/>
          <a:lstStyle/>
          <a:p>
            <a:r>
              <a:rPr lang="en-US" dirty="0"/>
              <a:t>Complete the Form to Create Your Account </a:t>
            </a:r>
          </a:p>
        </p:txBody>
      </p:sp>
      <p:pic>
        <p:nvPicPr>
          <p:cNvPr id="5" name="Picture 4">
            <a:extLst>
              <a:ext uri="{FF2B5EF4-FFF2-40B4-BE49-F238E27FC236}">
                <a16:creationId xmlns:a16="http://schemas.microsoft.com/office/drawing/2014/main" id="{BF7250D6-A636-4E6C-A783-5EA476D80A09}"/>
              </a:ext>
            </a:extLst>
          </p:cNvPr>
          <p:cNvPicPr>
            <a:picLocks noChangeAspect="1"/>
          </p:cNvPicPr>
          <p:nvPr/>
        </p:nvPicPr>
        <p:blipFill>
          <a:blip r:embed="rId2"/>
          <a:stretch>
            <a:fillRect/>
          </a:stretch>
        </p:blipFill>
        <p:spPr>
          <a:xfrm>
            <a:off x="3907538" y="2077095"/>
            <a:ext cx="3972479" cy="4096322"/>
          </a:xfrm>
          <a:prstGeom prst="rect">
            <a:avLst/>
          </a:prstGeom>
        </p:spPr>
      </p:pic>
      <p:sp>
        <p:nvSpPr>
          <p:cNvPr id="6" name="Oval 5">
            <a:extLst>
              <a:ext uri="{FF2B5EF4-FFF2-40B4-BE49-F238E27FC236}">
                <a16:creationId xmlns:a16="http://schemas.microsoft.com/office/drawing/2014/main" id="{DBD67533-3970-4D1A-B76B-1E79B313EEDA}"/>
              </a:ext>
            </a:extLst>
          </p:cNvPr>
          <p:cNvSpPr/>
          <p:nvPr/>
        </p:nvSpPr>
        <p:spPr>
          <a:xfrm>
            <a:off x="3907538" y="4295221"/>
            <a:ext cx="3829692" cy="127488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EDB8BC-A6CC-4C37-BBA9-1949BC0030F0}"/>
              </a:ext>
            </a:extLst>
          </p:cNvPr>
          <p:cNvSpPr txBox="1"/>
          <p:nvPr/>
        </p:nvSpPr>
        <p:spPr>
          <a:xfrm>
            <a:off x="8214125" y="4528038"/>
            <a:ext cx="2620107" cy="646331"/>
          </a:xfrm>
          <a:prstGeom prst="rect">
            <a:avLst/>
          </a:prstGeom>
          <a:noFill/>
        </p:spPr>
        <p:txBody>
          <a:bodyPr wrap="square" rtlCol="0">
            <a:spAutoFit/>
          </a:bodyPr>
          <a:lstStyle/>
          <a:p>
            <a:r>
              <a:rPr lang="en-US" dirty="0"/>
              <a:t>Select HD03 from the dropdown box </a:t>
            </a:r>
          </a:p>
        </p:txBody>
      </p:sp>
      <p:sp>
        <p:nvSpPr>
          <p:cNvPr id="8" name="TextBox 7">
            <a:extLst>
              <a:ext uri="{FF2B5EF4-FFF2-40B4-BE49-F238E27FC236}">
                <a16:creationId xmlns:a16="http://schemas.microsoft.com/office/drawing/2014/main" id="{3A500E33-146A-45DC-8F03-59DB94BE7963}"/>
              </a:ext>
            </a:extLst>
          </p:cNvPr>
          <p:cNvSpPr txBox="1"/>
          <p:nvPr/>
        </p:nvSpPr>
        <p:spPr>
          <a:xfrm>
            <a:off x="509953" y="3094892"/>
            <a:ext cx="3063477" cy="923330"/>
          </a:xfrm>
          <a:prstGeom prst="rect">
            <a:avLst/>
          </a:prstGeom>
          <a:noFill/>
        </p:spPr>
        <p:txBody>
          <a:bodyPr wrap="square" rtlCol="0">
            <a:spAutoFit/>
          </a:bodyPr>
          <a:lstStyle/>
          <a:p>
            <a:r>
              <a:rPr lang="en-US" dirty="0"/>
              <a:t>Use a facility email address if your facility has a general email address</a:t>
            </a:r>
          </a:p>
        </p:txBody>
      </p:sp>
    </p:spTree>
    <p:extLst>
      <p:ext uri="{BB962C8B-B14F-4D97-AF65-F5344CB8AC3E}">
        <p14:creationId xmlns:p14="http://schemas.microsoft.com/office/powerpoint/2010/main" val="4194528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FF5B-35F7-41A4-8B6C-C3B37B5DF9EA}"/>
              </a:ext>
            </a:extLst>
          </p:cNvPr>
          <p:cNvSpPr>
            <a:spLocks noGrp="1"/>
          </p:cNvSpPr>
          <p:nvPr>
            <p:ph type="title"/>
          </p:nvPr>
        </p:nvSpPr>
        <p:spPr/>
        <p:txBody>
          <a:bodyPr/>
          <a:lstStyle/>
          <a:p>
            <a:r>
              <a:rPr lang="en-US" dirty="0"/>
              <a:t>Email Confirmation </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FB888A14-9CC7-4D43-9C07-13AC5755B627}"/>
              </a:ext>
            </a:extLst>
          </p:cNvPr>
          <p:cNvPicPr>
            <a:picLocks noChangeAspect="1"/>
          </p:cNvPicPr>
          <p:nvPr/>
        </p:nvPicPr>
        <p:blipFill>
          <a:blip r:embed="rId2"/>
          <a:stretch>
            <a:fillRect/>
          </a:stretch>
        </p:blipFill>
        <p:spPr>
          <a:xfrm>
            <a:off x="3232615" y="2321337"/>
            <a:ext cx="4801270" cy="2848373"/>
          </a:xfrm>
          <a:prstGeom prst="rect">
            <a:avLst/>
          </a:prstGeom>
        </p:spPr>
      </p:pic>
    </p:spTree>
    <p:extLst>
      <p:ext uri="{BB962C8B-B14F-4D97-AF65-F5344CB8AC3E}">
        <p14:creationId xmlns:p14="http://schemas.microsoft.com/office/powerpoint/2010/main" val="3331299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CDC9-85C2-44F2-AAA4-629AEAA963C0}"/>
              </a:ext>
            </a:extLst>
          </p:cNvPr>
          <p:cNvSpPr>
            <a:spLocks noGrp="1"/>
          </p:cNvSpPr>
          <p:nvPr>
            <p:ph type="title"/>
          </p:nvPr>
        </p:nvSpPr>
        <p:spPr/>
        <p:txBody>
          <a:bodyPr/>
          <a:lstStyle/>
          <a:p>
            <a:r>
              <a:rPr lang="en-US" dirty="0"/>
              <a:t>Partner Portal Home Page </a:t>
            </a:r>
          </a:p>
        </p:txBody>
      </p:sp>
      <p:sp>
        <p:nvSpPr>
          <p:cNvPr id="3" name="Text Placeholder 2">
            <a:extLst>
              <a:ext uri="{FF2B5EF4-FFF2-40B4-BE49-F238E27FC236}">
                <a16:creationId xmlns:a16="http://schemas.microsoft.com/office/drawing/2014/main" id="{EB529937-3B13-4636-BBAD-BE367D3B18D0}"/>
              </a:ext>
            </a:extLst>
          </p:cNvPr>
          <p:cNvSpPr>
            <a:spLocks noGrp="1"/>
          </p:cNvSpPr>
          <p:nvPr>
            <p:ph type="body" sz="quarter" idx="11"/>
          </p:nvPr>
        </p:nvSpPr>
        <p:spPr/>
        <p:txBody>
          <a:bodyPr/>
          <a:lstStyle/>
          <a:p>
            <a:r>
              <a:rPr lang="en-US" dirty="0"/>
              <a:t>Click on HD03 Customer </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DC696415-E572-410C-AE11-362220522552}"/>
              </a:ext>
            </a:extLst>
          </p:cNvPr>
          <p:cNvPicPr>
            <a:picLocks noChangeAspect="1"/>
          </p:cNvPicPr>
          <p:nvPr/>
        </p:nvPicPr>
        <p:blipFill>
          <a:blip r:embed="rId2"/>
          <a:stretch>
            <a:fillRect/>
          </a:stretch>
        </p:blipFill>
        <p:spPr>
          <a:xfrm>
            <a:off x="114300" y="2126564"/>
            <a:ext cx="12192000" cy="2754339"/>
          </a:xfrm>
          <a:prstGeom prst="rect">
            <a:avLst/>
          </a:prstGeom>
        </p:spPr>
      </p:pic>
      <p:sp>
        <p:nvSpPr>
          <p:cNvPr id="8" name="Arrow: Left 7">
            <a:extLst>
              <a:ext uri="{FF2B5EF4-FFF2-40B4-BE49-F238E27FC236}">
                <a16:creationId xmlns:a16="http://schemas.microsoft.com/office/drawing/2014/main" id="{3B1EEC46-5EC2-4893-8D85-EABCFC2BFDAD}"/>
              </a:ext>
            </a:extLst>
          </p:cNvPr>
          <p:cNvSpPr/>
          <p:nvPr/>
        </p:nvSpPr>
        <p:spPr>
          <a:xfrm rot="5400000">
            <a:off x="7762789" y="4901630"/>
            <a:ext cx="345413" cy="2031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956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8297-B46C-45A8-8A65-E4638614A4F6}"/>
              </a:ext>
            </a:extLst>
          </p:cNvPr>
          <p:cNvSpPr>
            <a:spLocks noGrp="1"/>
          </p:cNvSpPr>
          <p:nvPr>
            <p:ph type="title"/>
          </p:nvPr>
        </p:nvSpPr>
        <p:spPr/>
        <p:txBody>
          <a:bodyPr/>
          <a:lstStyle/>
          <a:p>
            <a:r>
              <a:rPr lang="en-US" dirty="0"/>
              <a:t>Partner Portal Home Page </a:t>
            </a:r>
          </a:p>
        </p:txBody>
      </p:sp>
      <p:pic>
        <p:nvPicPr>
          <p:cNvPr id="4" name="Picture 3">
            <a:extLst>
              <a:ext uri="{FF2B5EF4-FFF2-40B4-BE49-F238E27FC236}">
                <a16:creationId xmlns:a16="http://schemas.microsoft.com/office/drawing/2014/main" id="{12140FD1-005E-45B5-8B73-98650865DA2E}"/>
              </a:ext>
            </a:extLst>
          </p:cNvPr>
          <p:cNvPicPr>
            <a:picLocks noChangeAspect="1"/>
          </p:cNvPicPr>
          <p:nvPr/>
        </p:nvPicPr>
        <p:blipFill>
          <a:blip r:embed="rId2"/>
          <a:stretch>
            <a:fillRect/>
          </a:stretch>
        </p:blipFill>
        <p:spPr>
          <a:xfrm>
            <a:off x="3391566" y="3353006"/>
            <a:ext cx="4907705" cy="3334801"/>
          </a:xfrm>
          <a:prstGeom prst="rect">
            <a:avLst/>
          </a:prstGeom>
        </p:spPr>
      </p:pic>
      <p:sp>
        <p:nvSpPr>
          <p:cNvPr id="3" name="Text Placeholder 2">
            <a:extLst>
              <a:ext uri="{FF2B5EF4-FFF2-40B4-BE49-F238E27FC236}">
                <a16:creationId xmlns:a16="http://schemas.microsoft.com/office/drawing/2014/main" id="{48C289A5-973E-4001-90C7-FAB359678E94}"/>
              </a:ext>
            </a:extLst>
          </p:cNvPr>
          <p:cNvSpPr>
            <a:spLocks noGrp="1"/>
          </p:cNvSpPr>
          <p:nvPr>
            <p:ph type="body" sz="quarter" idx="11"/>
          </p:nvPr>
        </p:nvSpPr>
        <p:spPr>
          <a:xfrm>
            <a:off x="782515" y="1793632"/>
            <a:ext cx="10152186" cy="4691836"/>
          </a:xfrm>
        </p:spPr>
        <p:txBody>
          <a:bodyPr/>
          <a:lstStyle/>
          <a:p>
            <a:r>
              <a:rPr lang="en-US"/>
              <a:t>You </a:t>
            </a:r>
            <a:r>
              <a:rPr lang="en-US" dirty="0"/>
              <a:t>can save the password on your computer, so it will auto populate and go to the Partner Portal.</a:t>
            </a:r>
          </a:p>
        </p:txBody>
      </p:sp>
    </p:spTree>
    <p:extLst>
      <p:ext uri="{BB962C8B-B14F-4D97-AF65-F5344CB8AC3E}">
        <p14:creationId xmlns:p14="http://schemas.microsoft.com/office/powerpoint/2010/main" val="1280167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C1B3-C4BA-45AB-B5E1-CB95A1D8EB5F}"/>
              </a:ext>
            </a:extLst>
          </p:cNvPr>
          <p:cNvSpPr>
            <a:spLocks noGrp="1"/>
          </p:cNvSpPr>
          <p:nvPr>
            <p:ph type="title"/>
          </p:nvPr>
        </p:nvSpPr>
        <p:spPr/>
        <p:txBody>
          <a:bodyPr>
            <a:normAutofit/>
          </a:bodyPr>
          <a:lstStyle/>
          <a:p>
            <a:r>
              <a:rPr lang="en-US" dirty="0"/>
              <a:t>Partner Portal  </a:t>
            </a:r>
          </a:p>
        </p:txBody>
      </p:sp>
      <p:sp>
        <p:nvSpPr>
          <p:cNvPr id="3" name="Rectangle 2">
            <a:extLst>
              <a:ext uri="{FF2B5EF4-FFF2-40B4-BE49-F238E27FC236}">
                <a16:creationId xmlns:a16="http://schemas.microsoft.com/office/drawing/2014/main" id="{048D0568-B570-4792-B085-82C2D3134373}"/>
              </a:ext>
            </a:extLst>
          </p:cNvPr>
          <p:cNvSpPr/>
          <p:nvPr/>
        </p:nvSpPr>
        <p:spPr>
          <a:xfrm>
            <a:off x="5969000" y="3263900"/>
            <a:ext cx="863600" cy="254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B144498A-8CCB-48E2-B053-B30E4E1FC0A8}"/>
              </a:ext>
            </a:extLst>
          </p:cNvPr>
          <p:cNvPicPr>
            <a:picLocks noChangeAspect="1"/>
          </p:cNvPicPr>
          <p:nvPr/>
        </p:nvPicPr>
        <p:blipFill>
          <a:blip r:embed="rId2"/>
          <a:stretch>
            <a:fillRect/>
          </a:stretch>
        </p:blipFill>
        <p:spPr>
          <a:xfrm>
            <a:off x="323820" y="1690522"/>
            <a:ext cx="6253803" cy="36547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A0F643B-E9C6-4C4A-B2C4-BEAF386F44C1}"/>
              </a:ext>
            </a:extLst>
          </p:cNvPr>
          <p:cNvPicPr>
            <a:picLocks noChangeAspect="1"/>
          </p:cNvPicPr>
          <p:nvPr/>
        </p:nvPicPr>
        <p:blipFill>
          <a:blip r:embed="rId3"/>
          <a:stretch>
            <a:fillRect/>
          </a:stretch>
        </p:blipFill>
        <p:spPr>
          <a:xfrm>
            <a:off x="5455064" y="3124922"/>
            <a:ext cx="5417279" cy="3524942"/>
          </a:xfrm>
          <a:prstGeom prst="rect">
            <a:avLst/>
          </a:prstGeom>
        </p:spPr>
      </p:pic>
      <p:sp>
        <p:nvSpPr>
          <p:cNvPr id="9" name="TextBox 8">
            <a:extLst>
              <a:ext uri="{FF2B5EF4-FFF2-40B4-BE49-F238E27FC236}">
                <a16:creationId xmlns:a16="http://schemas.microsoft.com/office/drawing/2014/main" id="{29597009-042D-43B6-A578-270E093F9359}"/>
              </a:ext>
            </a:extLst>
          </p:cNvPr>
          <p:cNvSpPr txBox="1"/>
          <p:nvPr/>
        </p:nvSpPr>
        <p:spPr>
          <a:xfrm>
            <a:off x="2751992" y="5345277"/>
            <a:ext cx="2787161" cy="1200329"/>
          </a:xfrm>
          <a:prstGeom prst="rect">
            <a:avLst/>
          </a:prstGeom>
          <a:noFill/>
        </p:spPr>
        <p:txBody>
          <a:bodyPr wrap="square" rtlCol="0">
            <a:spAutoFit/>
          </a:bodyPr>
          <a:lstStyle/>
          <a:p>
            <a:r>
              <a:rPr lang="en-US" dirty="0"/>
              <a:t>Scroll down on the page to find the Tubing List, Software Updates &amp; Manuals  </a:t>
            </a:r>
          </a:p>
        </p:txBody>
      </p:sp>
    </p:spTree>
    <p:extLst>
      <p:ext uri="{BB962C8B-B14F-4D97-AF65-F5344CB8AC3E}">
        <p14:creationId xmlns:p14="http://schemas.microsoft.com/office/powerpoint/2010/main" val="900384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E7A5-7C29-4247-8127-B254E3C7D902}"/>
              </a:ext>
            </a:extLst>
          </p:cNvPr>
          <p:cNvSpPr>
            <a:spLocks noGrp="1"/>
          </p:cNvSpPr>
          <p:nvPr>
            <p:ph type="title"/>
          </p:nvPr>
        </p:nvSpPr>
        <p:spPr/>
        <p:txBody>
          <a:bodyPr>
            <a:normAutofit/>
          </a:bodyPr>
          <a:lstStyle/>
          <a:p>
            <a:r>
              <a:rPr lang="en-US" dirty="0"/>
              <a:t>Additional Questions?</a:t>
            </a:r>
          </a:p>
        </p:txBody>
      </p:sp>
      <p:sp>
        <p:nvSpPr>
          <p:cNvPr id="3" name="Text Placeholder 2">
            <a:extLst>
              <a:ext uri="{FF2B5EF4-FFF2-40B4-BE49-F238E27FC236}">
                <a16:creationId xmlns:a16="http://schemas.microsoft.com/office/drawing/2014/main" id="{36928303-2BB5-494F-B0AC-4CF6F76CE3A2}"/>
              </a:ext>
            </a:extLst>
          </p:cNvPr>
          <p:cNvSpPr>
            <a:spLocks noGrp="1"/>
          </p:cNvSpPr>
          <p:nvPr>
            <p:ph type="body" sz="quarter" idx="11"/>
          </p:nvPr>
        </p:nvSpPr>
        <p:spPr/>
        <p:txBody>
          <a:bodyPr/>
          <a:lstStyle/>
          <a:p>
            <a:r>
              <a:rPr lang="en-US" dirty="0"/>
              <a:t>Please refer to the HD03 Operator’s Manual</a:t>
            </a:r>
            <a:r>
              <a:rPr lang="en-US" dirty="0">
                <a:solidFill>
                  <a:srgbClr val="FF0000"/>
                </a:solidFill>
              </a:rPr>
              <a:t>,</a:t>
            </a:r>
            <a:r>
              <a:rPr lang="en-US" dirty="0"/>
              <a:t> Quick Reference Guides</a:t>
            </a:r>
            <a:r>
              <a:rPr lang="en-US" dirty="0">
                <a:solidFill>
                  <a:srgbClr val="FF0000"/>
                </a:solidFill>
              </a:rPr>
              <a:t>,</a:t>
            </a:r>
            <a:r>
              <a:rPr lang="en-US" dirty="0"/>
              <a:t> or contact:</a:t>
            </a:r>
          </a:p>
          <a:p>
            <a:br>
              <a:rPr lang="en-US" dirty="0"/>
            </a:br>
            <a:r>
              <a:rPr lang="en-US" dirty="0"/>
              <a:t>Transonic Tech Support 800-353-3569 (US/Canada) </a:t>
            </a:r>
          </a:p>
          <a:p>
            <a:r>
              <a:rPr lang="en-US" dirty="0">
                <a:hlinkClick r:id="rId2"/>
              </a:rPr>
              <a:t>www.Transonic.com</a:t>
            </a:r>
            <a:r>
              <a:rPr lang="en-US" dirty="0"/>
              <a:t> </a:t>
            </a:r>
          </a:p>
        </p:txBody>
      </p:sp>
    </p:spTree>
    <p:extLst>
      <p:ext uri="{BB962C8B-B14F-4D97-AF65-F5344CB8AC3E}">
        <p14:creationId xmlns:p14="http://schemas.microsoft.com/office/powerpoint/2010/main" val="1473443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5B14-AB94-4611-989B-D04E286DF28D}"/>
              </a:ext>
            </a:extLst>
          </p:cNvPr>
          <p:cNvSpPr>
            <a:spLocks noGrp="1"/>
          </p:cNvSpPr>
          <p:nvPr>
            <p:ph type="title"/>
          </p:nvPr>
        </p:nvSpPr>
        <p:spPr/>
        <p:txBody>
          <a:bodyPr/>
          <a:lstStyle/>
          <a:p>
            <a:r>
              <a:rPr lang="en-US" dirty="0"/>
              <a:t>Now Ready to Take Measurements </a:t>
            </a:r>
          </a:p>
        </p:txBody>
      </p:sp>
      <p:sp>
        <p:nvSpPr>
          <p:cNvPr id="3" name="Text Placeholder 2">
            <a:extLst>
              <a:ext uri="{FF2B5EF4-FFF2-40B4-BE49-F238E27FC236}">
                <a16:creationId xmlns:a16="http://schemas.microsoft.com/office/drawing/2014/main" id="{16561C43-547D-4E02-97FA-A4AE95769DD5}"/>
              </a:ext>
            </a:extLst>
          </p:cNvPr>
          <p:cNvSpPr>
            <a:spLocks noGrp="1"/>
          </p:cNvSpPr>
          <p:nvPr>
            <p:ph type="body" sz="quarter" idx="11"/>
          </p:nvPr>
        </p:nvSpPr>
        <p:spPr/>
        <p:txBody>
          <a:bodyPr>
            <a:normAutofit lnSpcReduction="10000"/>
          </a:bodyPr>
          <a:lstStyle/>
          <a:p>
            <a:r>
              <a:rPr lang="en-US" dirty="0"/>
              <a:t>HD03 Hemodialysis Monitor PowerPoint Training Procedures </a:t>
            </a:r>
          </a:p>
          <a:p>
            <a:r>
              <a:rPr lang="en-US" dirty="0"/>
              <a:t>Please review the PowerPoints for the specific Transonic Measurements your facility plans to utilize:</a:t>
            </a:r>
          </a:p>
          <a:p>
            <a:r>
              <a:rPr lang="en-US" dirty="0"/>
              <a:t> </a:t>
            </a:r>
          </a:p>
          <a:p>
            <a:pPr marL="342900" indent="-342900">
              <a:buFont typeface="Courier New" panose="02070309020205020404" pitchFamily="49" charset="0"/>
              <a:buChar char="o"/>
            </a:pPr>
            <a:r>
              <a:rPr lang="en-US" dirty="0"/>
              <a:t>Delivered Flow</a:t>
            </a:r>
          </a:p>
          <a:p>
            <a:pPr marL="342900" indent="-342900">
              <a:buFont typeface="Courier New" panose="02070309020205020404" pitchFamily="49" charset="0"/>
              <a:buChar char="o"/>
            </a:pPr>
            <a:r>
              <a:rPr lang="en-US" dirty="0"/>
              <a:t>Recirculation</a:t>
            </a:r>
          </a:p>
          <a:p>
            <a:pPr marL="342900" indent="-342900">
              <a:buFont typeface="Courier New" panose="02070309020205020404" pitchFamily="49" charset="0"/>
              <a:buChar char="o"/>
            </a:pPr>
            <a:r>
              <a:rPr lang="en-US" dirty="0"/>
              <a:t>Access Flow </a:t>
            </a:r>
          </a:p>
          <a:p>
            <a:pPr marL="342900" indent="-342900">
              <a:buFont typeface="Courier New" panose="02070309020205020404" pitchFamily="49" charset="0"/>
              <a:buChar char="o"/>
            </a:pPr>
            <a:r>
              <a:rPr lang="en-US" dirty="0"/>
              <a:t>Cardiac Output </a:t>
            </a:r>
          </a:p>
          <a:p>
            <a:pPr marL="342900" indent="-342900">
              <a:buFont typeface="Courier New" panose="02070309020205020404" pitchFamily="49" charset="0"/>
              <a:buChar char="o"/>
            </a:pPr>
            <a:endParaRPr lang="en-US" dirty="0"/>
          </a:p>
          <a:p>
            <a:r>
              <a:rPr lang="en-US" dirty="0"/>
              <a:t>The PowerPoints are intended to provide training support to complement the Operator’s Manual, Quick Reference Guide</a:t>
            </a:r>
            <a:r>
              <a:rPr lang="en-US" dirty="0">
                <a:solidFill>
                  <a:srgbClr val="FF0000"/>
                </a:solidFill>
              </a:rPr>
              <a:t>,</a:t>
            </a:r>
            <a:r>
              <a:rPr lang="en-US" dirty="0"/>
              <a:t> and Competency Training Checklists. The tools can also be utilized as a review of the measurement procedures for educational reviews.  </a:t>
            </a:r>
          </a:p>
          <a:p>
            <a:endParaRPr lang="en-US" dirty="0"/>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4040940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19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A96610-2B18-4EBF-9DE3-A1CF794C3AED}"/>
              </a:ext>
            </a:extLst>
          </p:cNvPr>
          <p:cNvSpPr>
            <a:spLocks noGrp="1"/>
          </p:cNvSpPr>
          <p:nvPr>
            <p:ph type="body" sz="quarter" idx="10"/>
          </p:nvPr>
        </p:nvSpPr>
        <p:spPr/>
        <p:txBody>
          <a:bodyPr/>
          <a:lstStyle/>
          <a:p>
            <a:r>
              <a:rPr lang="en-US" dirty="0"/>
              <a:t>DTM</a:t>
            </a:r>
          </a:p>
        </p:txBody>
      </p:sp>
      <p:sp>
        <p:nvSpPr>
          <p:cNvPr id="4" name="Title 3">
            <a:extLst>
              <a:ext uri="{FF2B5EF4-FFF2-40B4-BE49-F238E27FC236}">
                <a16:creationId xmlns:a16="http://schemas.microsoft.com/office/drawing/2014/main" id="{D7C80E9D-DF1C-408C-93AC-3A35AD3501A0}"/>
              </a:ext>
            </a:extLst>
          </p:cNvPr>
          <p:cNvSpPr>
            <a:spLocks noGrp="1"/>
          </p:cNvSpPr>
          <p:nvPr>
            <p:ph type="title"/>
          </p:nvPr>
        </p:nvSpPr>
        <p:spPr>
          <a:xfrm>
            <a:off x="838199" y="890822"/>
            <a:ext cx="10355092" cy="671433"/>
          </a:xfrm>
        </p:spPr>
        <p:txBody>
          <a:bodyPr>
            <a:normAutofit fontScale="90000"/>
          </a:bodyPr>
          <a:lstStyle/>
          <a:p>
            <a:r>
              <a:rPr lang="en-US" dirty="0"/>
              <a:t>Removable Data Transfer Module (DTM) or </a:t>
            </a:r>
            <a:br>
              <a:rPr lang="en-US" dirty="0"/>
            </a:br>
            <a:r>
              <a:rPr lang="en-US" dirty="0"/>
              <a:t>Patient-less Measurement Module (PMM)</a:t>
            </a:r>
            <a:br>
              <a:rPr lang="en-US" dirty="0"/>
            </a:br>
            <a:endParaRPr lang="en-US" dirty="0"/>
          </a:p>
        </p:txBody>
      </p:sp>
      <p:sp>
        <p:nvSpPr>
          <p:cNvPr id="6" name="Text Placeholder 5">
            <a:extLst>
              <a:ext uri="{FF2B5EF4-FFF2-40B4-BE49-F238E27FC236}">
                <a16:creationId xmlns:a16="http://schemas.microsoft.com/office/drawing/2014/main" id="{B2B5A11D-26B1-485A-8B4D-CF9AE7453995}"/>
              </a:ext>
            </a:extLst>
          </p:cNvPr>
          <p:cNvSpPr>
            <a:spLocks noGrp="1"/>
          </p:cNvSpPr>
          <p:nvPr>
            <p:ph type="body" sz="quarter" idx="11"/>
          </p:nvPr>
        </p:nvSpPr>
        <p:spPr>
          <a:xfrm>
            <a:off x="838198" y="3925799"/>
            <a:ext cx="9937751" cy="476115"/>
          </a:xfrm>
        </p:spPr>
        <p:txBody>
          <a:bodyPr/>
          <a:lstStyle/>
          <a:p>
            <a:r>
              <a:rPr lang="en-US" dirty="0"/>
              <a:t>PMM</a:t>
            </a:r>
          </a:p>
        </p:txBody>
      </p:sp>
      <p:sp>
        <p:nvSpPr>
          <p:cNvPr id="7" name="Text Placeholder 6">
            <a:extLst>
              <a:ext uri="{FF2B5EF4-FFF2-40B4-BE49-F238E27FC236}">
                <a16:creationId xmlns:a16="http://schemas.microsoft.com/office/drawing/2014/main" id="{D7C6AEFC-8F3F-4429-BF2A-3B21523128CB}"/>
              </a:ext>
            </a:extLst>
          </p:cNvPr>
          <p:cNvSpPr>
            <a:spLocks noGrp="1"/>
          </p:cNvSpPr>
          <p:nvPr>
            <p:ph type="body" sz="quarter" idx="12"/>
          </p:nvPr>
        </p:nvSpPr>
        <p:spPr>
          <a:xfrm>
            <a:off x="838199" y="2213583"/>
            <a:ext cx="9937751" cy="1685318"/>
          </a:xfrm>
        </p:spPr>
        <p:txBody>
          <a:bodyPr>
            <a:normAutofit fontScale="70000" lnSpcReduction="20000"/>
          </a:bodyPr>
          <a:lstStyle/>
          <a:p>
            <a:r>
              <a:rPr lang="en-US" sz="2400" dirty="0"/>
              <a:t>A Data Transfer Module (DTM/DTM-CO) that records patient information &amp; measurement data to be transferred to a computer loaded with HD03 Administrative software for further analysis.</a:t>
            </a:r>
          </a:p>
          <a:p>
            <a:r>
              <a:rPr lang="en-US" sz="2400" dirty="0"/>
              <a:t>The DTM </a:t>
            </a:r>
            <a:r>
              <a:rPr lang="en-US" sz="2400" b="1" dirty="0"/>
              <a:t>MUST </a:t>
            </a:r>
            <a:r>
              <a:rPr lang="en-US" sz="2400" dirty="0"/>
              <a:t>be regularly synchronized with the Administrative software or the HD03 Monitor measurement function will greatly slow and could lead to screen freezes</a:t>
            </a:r>
            <a:r>
              <a:rPr lang="en-US" sz="2400" dirty="0">
                <a:solidFill>
                  <a:srgbClr val="FF0000"/>
                </a:solidFill>
              </a:rPr>
              <a:t>.</a:t>
            </a:r>
          </a:p>
          <a:p>
            <a:r>
              <a:rPr lang="en-US" sz="2400" dirty="0"/>
              <a:t>If unable to use the Administrative software</a:t>
            </a:r>
            <a:r>
              <a:rPr lang="en-US" sz="2400" dirty="0">
                <a:solidFill>
                  <a:srgbClr val="FF0000"/>
                </a:solidFill>
              </a:rPr>
              <a:t>,</a:t>
            </a:r>
            <a:r>
              <a:rPr lang="en-US" sz="2400" dirty="0"/>
              <a:t> please contact Transonic for further assistance</a:t>
            </a:r>
            <a:r>
              <a:rPr lang="en-US" sz="2400" dirty="0">
                <a:solidFill>
                  <a:srgbClr val="FF0000"/>
                </a:solidFill>
              </a:rPr>
              <a:t>.</a:t>
            </a:r>
            <a:r>
              <a:rPr lang="en-US" sz="2400" dirty="0"/>
              <a:t>  </a:t>
            </a:r>
          </a:p>
        </p:txBody>
      </p:sp>
      <p:sp>
        <p:nvSpPr>
          <p:cNvPr id="8" name="Text Placeholder 7">
            <a:extLst>
              <a:ext uri="{FF2B5EF4-FFF2-40B4-BE49-F238E27FC236}">
                <a16:creationId xmlns:a16="http://schemas.microsoft.com/office/drawing/2014/main" id="{889F225F-4843-4006-A6F8-AF958AB257C0}"/>
              </a:ext>
            </a:extLst>
          </p:cNvPr>
          <p:cNvSpPr>
            <a:spLocks noGrp="1"/>
          </p:cNvSpPr>
          <p:nvPr>
            <p:ph type="body" sz="quarter" idx="13"/>
          </p:nvPr>
        </p:nvSpPr>
        <p:spPr>
          <a:xfrm>
            <a:off x="838197" y="4308177"/>
            <a:ext cx="9937751" cy="1797645"/>
          </a:xfrm>
        </p:spPr>
        <p:txBody>
          <a:bodyPr/>
          <a:lstStyle/>
          <a:p>
            <a:r>
              <a:rPr lang="en-US" sz="1600" dirty="0"/>
              <a:t>A Patient-less Measurement Module (PMM/PMM-CO) that does not save any patient information or measurement data.</a:t>
            </a:r>
          </a:p>
          <a:p>
            <a:r>
              <a:rPr lang="en-US" sz="1600" dirty="0"/>
              <a:t>No patient identification or patient list utilized.</a:t>
            </a:r>
            <a:endParaRPr lang="en-US" sz="1600" dirty="0">
              <a:solidFill>
                <a:srgbClr val="FF0000"/>
              </a:solidFill>
            </a:endParaRPr>
          </a:p>
          <a:p>
            <a:r>
              <a:rPr lang="en-US" sz="1600" dirty="0"/>
              <a:t>Must record results manually as no results are stored in the PMM.  </a:t>
            </a:r>
          </a:p>
          <a:p>
            <a:endParaRPr lang="en-US" dirty="0"/>
          </a:p>
        </p:txBody>
      </p:sp>
    </p:spTree>
    <p:extLst>
      <p:ext uri="{BB962C8B-B14F-4D97-AF65-F5344CB8AC3E}">
        <p14:creationId xmlns:p14="http://schemas.microsoft.com/office/powerpoint/2010/main" val="320403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EF55-5422-42C0-A0D0-850F8C8DD8CF}"/>
              </a:ext>
            </a:extLst>
          </p:cNvPr>
          <p:cNvSpPr>
            <a:spLocks noGrp="1"/>
          </p:cNvSpPr>
          <p:nvPr>
            <p:ph type="title"/>
          </p:nvPr>
        </p:nvSpPr>
        <p:spPr/>
        <p:txBody>
          <a:bodyPr/>
          <a:lstStyle/>
          <a:p>
            <a:r>
              <a:rPr lang="en-US" dirty="0"/>
              <a:t>HD03 Monitor Battery</a:t>
            </a:r>
          </a:p>
        </p:txBody>
      </p:sp>
      <p:pic>
        <p:nvPicPr>
          <p:cNvPr id="8" name="Picture 7">
            <a:extLst>
              <a:ext uri="{FF2B5EF4-FFF2-40B4-BE49-F238E27FC236}">
                <a16:creationId xmlns:a16="http://schemas.microsoft.com/office/drawing/2014/main" id="{2A3E5595-8433-43FC-B356-C4E4AFE54E2C}"/>
              </a:ext>
            </a:extLst>
          </p:cNvPr>
          <p:cNvPicPr>
            <a:picLocks noChangeAspect="1"/>
          </p:cNvPicPr>
          <p:nvPr/>
        </p:nvPicPr>
        <p:blipFill>
          <a:blip r:embed="rId2"/>
          <a:stretch>
            <a:fillRect/>
          </a:stretch>
        </p:blipFill>
        <p:spPr>
          <a:xfrm>
            <a:off x="6906813" y="2127391"/>
            <a:ext cx="4027075" cy="4046026"/>
          </a:xfrm>
          <a:prstGeom prst="rect">
            <a:avLst/>
          </a:prstGeom>
        </p:spPr>
      </p:pic>
      <p:sp>
        <p:nvSpPr>
          <p:cNvPr id="3" name="Text Placeholder 2">
            <a:extLst>
              <a:ext uri="{FF2B5EF4-FFF2-40B4-BE49-F238E27FC236}">
                <a16:creationId xmlns:a16="http://schemas.microsoft.com/office/drawing/2014/main" id="{F4B368FD-C3C8-4668-9A54-DD3223C38EED}"/>
              </a:ext>
            </a:extLst>
          </p:cNvPr>
          <p:cNvSpPr>
            <a:spLocks noGrp="1"/>
          </p:cNvSpPr>
          <p:nvPr>
            <p:ph type="body" sz="quarter" idx="11"/>
          </p:nvPr>
        </p:nvSpPr>
        <p:spPr>
          <a:xfrm rot="10800000" flipV="1">
            <a:off x="578796" y="1356016"/>
            <a:ext cx="5032065" cy="5009615"/>
          </a:xfrm>
        </p:spPr>
        <p:txBody>
          <a:bodyPr>
            <a:normAutofit/>
          </a:bodyPr>
          <a:lstStyle/>
          <a:p>
            <a:pPr marL="342900" indent="-342900">
              <a:buFont typeface="Wingdings" panose="05000000000000000000" pitchFamily="2" charset="2"/>
              <a:buChar char="ü"/>
            </a:pPr>
            <a:r>
              <a:rPr lang="en-US" dirty="0"/>
              <a:t> 5 to 8 hour battery life</a:t>
            </a:r>
          </a:p>
          <a:p>
            <a:pPr marL="342900" indent="-342900">
              <a:buFont typeface="Wingdings" panose="05000000000000000000" pitchFamily="2" charset="2"/>
              <a:buChar char="ü"/>
            </a:pPr>
            <a:r>
              <a:rPr lang="en-US" dirty="0"/>
              <a:t>Battery Indicator Light is green with full charge</a:t>
            </a:r>
          </a:p>
          <a:p>
            <a:pPr marL="342900" indent="-342900">
              <a:buFont typeface="Wingdings" panose="05000000000000000000" pitchFamily="2" charset="2"/>
              <a:buChar char="ü"/>
            </a:pPr>
            <a:r>
              <a:rPr lang="en-US" dirty="0"/>
              <a:t>Indicator light then changes to yellow as the battery charge drops </a:t>
            </a:r>
          </a:p>
          <a:p>
            <a:pPr marL="342900" indent="-342900">
              <a:buFont typeface="Wingdings" panose="05000000000000000000" pitchFamily="2" charset="2"/>
              <a:buChar char="ü"/>
            </a:pPr>
            <a:r>
              <a:rPr lang="en-US" dirty="0"/>
              <a:t>A red light alone (steady or blinking) indicates the need for immediate recharging</a:t>
            </a:r>
          </a:p>
          <a:p>
            <a:pPr marL="342900" indent="-342900">
              <a:buFont typeface="Wingdings" panose="05000000000000000000" pitchFamily="2" charset="2"/>
              <a:buChar char="ü"/>
            </a:pPr>
            <a:r>
              <a:rPr lang="en-US" dirty="0"/>
              <a:t>The HD03 can always be used to perform measurements with the plugged-in power supply </a:t>
            </a:r>
          </a:p>
        </p:txBody>
      </p:sp>
      <p:sp>
        <p:nvSpPr>
          <p:cNvPr id="10" name="TextBox 9">
            <a:extLst>
              <a:ext uri="{FF2B5EF4-FFF2-40B4-BE49-F238E27FC236}">
                <a16:creationId xmlns:a16="http://schemas.microsoft.com/office/drawing/2014/main" id="{D6513635-FB0F-4C52-A716-280F150DBB60}"/>
              </a:ext>
            </a:extLst>
          </p:cNvPr>
          <p:cNvSpPr txBox="1"/>
          <p:nvPr/>
        </p:nvSpPr>
        <p:spPr>
          <a:xfrm flipH="1">
            <a:off x="5904019" y="5137139"/>
            <a:ext cx="30163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lumMod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Arial"/>
              </a:rPr>
              <a:t>Battery Indicator Light </a:t>
            </a:r>
          </a:p>
        </p:txBody>
      </p:sp>
    </p:spTree>
    <p:extLst>
      <p:ext uri="{BB962C8B-B14F-4D97-AF65-F5344CB8AC3E}">
        <p14:creationId xmlns:p14="http://schemas.microsoft.com/office/powerpoint/2010/main" val="2098706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511C7-A169-49DF-9F5E-32E6288C47EC}"/>
              </a:ext>
            </a:extLst>
          </p:cNvPr>
          <p:cNvSpPr>
            <a:spLocks noGrp="1"/>
          </p:cNvSpPr>
          <p:nvPr>
            <p:ph type="title"/>
          </p:nvPr>
        </p:nvSpPr>
        <p:spPr/>
        <p:txBody>
          <a:bodyPr>
            <a:normAutofit fontScale="90000"/>
          </a:bodyPr>
          <a:lstStyle/>
          <a:p>
            <a:r>
              <a:rPr lang="en-US" dirty="0"/>
              <a:t>HD03  Monitor Components – Power Switch Right Side of the Monitor</a:t>
            </a:r>
          </a:p>
        </p:txBody>
      </p:sp>
      <p:sp>
        <p:nvSpPr>
          <p:cNvPr id="12" name="Text Placeholder 11">
            <a:extLst>
              <a:ext uri="{FF2B5EF4-FFF2-40B4-BE49-F238E27FC236}">
                <a16:creationId xmlns:a16="http://schemas.microsoft.com/office/drawing/2014/main" id="{267C7B1A-C3C7-4E84-A3F8-A4AE97BADEFD}"/>
              </a:ext>
            </a:extLst>
          </p:cNvPr>
          <p:cNvSpPr>
            <a:spLocks noGrp="1"/>
          </p:cNvSpPr>
          <p:nvPr>
            <p:ph type="body" sz="quarter" idx="11"/>
          </p:nvPr>
        </p:nvSpPr>
        <p:spPr>
          <a:xfrm>
            <a:off x="1047750" y="1768599"/>
            <a:ext cx="10096500" cy="454946"/>
          </a:xfrm>
        </p:spPr>
        <p:txBody>
          <a:bodyPr>
            <a:normAutofit lnSpcReduction="10000"/>
          </a:bodyPr>
          <a:lstStyle/>
          <a:p>
            <a:r>
              <a:rPr lang="en-US" dirty="0"/>
              <a:t>Power Switch                                Off Position                      On Position           </a:t>
            </a:r>
          </a:p>
        </p:txBody>
      </p:sp>
      <p:pic>
        <p:nvPicPr>
          <p:cNvPr id="14" name="Picture 13" descr="A picture containing indoor, sitting, table, monitor&#10;&#10;Description automatically generated">
            <a:extLst>
              <a:ext uri="{FF2B5EF4-FFF2-40B4-BE49-F238E27FC236}">
                <a16:creationId xmlns:a16="http://schemas.microsoft.com/office/drawing/2014/main" id="{55A27D77-BFE5-4289-8E6F-BC5A43AAC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6476" y="2800030"/>
            <a:ext cx="3991428" cy="2993571"/>
          </a:xfrm>
          <a:prstGeom prst="rect">
            <a:avLst/>
          </a:prstGeom>
        </p:spPr>
      </p:pic>
      <p:pic>
        <p:nvPicPr>
          <p:cNvPr id="16" name="Picture 15" descr="A picture containing indoor, person, car, object&#10;&#10;Description automatically generated">
            <a:extLst>
              <a:ext uri="{FF2B5EF4-FFF2-40B4-BE49-F238E27FC236}">
                <a16:creationId xmlns:a16="http://schemas.microsoft.com/office/drawing/2014/main" id="{E1C26DCA-BCAD-41FF-A180-8A395351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97713" y="3210371"/>
            <a:ext cx="4261932" cy="2523457"/>
          </a:xfrm>
          <a:prstGeom prst="rect">
            <a:avLst/>
          </a:prstGeom>
        </p:spPr>
      </p:pic>
      <p:pic>
        <p:nvPicPr>
          <p:cNvPr id="18" name="Picture 17" descr="A picture containing indoor, object, car, man&#10;&#10;Description automatically generated">
            <a:extLst>
              <a:ext uri="{FF2B5EF4-FFF2-40B4-BE49-F238E27FC236}">
                <a16:creationId xmlns:a16="http://schemas.microsoft.com/office/drawing/2014/main" id="{D74189E3-DBA4-4E70-AAD4-ED42D8D37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62194" y="2770984"/>
            <a:ext cx="4379521" cy="3284641"/>
          </a:xfrm>
          <a:prstGeom prst="rect">
            <a:avLst/>
          </a:prstGeom>
        </p:spPr>
      </p:pic>
      <p:sp>
        <p:nvSpPr>
          <p:cNvPr id="21" name="Arrow: Down 20">
            <a:extLst>
              <a:ext uri="{FF2B5EF4-FFF2-40B4-BE49-F238E27FC236}">
                <a16:creationId xmlns:a16="http://schemas.microsoft.com/office/drawing/2014/main" id="{E7CEA630-62EB-4A5B-BA75-80A7205DDC32}"/>
              </a:ext>
            </a:extLst>
          </p:cNvPr>
          <p:cNvSpPr/>
          <p:nvPr/>
        </p:nvSpPr>
        <p:spPr>
          <a:xfrm rot="20280007">
            <a:off x="1685850" y="2864657"/>
            <a:ext cx="380011" cy="1533294"/>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A042470C-17B2-4091-AE4B-6B4E28CC0986}"/>
              </a:ext>
            </a:extLst>
          </p:cNvPr>
          <p:cNvSpPr/>
          <p:nvPr/>
        </p:nvSpPr>
        <p:spPr>
          <a:xfrm rot="4628753">
            <a:off x="8597637" y="2576895"/>
            <a:ext cx="846241" cy="35168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Arrow: Right 22">
            <a:extLst>
              <a:ext uri="{FF2B5EF4-FFF2-40B4-BE49-F238E27FC236}">
                <a16:creationId xmlns:a16="http://schemas.microsoft.com/office/drawing/2014/main" id="{C97397AA-140D-4C46-8B75-4DB50A3C289C}"/>
              </a:ext>
            </a:extLst>
          </p:cNvPr>
          <p:cNvSpPr/>
          <p:nvPr/>
        </p:nvSpPr>
        <p:spPr>
          <a:xfrm rot="17910599">
            <a:off x="4702072" y="5241170"/>
            <a:ext cx="907726" cy="218921"/>
          </a:xfrm>
          <a:prstGeom prst="rightArrow">
            <a:avLst>
              <a:gd name="adj1" fmla="val 79268"/>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09488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F1ED-243C-44BF-9EAC-59E02B11EA0E}"/>
              </a:ext>
            </a:extLst>
          </p:cNvPr>
          <p:cNvSpPr>
            <a:spLocks noGrp="1"/>
          </p:cNvSpPr>
          <p:nvPr>
            <p:ph type="title"/>
          </p:nvPr>
        </p:nvSpPr>
        <p:spPr/>
        <p:txBody>
          <a:bodyPr/>
          <a:lstStyle/>
          <a:p>
            <a:r>
              <a:rPr lang="en-US" dirty="0"/>
              <a:t>HD03 System Setup </a:t>
            </a:r>
          </a:p>
        </p:txBody>
      </p:sp>
      <p:sp>
        <p:nvSpPr>
          <p:cNvPr id="3" name="Text Placeholder 2">
            <a:extLst>
              <a:ext uri="{FF2B5EF4-FFF2-40B4-BE49-F238E27FC236}">
                <a16:creationId xmlns:a16="http://schemas.microsoft.com/office/drawing/2014/main" id="{5C0754D3-8D57-4FF9-B9E9-02E27AEDA61B}"/>
              </a:ext>
            </a:extLst>
          </p:cNvPr>
          <p:cNvSpPr>
            <a:spLocks noGrp="1"/>
          </p:cNvSpPr>
          <p:nvPr>
            <p:ph type="body" sz="quarter" idx="11"/>
          </p:nvPr>
        </p:nvSpPr>
        <p:spPr>
          <a:xfrm>
            <a:off x="578797" y="1694942"/>
            <a:ext cx="10096500" cy="671433"/>
          </a:xfrm>
        </p:spPr>
        <p:txBody>
          <a:bodyPr/>
          <a:lstStyle/>
          <a:p>
            <a:r>
              <a:rPr lang="en-US" dirty="0"/>
              <a:t>Start-up screens appear when the HD03 checks for the </a:t>
            </a:r>
            <a:r>
              <a:rPr lang="en-US" b="1" dirty="0"/>
              <a:t>DTM </a:t>
            </a:r>
            <a:r>
              <a:rPr lang="en-US" dirty="0"/>
              <a:t>or</a:t>
            </a:r>
            <a:r>
              <a:rPr lang="en-US" b="1" dirty="0"/>
              <a:t> PMM</a:t>
            </a:r>
            <a:endParaRPr lang="en-US" dirty="0"/>
          </a:p>
          <a:p>
            <a:endParaRPr lang="en-US" dirty="0"/>
          </a:p>
        </p:txBody>
      </p:sp>
      <p:pic>
        <p:nvPicPr>
          <p:cNvPr id="5" name="Picture 4">
            <a:extLst>
              <a:ext uri="{FF2B5EF4-FFF2-40B4-BE49-F238E27FC236}">
                <a16:creationId xmlns:a16="http://schemas.microsoft.com/office/drawing/2014/main" id="{EFFD6F61-C168-4B9A-8579-BAE283FA6902}"/>
              </a:ext>
            </a:extLst>
          </p:cNvPr>
          <p:cNvPicPr>
            <a:picLocks noChangeAspect="1"/>
          </p:cNvPicPr>
          <p:nvPr/>
        </p:nvPicPr>
        <p:blipFill>
          <a:blip r:embed="rId2"/>
          <a:stretch>
            <a:fillRect/>
          </a:stretch>
        </p:blipFill>
        <p:spPr>
          <a:xfrm>
            <a:off x="671947" y="2508972"/>
            <a:ext cx="3229036" cy="2473706"/>
          </a:xfrm>
          <a:prstGeom prst="rect">
            <a:avLst/>
          </a:prstGeom>
        </p:spPr>
      </p:pic>
      <p:sp>
        <p:nvSpPr>
          <p:cNvPr id="8" name="Arrow: Right 7">
            <a:extLst>
              <a:ext uri="{FF2B5EF4-FFF2-40B4-BE49-F238E27FC236}">
                <a16:creationId xmlns:a16="http://schemas.microsoft.com/office/drawing/2014/main" id="{FEDDD338-A3D8-4702-8496-C7AFC2B350B7}"/>
              </a:ext>
            </a:extLst>
          </p:cNvPr>
          <p:cNvSpPr/>
          <p:nvPr/>
        </p:nvSpPr>
        <p:spPr>
          <a:xfrm>
            <a:off x="3890366" y="3747599"/>
            <a:ext cx="350383" cy="32063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Arrow: Right 8">
            <a:extLst>
              <a:ext uri="{FF2B5EF4-FFF2-40B4-BE49-F238E27FC236}">
                <a16:creationId xmlns:a16="http://schemas.microsoft.com/office/drawing/2014/main" id="{B7155EE4-1538-4051-B420-40CAE2D0BDFC}"/>
              </a:ext>
            </a:extLst>
          </p:cNvPr>
          <p:cNvSpPr/>
          <p:nvPr/>
        </p:nvSpPr>
        <p:spPr>
          <a:xfrm>
            <a:off x="7825731" y="4845298"/>
            <a:ext cx="310798" cy="30875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CC541A52-1274-4F91-9052-4B2EC743B9D2}"/>
              </a:ext>
            </a:extLst>
          </p:cNvPr>
          <p:cNvPicPr>
            <a:picLocks noChangeAspect="1"/>
          </p:cNvPicPr>
          <p:nvPr/>
        </p:nvPicPr>
        <p:blipFill>
          <a:blip r:embed="rId3"/>
          <a:stretch>
            <a:fillRect/>
          </a:stretch>
        </p:blipFill>
        <p:spPr>
          <a:xfrm>
            <a:off x="4311538" y="3226450"/>
            <a:ext cx="3503338" cy="2473706"/>
          </a:xfrm>
          <a:prstGeom prst="rect">
            <a:avLst/>
          </a:prstGeom>
        </p:spPr>
      </p:pic>
      <p:pic>
        <p:nvPicPr>
          <p:cNvPr id="10" name="Picture 9">
            <a:extLst>
              <a:ext uri="{FF2B5EF4-FFF2-40B4-BE49-F238E27FC236}">
                <a16:creationId xmlns:a16="http://schemas.microsoft.com/office/drawing/2014/main" id="{708E1D94-B941-4742-AFD4-6F3E6CFF1FBD}"/>
              </a:ext>
            </a:extLst>
          </p:cNvPr>
          <p:cNvPicPr>
            <a:picLocks noChangeAspect="1"/>
          </p:cNvPicPr>
          <p:nvPr/>
        </p:nvPicPr>
        <p:blipFill>
          <a:blip r:embed="rId4"/>
          <a:stretch>
            <a:fillRect/>
          </a:stretch>
        </p:blipFill>
        <p:spPr>
          <a:xfrm>
            <a:off x="8361805" y="4030133"/>
            <a:ext cx="3503339" cy="2494998"/>
          </a:xfrm>
          <a:prstGeom prst="rect">
            <a:avLst/>
          </a:prstGeom>
        </p:spPr>
      </p:pic>
    </p:spTree>
    <p:extLst>
      <p:ext uri="{BB962C8B-B14F-4D97-AF65-F5344CB8AC3E}">
        <p14:creationId xmlns:p14="http://schemas.microsoft.com/office/powerpoint/2010/main" val="1048371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E399-9392-4BC8-A472-7EF4B4B59D00}"/>
              </a:ext>
            </a:extLst>
          </p:cNvPr>
          <p:cNvSpPr>
            <a:spLocks noGrp="1"/>
          </p:cNvSpPr>
          <p:nvPr>
            <p:ph type="title"/>
          </p:nvPr>
        </p:nvSpPr>
        <p:spPr/>
        <p:txBody>
          <a:bodyPr>
            <a:normAutofit/>
          </a:bodyPr>
          <a:lstStyle/>
          <a:p>
            <a:r>
              <a:rPr lang="en-US" dirty="0"/>
              <a:t>System Info DTM &amp; PMM  </a:t>
            </a:r>
          </a:p>
        </p:txBody>
      </p:sp>
      <p:sp>
        <p:nvSpPr>
          <p:cNvPr id="5" name="TextBox 4">
            <a:extLst>
              <a:ext uri="{FF2B5EF4-FFF2-40B4-BE49-F238E27FC236}">
                <a16:creationId xmlns:a16="http://schemas.microsoft.com/office/drawing/2014/main" id="{E0CF9C50-6889-4950-82DD-44D6E05081E0}"/>
              </a:ext>
            </a:extLst>
          </p:cNvPr>
          <p:cNvSpPr txBox="1"/>
          <p:nvPr/>
        </p:nvSpPr>
        <p:spPr>
          <a:xfrm>
            <a:off x="4622800" y="4838700"/>
            <a:ext cx="1244600" cy="30777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02CBEE4B-497F-4D22-B336-7A8000284DDD}"/>
              </a:ext>
            </a:extLst>
          </p:cNvPr>
          <p:cNvPicPr>
            <a:picLocks noChangeAspect="1"/>
          </p:cNvPicPr>
          <p:nvPr/>
        </p:nvPicPr>
        <p:blipFill>
          <a:blip r:embed="rId2"/>
          <a:stretch>
            <a:fillRect/>
          </a:stretch>
        </p:blipFill>
        <p:spPr>
          <a:xfrm>
            <a:off x="6435120" y="3381686"/>
            <a:ext cx="4324706" cy="3064833"/>
          </a:xfrm>
          <a:prstGeom prst="rect">
            <a:avLst/>
          </a:prstGeom>
        </p:spPr>
      </p:pic>
      <p:pic>
        <p:nvPicPr>
          <p:cNvPr id="8" name="Picture 7">
            <a:extLst>
              <a:ext uri="{FF2B5EF4-FFF2-40B4-BE49-F238E27FC236}">
                <a16:creationId xmlns:a16="http://schemas.microsoft.com/office/drawing/2014/main" id="{92C00F51-AEF6-4F91-A77A-8915FCCCD210}"/>
              </a:ext>
            </a:extLst>
          </p:cNvPr>
          <p:cNvPicPr>
            <a:picLocks noChangeAspect="1"/>
          </p:cNvPicPr>
          <p:nvPr/>
        </p:nvPicPr>
        <p:blipFill>
          <a:blip r:embed="rId3"/>
          <a:stretch>
            <a:fillRect/>
          </a:stretch>
        </p:blipFill>
        <p:spPr>
          <a:xfrm>
            <a:off x="838201" y="2662237"/>
            <a:ext cx="4514850" cy="3362325"/>
          </a:xfrm>
          <a:prstGeom prst="rect">
            <a:avLst/>
          </a:prstGeom>
        </p:spPr>
      </p:pic>
      <p:sp>
        <p:nvSpPr>
          <p:cNvPr id="10" name="Arrow: Right 9">
            <a:extLst>
              <a:ext uri="{FF2B5EF4-FFF2-40B4-BE49-F238E27FC236}">
                <a16:creationId xmlns:a16="http://schemas.microsoft.com/office/drawing/2014/main" id="{6576182C-9EF6-43A8-A99F-F59F9918BB06}"/>
              </a:ext>
            </a:extLst>
          </p:cNvPr>
          <p:cNvSpPr/>
          <p:nvPr/>
        </p:nvSpPr>
        <p:spPr>
          <a:xfrm>
            <a:off x="3587799" y="5562439"/>
            <a:ext cx="583150" cy="32063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4AADAA41-D166-4F54-810C-E9DCCA27ED35}"/>
              </a:ext>
            </a:extLst>
          </p:cNvPr>
          <p:cNvSpPr txBox="1"/>
          <p:nvPr/>
        </p:nvSpPr>
        <p:spPr>
          <a:xfrm>
            <a:off x="998161" y="1711523"/>
            <a:ext cx="4264291" cy="1107996"/>
          </a:xfrm>
          <a:prstGeom prst="rect">
            <a:avLst/>
          </a:prstGeom>
          <a:noFill/>
        </p:spPr>
        <p:txBody>
          <a:bodyPr wrap="square" rtlCol="0">
            <a:spAutoFit/>
          </a:bodyPr>
          <a:lstStyle/>
          <a:p>
            <a:r>
              <a:rPr lang="en-US" sz="2400" b="1" dirty="0">
                <a:solidFill>
                  <a:srgbClr val="5D6266"/>
                </a:solidFill>
                <a:latin typeface="Open Sans" panose="020B0604020202020204" charset="0"/>
                <a:sym typeface="Arial"/>
              </a:rPr>
              <a:t>DTM </a:t>
            </a:r>
            <a:r>
              <a:rPr lang="en-US" sz="2400" dirty="0">
                <a:solidFill>
                  <a:srgbClr val="5D6266"/>
                </a:solidFill>
                <a:latin typeface="Open Sans" panose="020B0604020202020204" charset="0"/>
                <a:sym typeface="Arial"/>
              </a:rPr>
              <a:t>has a system information icon       </a:t>
            </a:r>
            <a:r>
              <a:rPr lang="en-US" dirty="0"/>
              <a:t>					</a:t>
            </a:r>
          </a:p>
        </p:txBody>
      </p:sp>
      <p:sp>
        <p:nvSpPr>
          <p:cNvPr id="12" name="TextBox 11">
            <a:extLst>
              <a:ext uri="{FF2B5EF4-FFF2-40B4-BE49-F238E27FC236}">
                <a16:creationId xmlns:a16="http://schemas.microsoft.com/office/drawing/2014/main" id="{8AFBE22A-7DB2-46F8-8793-5AEA849BF8B7}"/>
              </a:ext>
            </a:extLst>
          </p:cNvPr>
          <p:cNvSpPr txBox="1"/>
          <p:nvPr/>
        </p:nvSpPr>
        <p:spPr>
          <a:xfrm>
            <a:off x="6259456" y="1231076"/>
            <a:ext cx="5201955" cy="2585323"/>
          </a:xfrm>
          <a:prstGeom prst="rect">
            <a:avLst/>
          </a:prstGeom>
          <a:noFill/>
        </p:spPr>
        <p:txBody>
          <a:bodyPr wrap="square" rtlCol="0">
            <a:spAutoFit/>
          </a:bodyPr>
          <a:lstStyle/>
          <a:p>
            <a:r>
              <a:rPr lang="en-US" sz="2400" b="1" dirty="0">
                <a:solidFill>
                  <a:srgbClr val="5D6266"/>
                </a:solidFill>
                <a:latin typeface="Open Sans" panose="020B0604020202020204" charset="0"/>
              </a:rPr>
              <a:t>PMM </a:t>
            </a:r>
            <a:r>
              <a:rPr lang="en-US" sz="2400" dirty="0">
                <a:solidFill>
                  <a:srgbClr val="5D6266"/>
                </a:solidFill>
                <a:latin typeface="Open Sans" panose="020B0604020202020204" charset="0"/>
              </a:rPr>
              <a:t>automatically displays the System Info as the last screen during the power-up sequence. To return to the screen, you must power cycle the HD03 (turn off  then on)</a:t>
            </a:r>
          </a:p>
          <a:p>
            <a:r>
              <a:rPr lang="en-US" dirty="0"/>
              <a:t>					</a:t>
            </a:r>
          </a:p>
        </p:txBody>
      </p:sp>
    </p:spTree>
    <p:extLst>
      <p:ext uri="{BB962C8B-B14F-4D97-AF65-F5344CB8AC3E}">
        <p14:creationId xmlns:p14="http://schemas.microsoft.com/office/powerpoint/2010/main" val="68788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E399-9392-4BC8-A472-7EF4B4B59D00}"/>
              </a:ext>
            </a:extLst>
          </p:cNvPr>
          <p:cNvSpPr>
            <a:spLocks noGrp="1"/>
          </p:cNvSpPr>
          <p:nvPr>
            <p:ph type="title"/>
          </p:nvPr>
        </p:nvSpPr>
        <p:spPr/>
        <p:txBody>
          <a:bodyPr>
            <a:normAutofit/>
          </a:bodyPr>
          <a:lstStyle/>
          <a:p>
            <a:r>
              <a:rPr lang="en-US" dirty="0"/>
              <a:t>System Info DTM &amp; PMM  </a:t>
            </a:r>
          </a:p>
        </p:txBody>
      </p:sp>
      <p:sp>
        <p:nvSpPr>
          <p:cNvPr id="3" name="Text Placeholder 2">
            <a:extLst>
              <a:ext uri="{FF2B5EF4-FFF2-40B4-BE49-F238E27FC236}">
                <a16:creationId xmlns:a16="http://schemas.microsoft.com/office/drawing/2014/main" id="{3B2CF2A9-59D7-4664-9D75-C5BFB607DA9A}"/>
              </a:ext>
            </a:extLst>
          </p:cNvPr>
          <p:cNvSpPr>
            <a:spLocks noGrp="1"/>
          </p:cNvSpPr>
          <p:nvPr>
            <p:ph type="body" sz="quarter" idx="11"/>
          </p:nvPr>
        </p:nvSpPr>
        <p:spPr>
          <a:xfrm>
            <a:off x="704575" y="1778597"/>
            <a:ext cx="5096785" cy="3521444"/>
          </a:xfrm>
        </p:spPr>
        <p:txBody>
          <a:bodyPr/>
          <a:lstStyle/>
          <a:p>
            <a:r>
              <a:rPr lang="en-US" dirty="0"/>
              <a:t>Transonic Technical Support may request information from this screen:</a:t>
            </a:r>
          </a:p>
          <a:p>
            <a:pPr marL="342900" indent="-342900">
              <a:buFont typeface="Wingdings" panose="05000000000000000000" pitchFamily="2" charset="2"/>
              <a:buChar char="ü"/>
            </a:pPr>
            <a:r>
              <a:rPr lang="en-US" dirty="0"/>
              <a:t>Serial Number</a:t>
            </a:r>
          </a:p>
          <a:p>
            <a:pPr marL="342900" indent="-342900">
              <a:buFont typeface="Wingdings" panose="05000000000000000000" pitchFamily="2" charset="2"/>
              <a:buChar char="ü"/>
            </a:pPr>
            <a:r>
              <a:rPr lang="en-US" dirty="0"/>
              <a:t>Tubing Library version (bloodline listing) </a:t>
            </a:r>
          </a:p>
          <a:p>
            <a:pPr marL="342900" indent="-342900">
              <a:buFont typeface="Wingdings" panose="05000000000000000000" pitchFamily="2" charset="2"/>
              <a:buChar char="ü"/>
            </a:pPr>
            <a:r>
              <a:rPr lang="en-US" dirty="0"/>
              <a:t>Software Version</a:t>
            </a:r>
          </a:p>
          <a:p>
            <a:pPr marL="342900" indent="-342900">
              <a:buFont typeface="Wingdings" panose="05000000000000000000" pitchFamily="2" charset="2"/>
              <a:buChar char="ü"/>
            </a:pPr>
            <a:r>
              <a:rPr lang="en-US" dirty="0"/>
              <a:t>Service Date</a:t>
            </a:r>
          </a:p>
          <a:p>
            <a:endParaRPr lang="en-US" dirty="0"/>
          </a:p>
        </p:txBody>
      </p:sp>
      <p:pic>
        <p:nvPicPr>
          <p:cNvPr id="4" name="Picture 3">
            <a:extLst>
              <a:ext uri="{FF2B5EF4-FFF2-40B4-BE49-F238E27FC236}">
                <a16:creationId xmlns:a16="http://schemas.microsoft.com/office/drawing/2014/main" id="{F93A9A59-A414-406A-83F7-AC702744CA2C}"/>
              </a:ext>
            </a:extLst>
          </p:cNvPr>
          <p:cNvPicPr>
            <a:picLocks noChangeAspect="1"/>
          </p:cNvPicPr>
          <p:nvPr/>
        </p:nvPicPr>
        <p:blipFill>
          <a:blip r:embed="rId2"/>
          <a:stretch>
            <a:fillRect/>
          </a:stretch>
        </p:blipFill>
        <p:spPr>
          <a:xfrm>
            <a:off x="6390641" y="1554139"/>
            <a:ext cx="5271314" cy="3970361"/>
          </a:xfrm>
          <a:prstGeom prst="rect">
            <a:avLst/>
          </a:prstGeom>
        </p:spPr>
      </p:pic>
    </p:spTree>
    <p:extLst>
      <p:ext uri="{BB962C8B-B14F-4D97-AF65-F5344CB8AC3E}">
        <p14:creationId xmlns:p14="http://schemas.microsoft.com/office/powerpoint/2010/main" val="2828688786"/>
      </p:ext>
    </p:extLst>
  </p:cSld>
  <p:clrMapOvr>
    <a:masterClrMapping/>
  </p:clrMapOvr>
</p:sld>
</file>

<file path=ppt/theme/theme1.xml><?xml version="1.0" encoding="utf-8"?>
<a:theme xmlns:a="http://schemas.openxmlformats.org/drawingml/2006/main" name="New 2019 Transonic Corporate-General P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D03 Train the Trainer PP draft 4 27 20.potx" id="{7DF9BB32-6F4E-4F3C-A431-210E62FC48FD}" vid="{29FA68A1-EEEC-4DB3-9384-3249E514F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onWebsite xmlns="80ed94b9-80a5-43bb-9a0b-3443bb04f9db">false</FileonWebsite>
    <lcf76f155ced4ddcb4097134ff3c332f xmlns="80ed94b9-80a5-43bb-9a0b-3443bb04f9db">
      <Terms xmlns="http://schemas.microsoft.com/office/infopath/2007/PartnerControls"/>
    </lcf76f155ced4ddcb4097134ff3c332f>
    <TaxCatchAll xmlns="a57ff636-b3f8-48df-b678-2d299263775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7C79474E763B4BBEE7CAE462D544D4" ma:contentTypeVersion="18" ma:contentTypeDescription="Create a new document." ma:contentTypeScope="" ma:versionID="c81b2f498f167e0758b7f486b127605b">
  <xsd:schema xmlns:xsd="http://www.w3.org/2001/XMLSchema" xmlns:xs="http://www.w3.org/2001/XMLSchema" xmlns:p="http://schemas.microsoft.com/office/2006/metadata/properties" xmlns:ns2="80ed94b9-80a5-43bb-9a0b-3443bb04f9db" xmlns:ns3="a57ff636-b3f8-48df-b678-2d2992637757" targetNamespace="http://schemas.microsoft.com/office/2006/metadata/properties" ma:root="true" ma:fieldsID="06307a10ca4fe5c950c0e51c1c4664d3" ns2:_="" ns3:_="">
    <xsd:import namespace="80ed94b9-80a5-43bb-9a0b-3443bb04f9db"/>
    <xsd:import namespace="a57ff636-b3f8-48df-b678-2d2992637757"/>
    <xsd:element name="properties">
      <xsd:complexType>
        <xsd:sequence>
          <xsd:element name="documentManagement">
            <xsd:complexType>
              <xsd:all>
                <xsd:element ref="ns2:FileonWebsite"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d94b9-80a5-43bb-9a0b-3443bb04f9db" elementFormDefault="qualified">
    <xsd:import namespace="http://schemas.microsoft.com/office/2006/documentManagement/types"/>
    <xsd:import namespace="http://schemas.microsoft.com/office/infopath/2007/PartnerControls"/>
    <xsd:element name="FileonWebsite" ma:index="8" nillable="true" ma:displayName="File on Website" ma:default="0" ma:format="Dropdown" ma:internalName="FileonWebsite">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c9f20e8-b3b5-4677-80e4-6d1802ef603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7ff636-b3f8-48df-b678-2d29926377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b91e3cd-5a23-4e33-8480-d330d9b53a1c}" ma:internalName="TaxCatchAll" ma:showField="CatchAllData" ma:web="a57ff636-b3f8-48df-b678-2d29926377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FF007F-40A0-4A3F-8CF3-63C7E4E136A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CF2DD01-FC5E-4D74-B725-6F81CC59BFD5}">
  <ds:schemaRefs>
    <ds:schemaRef ds:uri="http://schemas.microsoft.com/sharepoint/v3/contenttype/forms"/>
  </ds:schemaRefs>
</ds:datastoreItem>
</file>

<file path=customXml/itemProps3.xml><?xml version="1.0" encoding="utf-8"?>
<ds:datastoreItem xmlns:ds="http://schemas.openxmlformats.org/officeDocument/2006/customXml" ds:itemID="{95CDD711-0DC6-4CD1-BF50-FD9B1533230C}"/>
</file>

<file path=docProps/app.xml><?xml version="1.0" encoding="utf-8"?>
<Properties xmlns="http://schemas.openxmlformats.org/officeDocument/2006/extended-properties" xmlns:vt="http://schemas.openxmlformats.org/officeDocument/2006/docPropsVTypes">
  <TotalTime>942</TotalTime>
  <Words>1613</Words>
  <Application>Microsoft Office PowerPoint</Application>
  <PresentationFormat>Widescreen</PresentationFormat>
  <Paragraphs>192</Paragraphs>
  <Slides>39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Courier New</vt:lpstr>
      <vt:lpstr>Open Sans</vt:lpstr>
      <vt:lpstr>Open Sans SemiBold</vt:lpstr>
      <vt:lpstr>Tahoma</vt:lpstr>
      <vt:lpstr>Wingdings</vt:lpstr>
      <vt:lpstr>New 2019 Transonic Corporate-General PPT</vt:lpstr>
      <vt:lpstr>PowerPoint Presentation</vt:lpstr>
      <vt:lpstr>HD03 Monitor Components</vt:lpstr>
      <vt:lpstr>DTM or PMM Insertion Before Powering On  </vt:lpstr>
      <vt:lpstr>Removable Data Transfer Module (DTM) or  Patient-less Measurement Module (PMM) </vt:lpstr>
      <vt:lpstr>HD03 Monitor Battery</vt:lpstr>
      <vt:lpstr>HD03  Monitor Components – Power Switch Right Side of the Monitor</vt:lpstr>
      <vt:lpstr>HD03 System Setup </vt:lpstr>
      <vt:lpstr>System Info DTM &amp; PMM  </vt:lpstr>
      <vt:lpstr>System Info DTM &amp; PMM  </vt:lpstr>
      <vt:lpstr>HD03 System Setup </vt:lpstr>
      <vt:lpstr> Set Clock &amp; Locale </vt:lpstr>
      <vt:lpstr>HD03 System Setup-Measure Patient  </vt:lpstr>
      <vt:lpstr>HD03 System Setup - Select Bloodline (Tubing)</vt:lpstr>
      <vt:lpstr>HD03 System Setup - Select Bloodline (Tubing) </vt:lpstr>
      <vt:lpstr>HD03 System Setup - Select Bloodline (Tubing) </vt:lpstr>
      <vt:lpstr>HD03 System Setup - Select Bloodline (Tubing)</vt:lpstr>
      <vt:lpstr>Delivered Flow, Recirculation, and Access Flow  Sensor Attachment Chairside Steps</vt:lpstr>
      <vt:lpstr>Delivered Flow, Recirculation and Access Flow  Sensor Attachment Chairside Steps</vt:lpstr>
      <vt:lpstr>Placing Arterial Sensor on Bloodline (Tubing) </vt:lpstr>
      <vt:lpstr>Placing Arterial Sensor on Bloodline (Tubing) </vt:lpstr>
      <vt:lpstr>Placing Sensor on Bloodline (Tubing)</vt:lpstr>
      <vt:lpstr>Placing Sensor on Bloodline (Tubing)</vt:lpstr>
      <vt:lpstr>Placing Venous Sensor on Bloodline (Tubing) </vt:lpstr>
      <vt:lpstr>Click Below to Show Animation of Placing Arterial Sensor on Bloodline (Tubing) </vt:lpstr>
      <vt:lpstr>Properly Positioned Sensors  </vt:lpstr>
      <vt:lpstr>Signal Strength Indicator  </vt:lpstr>
      <vt:lpstr>Troubleshooting Incorrect Sensor Placement</vt:lpstr>
      <vt:lpstr>Infection Control: General Concepts</vt:lpstr>
      <vt:lpstr>Transonic HD03 Tools www.Transonic.com </vt:lpstr>
      <vt:lpstr>Transonic HD03 Tools www.Transonic.com </vt:lpstr>
      <vt:lpstr>Customer Login to Access the Partner Portal </vt:lpstr>
      <vt:lpstr>Complete the Form to Create Your Account </vt:lpstr>
      <vt:lpstr>Email Confirmation </vt:lpstr>
      <vt:lpstr>Partner Portal Home Page </vt:lpstr>
      <vt:lpstr>Partner Portal Home Page </vt:lpstr>
      <vt:lpstr>Partner Portal  </vt:lpstr>
      <vt:lpstr>Additional Questions?</vt:lpstr>
      <vt:lpstr>Now Ready to Take Measurements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Brouwer-Maier</dc:creator>
  <cp:lastModifiedBy>Debbie Brouwer-Maier</cp:lastModifiedBy>
  <cp:revision>46</cp:revision>
  <dcterms:created xsi:type="dcterms:W3CDTF">2020-06-08T15:26:47Z</dcterms:created>
  <dcterms:modified xsi:type="dcterms:W3CDTF">2023-11-22T13:57:08Z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0x010100AB7C79474E763B4BBEE7CAE462D544D4</vt:lpwstr>
  </property>
</Properties>
</file>