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29"/>
  </p:notesMasterIdLst>
  <p:sldIdLst>
    <p:sldId id="256" r:id="rId5"/>
    <p:sldId id="259" r:id="rId6"/>
    <p:sldId id="268" r:id="rId7"/>
    <p:sldId id="604" r:id="rId8"/>
    <p:sldId id="538" r:id="rId9"/>
    <p:sldId id="596" r:id="rId10"/>
    <p:sldId id="561" r:id="rId11"/>
    <p:sldId id="560" r:id="rId12"/>
    <p:sldId id="565" r:id="rId13"/>
    <p:sldId id="597" r:id="rId14"/>
    <p:sldId id="602" r:id="rId15"/>
    <p:sldId id="598" r:id="rId16"/>
    <p:sldId id="599" r:id="rId17"/>
    <p:sldId id="623" r:id="rId18"/>
    <p:sldId id="624" r:id="rId19"/>
    <p:sldId id="631" r:id="rId20"/>
    <p:sldId id="638" r:id="rId21"/>
    <p:sldId id="639" r:id="rId22"/>
    <p:sldId id="634" r:id="rId23"/>
    <p:sldId id="635" r:id="rId24"/>
    <p:sldId id="640" r:id="rId25"/>
    <p:sldId id="637" r:id="rId26"/>
    <p:sldId id="559" r:id="rId27"/>
    <p:sldId id="257"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bie Brouwer-Maier" initials="DB" lastIdx="56" clrIdx="0">
    <p:extLst>
      <p:ext uri="{19B8F6BF-5375-455C-9EA6-DF929625EA0E}">
        <p15:presenceInfo xmlns:p15="http://schemas.microsoft.com/office/powerpoint/2012/main" userId="S::Debbie.Brouwer-Maier@TRANSONIC.COM::dcf8b43f-c809-4dcb-bf07-d241db37f383" providerId="AD"/>
      </p:ext>
    </p:extLst>
  </p:cmAuthor>
  <p:cmAuthor id="2" name="Miriam Tenorio" initials="MT" lastIdx="11" clrIdx="1">
    <p:extLst>
      <p:ext uri="{19B8F6BF-5375-455C-9EA6-DF929625EA0E}">
        <p15:presenceInfo xmlns:p15="http://schemas.microsoft.com/office/powerpoint/2012/main" userId="S::Miriam.Tenorio@TRANSONIC.COM::f5164601-55da-418c-b8e8-944a519f80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E41794-7F51-4489-86EA-5D369C7A84F6}" v="1" dt="2023-11-22T14:01:37.0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showGuides="1">
      <p:cViewPr varScale="1">
        <p:scale>
          <a:sx n="109" d="100"/>
          <a:sy n="109" d="100"/>
        </p:scale>
        <p:origin x="38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EE163-E197-46BE-B6BF-96BD229F8E20}" type="datetimeFigureOut">
              <a:rPr lang="en-US" smtClean="0"/>
              <a:t>11/22/2023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0DCD7-EB66-4881-B4E4-80B8F3F39C1F}" type="slidenum">
              <a:rPr lang="en-US" smtClean="0"/>
              <a:t>‹#›</a:t>
            </a:fld>
            <a:endParaRPr lang="en-US"/>
          </a:p>
        </p:txBody>
      </p:sp>
    </p:spTree>
    <p:extLst>
      <p:ext uri="{BB962C8B-B14F-4D97-AF65-F5344CB8AC3E}">
        <p14:creationId xmlns:p14="http://schemas.microsoft.com/office/powerpoint/2010/main" val="1988183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sp>
        <p:nvSpPr>
          <p:cNvPr id="3" name="Text Placeholder 2">
            <a:extLst>
              <a:ext uri="{FF2B5EF4-FFF2-40B4-BE49-F238E27FC236}">
                <a16:creationId xmlns:a16="http://schemas.microsoft.com/office/drawing/2014/main" id="{5695125A-E6CD-47E4-BDAA-754A251E04F8}"/>
              </a:ext>
            </a:extLst>
          </p:cNvPr>
          <p:cNvSpPr>
            <a:spLocks noGrp="1"/>
          </p:cNvSpPr>
          <p:nvPr>
            <p:ph type="body" sz="quarter" idx="10"/>
          </p:nvPr>
        </p:nvSpPr>
        <p:spPr>
          <a:xfrm>
            <a:off x="-99" y="4324853"/>
            <a:ext cx="12192100" cy="1631951"/>
          </a:xfrm>
          <a:prstGeom prst="rect">
            <a:avLst/>
          </a:prstGeom>
        </p:spPr>
        <p:txBody>
          <a:bodyPr/>
          <a:lstStyle>
            <a:lvl1pPr algn="ctr">
              <a:defRPr sz="4267" b="1">
                <a:solidFill>
                  <a:schemeClr val="bg1"/>
                </a:solidFill>
                <a:latin typeface="Open Sans" panose="020B0604020202020204" charset="0"/>
                <a:ea typeface="Open Sans" panose="020B0604020202020204" charset="0"/>
                <a:cs typeface="Open Sans" panose="020B0604020202020204" charset="0"/>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7857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bg>
      <p:bgPr>
        <a:blipFill dpi="0" rotWithShape="1">
          <a:blip r:embed="rId2">
            <a:lum/>
          </a:blip>
          <a:srcRect/>
          <a:stretch>
            <a:fillRect/>
          </a:stretch>
        </a:blipFill>
        <a:effectLst/>
      </p:bgPr>
    </p:bg>
    <p:spTree>
      <p:nvGrpSpPr>
        <p:cNvPr id="1" name="Shape 25"/>
        <p:cNvGrpSpPr/>
        <p:nvPr/>
      </p:nvGrpSpPr>
      <p:grpSpPr>
        <a:xfrm>
          <a:off x="0" y="0"/>
          <a:ext cx="0" cy="0"/>
          <a:chOff x="0" y="0"/>
          <a:chExt cx="0" cy="0"/>
        </a:xfrm>
      </p:grpSpPr>
      <p:sp>
        <p:nvSpPr>
          <p:cNvPr id="3" name="Text Placeholder 2">
            <a:extLst>
              <a:ext uri="{FF2B5EF4-FFF2-40B4-BE49-F238E27FC236}">
                <a16:creationId xmlns:a16="http://schemas.microsoft.com/office/drawing/2014/main" id="{10D85F7C-B7B8-46DF-B163-8A4138A7E517}"/>
              </a:ext>
            </a:extLst>
          </p:cNvPr>
          <p:cNvSpPr>
            <a:spLocks noGrp="1"/>
          </p:cNvSpPr>
          <p:nvPr>
            <p:ph type="body" sz="quarter" idx="10"/>
          </p:nvPr>
        </p:nvSpPr>
        <p:spPr>
          <a:xfrm>
            <a:off x="-99" y="4324853"/>
            <a:ext cx="12192100" cy="1631951"/>
          </a:xfrm>
          <a:prstGeom prst="rect">
            <a:avLst/>
          </a:prstGeom>
        </p:spPr>
        <p:txBody>
          <a:bodyPr/>
          <a:lstStyle>
            <a:lvl1pPr algn="ctr">
              <a:defRPr sz="4267" b="1">
                <a:solidFill>
                  <a:srgbClr val="1461AB"/>
                </a:solidFill>
                <a:latin typeface="Open Sans" panose="020B0604020202020204" charset="0"/>
                <a:ea typeface="Open Sans" panose="020B0604020202020204" charset="0"/>
                <a:cs typeface="Open Sans" panose="020B0604020202020204" charset="0"/>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98200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dpi="0" rotWithShape="1">
          <a:blip r:embed="rId2">
            <a:lum/>
          </a:blip>
          <a:srcRect/>
          <a:stretch>
            <a:fillRect/>
          </a:stretch>
        </a:blipFill>
        <a:effectLst/>
      </p:bgPr>
    </p:bg>
    <p:spTree>
      <p:nvGrpSpPr>
        <p:cNvPr id="1" name="Shape 13"/>
        <p:cNvGrpSpPr/>
        <p:nvPr/>
      </p:nvGrpSpPr>
      <p:grpSpPr>
        <a:xfrm>
          <a:off x="0" y="0"/>
          <a:ext cx="0" cy="0"/>
          <a:chOff x="0" y="0"/>
          <a:chExt cx="0" cy="0"/>
        </a:xfrm>
      </p:grpSpPr>
      <p:sp>
        <p:nvSpPr>
          <p:cNvPr id="8" name="Title Placeholder 1">
            <a:extLst>
              <a:ext uri="{FF2B5EF4-FFF2-40B4-BE49-F238E27FC236}">
                <a16:creationId xmlns:a16="http://schemas.microsoft.com/office/drawing/2014/main" id="{519C00EB-DA53-436B-AE6E-559A8C774EDE}"/>
              </a:ext>
            </a:extLst>
          </p:cNvPr>
          <p:cNvSpPr>
            <a:spLocks noGrp="1"/>
          </p:cNvSpPr>
          <p:nvPr>
            <p:ph type="title"/>
          </p:nvPr>
        </p:nvSpPr>
        <p:spPr>
          <a:xfrm>
            <a:off x="578797" y="684583"/>
            <a:ext cx="10355092" cy="6714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68F1AA6C-397C-4BBC-A454-CF9D105165E8}"/>
              </a:ext>
            </a:extLst>
          </p:cNvPr>
          <p:cNvSpPr>
            <a:spLocks noGrp="1"/>
          </p:cNvSpPr>
          <p:nvPr>
            <p:ph type="body" sz="quarter" idx="11"/>
          </p:nvPr>
        </p:nvSpPr>
        <p:spPr>
          <a:xfrm>
            <a:off x="838201" y="1651000"/>
            <a:ext cx="10096500" cy="4834467"/>
          </a:xfrm>
        </p:spPr>
        <p:txBody>
          <a:bodyPr/>
          <a:lstStyle>
            <a:lvl1pPr>
              <a:defRPr sz="2400" b="0"/>
            </a:lvl1pPr>
            <a:lvl2pPr>
              <a:defRPr>
                <a:solidFill>
                  <a:srgbClr val="1461AB"/>
                </a:solidFill>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7071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dpi="0" rotWithShape="1">
          <a:blip r:embed="rId2">
            <a:lum/>
          </a:blip>
          <a:srcRect/>
          <a:stretch>
            <a:fillRect/>
          </a:stretch>
        </a:blipFill>
        <a:effectLst/>
      </p:bgPr>
    </p:bg>
    <p:spTree>
      <p:nvGrpSpPr>
        <p:cNvPr id="1" name="Shape 28"/>
        <p:cNvGrpSpPr/>
        <p:nvPr/>
      </p:nvGrpSpPr>
      <p:grpSpPr>
        <a:xfrm>
          <a:off x="0" y="0"/>
          <a:ext cx="0" cy="0"/>
          <a:chOff x="0" y="0"/>
          <a:chExt cx="0" cy="0"/>
        </a:xfrm>
      </p:grpSpPr>
      <p:sp>
        <p:nvSpPr>
          <p:cNvPr id="10" name="Text Placeholder 4">
            <a:extLst>
              <a:ext uri="{FF2B5EF4-FFF2-40B4-BE49-F238E27FC236}">
                <a16:creationId xmlns:a16="http://schemas.microsoft.com/office/drawing/2014/main" id="{85243576-CD49-4C1F-A1BF-A077A71A768D}"/>
              </a:ext>
            </a:extLst>
          </p:cNvPr>
          <p:cNvSpPr>
            <a:spLocks noGrp="1"/>
          </p:cNvSpPr>
          <p:nvPr>
            <p:ph type="body" sz="quarter" idx="10"/>
          </p:nvPr>
        </p:nvSpPr>
        <p:spPr>
          <a:xfrm>
            <a:off x="838201" y="1651000"/>
            <a:ext cx="9937751" cy="476115"/>
          </a:xfrm>
        </p:spPr>
        <p:txBody>
          <a:bodyPr/>
          <a:lstStyle>
            <a:lvl1pPr>
              <a:defRPr/>
            </a:lvl1pPr>
          </a:lstStyle>
          <a:p>
            <a:pPr lvl="0"/>
            <a:r>
              <a:rPr lang="en-US"/>
              <a:t>Click to edit Master text styles</a:t>
            </a:r>
          </a:p>
        </p:txBody>
      </p:sp>
      <p:sp>
        <p:nvSpPr>
          <p:cNvPr id="11" name="Title Placeholder 1">
            <a:extLst>
              <a:ext uri="{FF2B5EF4-FFF2-40B4-BE49-F238E27FC236}">
                <a16:creationId xmlns:a16="http://schemas.microsoft.com/office/drawing/2014/main" id="{C8F18216-A848-4BE7-8BEB-4C4361EC41A5}"/>
              </a:ext>
            </a:extLst>
          </p:cNvPr>
          <p:cNvSpPr>
            <a:spLocks noGrp="1"/>
          </p:cNvSpPr>
          <p:nvPr>
            <p:ph type="title"/>
          </p:nvPr>
        </p:nvSpPr>
        <p:spPr>
          <a:xfrm>
            <a:off x="578797" y="684583"/>
            <a:ext cx="10355092" cy="6714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 Placeholder 4">
            <a:extLst>
              <a:ext uri="{FF2B5EF4-FFF2-40B4-BE49-F238E27FC236}">
                <a16:creationId xmlns:a16="http://schemas.microsoft.com/office/drawing/2014/main" id="{CA7E25BD-49EF-4444-A125-A3A811831608}"/>
              </a:ext>
            </a:extLst>
          </p:cNvPr>
          <p:cNvSpPr>
            <a:spLocks noGrp="1"/>
          </p:cNvSpPr>
          <p:nvPr>
            <p:ph type="body" sz="quarter" idx="11"/>
          </p:nvPr>
        </p:nvSpPr>
        <p:spPr>
          <a:xfrm>
            <a:off x="838567" y="4306213"/>
            <a:ext cx="9937751" cy="476115"/>
          </a:xfrm>
        </p:spPr>
        <p:txBody>
          <a:bodyPr/>
          <a:lstStyle>
            <a:lvl1pPr>
              <a:defRPr/>
            </a:lvl1pPr>
          </a:lstStyle>
          <a:p>
            <a:pPr lvl="0"/>
            <a:r>
              <a:rPr lang="en-US"/>
              <a:t>Click to edit Master text styles</a:t>
            </a:r>
          </a:p>
        </p:txBody>
      </p:sp>
      <p:sp>
        <p:nvSpPr>
          <p:cNvPr id="13" name="Text Placeholder 4">
            <a:extLst>
              <a:ext uri="{FF2B5EF4-FFF2-40B4-BE49-F238E27FC236}">
                <a16:creationId xmlns:a16="http://schemas.microsoft.com/office/drawing/2014/main" id="{252BE861-BA8C-4D4B-B895-07E27638BD61}"/>
              </a:ext>
            </a:extLst>
          </p:cNvPr>
          <p:cNvSpPr>
            <a:spLocks noGrp="1"/>
          </p:cNvSpPr>
          <p:nvPr>
            <p:ph type="body" sz="quarter" idx="12"/>
          </p:nvPr>
        </p:nvSpPr>
        <p:spPr>
          <a:xfrm>
            <a:off x="838199" y="2213582"/>
            <a:ext cx="9937751" cy="1797647"/>
          </a:xfrm>
        </p:spPr>
        <p:txBody>
          <a:bodyPr>
            <a:normAutofit/>
          </a:bodyPr>
          <a:lstStyle>
            <a:lvl1pPr marL="380990" indent="-380990">
              <a:buClr>
                <a:srgbClr val="1461AB"/>
              </a:buClr>
              <a:buFont typeface="Open Sans" panose="020B0604020202020204" charset="0"/>
              <a:buChar char="●"/>
              <a:defRPr sz="1867" b="0"/>
            </a:lvl1pPr>
          </a:lstStyle>
          <a:p>
            <a:pPr lvl="0"/>
            <a:r>
              <a:rPr lang="en-US"/>
              <a:t>Click to edit Master text styles</a:t>
            </a:r>
          </a:p>
        </p:txBody>
      </p:sp>
      <p:sp>
        <p:nvSpPr>
          <p:cNvPr id="14" name="Text Placeholder 4">
            <a:extLst>
              <a:ext uri="{FF2B5EF4-FFF2-40B4-BE49-F238E27FC236}">
                <a16:creationId xmlns:a16="http://schemas.microsoft.com/office/drawing/2014/main" id="{8D74CBC2-16A3-43B1-B694-2D313D0A396F}"/>
              </a:ext>
            </a:extLst>
          </p:cNvPr>
          <p:cNvSpPr>
            <a:spLocks noGrp="1"/>
          </p:cNvSpPr>
          <p:nvPr>
            <p:ph type="body" sz="quarter" idx="13"/>
          </p:nvPr>
        </p:nvSpPr>
        <p:spPr>
          <a:xfrm>
            <a:off x="839349" y="4860152"/>
            <a:ext cx="9937751" cy="1797645"/>
          </a:xfrm>
        </p:spPr>
        <p:txBody>
          <a:bodyPr>
            <a:normAutofit/>
          </a:bodyPr>
          <a:lstStyle>
            <a:lvl1pPr marL="380990" indent="-380990">
              <a:buClr>
                <a:srgbClr val="1461AB"/>
              </a:buClr>
              <a:buFont typeface="Open Sans" panose="020B0604020202020204" charset="0"/>
              <a:buChar char="●"/>
              <a:defRPr sz="1867" b="0"/>
            </a:lvl1pPr>
          </a:lstStyle>
          <a:p>
            <a:pPr lvl="0"/>
            <a:r>
              <a:rPr lang="en-US"/>
              <a:t>Click to edit Master text styles</a:t>
            </a:r>
          </a:p>
        </p:txBody>
      </p:sp>
    </p:spTree>
    <p:extLst>
      <p:ext uri="{BB962C8B-B14F-4D97-AF65-F5344CB8AC3E}">
        <p14:creationId xmlns:p14="http://schemas.microsoft.com/office/powerpoint/2010/main" val="196652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bg>
      <p:bgPr>
        <a:blipFill dpi="0" rotWithShape="1">
          <a:blip r:embed="rId2">
            <a:lum/>
          </a:blip>
          <a:srcRect/>
          <a:stretch>
            <a:fillRect/>
          </a:stretch>
        </a:blipFill>
        <a:effectLst/>
      </p:bgPr>
    </p:bg>
    <p:spTree>
      <p:nvGrpSpPr>
        <p:cNvPr id="1" name="Shape 20"/>
        <p:cNvGrpSpPr/>
        <p:nvPr/>
      </p:nvGrpSpPr>
      <p:grpSpPr>
        <a:xfrm>
          <a:off x="0" y="0"/>
          <a:ext cx="0" cy="0"/>
          <a:chOff x="0" y="0"/>
          <a:chExt cx="0" cy="0"/>
        </a:xfrm>
      </p:grpSpPr>
      <p:sp>
        <p:nvSpPr>
          <p:cNvPr id="11" name="Google Shape;81;p17">
            <a:extLst>
              <a:ext uri="{FF2B5EF4-FFF2-40B4-BE49-F238E27FC236}">
                <a16:creationId xmlns:a16="http://schemas.microsoft.com/office/drawing/2014/main" id="{66F903BE-36A8-F84C-8061-9DC9946CA106}"/>
              </a:ext>
            </a:extLst>
          </p:cNvPr>
          <p:cNvSpPr/>
          <p:nvPr/>
        </p:nvSpPr>
        <p:spPr>
          <a:xfrm>
            <a:off x="7906333" y="255300"/>
            <a:ext cx="4001200" cy="6289600"/>
          </a:xfrm>
          <a:prstGeom prst="snip1Rect">
            <a:avLst>
              <a:gd name="adj" fmla="val 16667"/>
            </a:avLst>
          </a:prstGeom>
          <a:solidFill>
            <a:srgbClr val="1461A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 name="Google Shape;82;p17">
            <a:extLst>
              <a:ext uri="{FF2B5EF4-FFF2-40B4-BE49-F238E27FC236}">
                <a16:creationId xmlns:a16="http://schemas.microsoft.com/office/drawing/2014/main" id="{8534FF23-99C2-7645-A170-30F89E5B5739}"/>
              </a:ext>
            </a:extLst>
          </p:cNvPr>
          <p:cNvSpPr/>
          <p:nvPr/>
        </p:nvSpPr>
        <p:spPr>
          <a:xfrm>
            <a:off x="7588900" y="544967"/>
            <a:ext cx="3100800" cy="922800"/>
          </a:xfrm>
          <a:prstGeom prst="round2DiagRect">
            <a:avLst>
              <a:gd name="adj1" fmla="val 16667"/>
              <a:gd name="adj2" fmla="val 0"/>
            </a:avLst>
          </a:prstGeom>
          <a:solidFill>
            <a:srgbClr val="5D626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 name="Title Placeholder 1">
            <a:extLst>
              <a:ext uri="{FF2B5EF4-FFF2-40B4-BE49-F238E27FC236}">
                <a16:creationId xmlns:a16="http://schemas.microsoft.com/office/drawing/2014/main" id="{F0D1DEEB-E345-4ED3-8CBB-53BBFCDBAA9B}"/>
              </a:ext>
            </a:extLst>
          </p:cNvPr>
          <p:cNvSpPr>
            <a:spLocks noGrp="1"/>
          </p:cNvSpPr>
          <p:nvPr>
            <p:ph type="title"/>
          </p:nvPr>
        </p:nvSpPr>
        <p:spPr>
          <a:xfrm>
            <a:off x="604737" y="736466"/>
            <a:ext cx="6819563" cy="6714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6" name="Text Placeholder 15">
            <a:extLst>
              <a:ext uri="{FF2B5EF4-FFF2-40B4-BE49-F238E27FC236}">
                <a16:creationId xmlns:a16="http://schemas.microsoft.com/office/drawing/2014/main" id="{A7F27E30-6F31-46AD-9CBC-9215702FFA66}"/>
              </a:ext>
            </a:extLst>
          </p:cNvPr>
          <p:cNvSpPr>
            <a:spLocks noGrp="1"/>
          </p:cNvSpPr>
          <p:nvPr>
            <p:ph type="body" sz="quarter" idx="12" hasCustomPrompt="1"/>
          </p:nvPr>
        </p:nvSpPr>
        <p:spPr>
          <a:xfrm>
            <a:off x="8151284" y="774701"/>
            <a:ext cx="2855849" cy="522817"/>
          </a:xfrm>
        </p:spPr>
        <p:txBody>
          <a:bodyPr/>
          <a:lstStyle>
            <a:lvl1pPr>
              <a:defRPr>
                <a:solidFill>
                  <a:schemeClr val="bg1"/>
                </a:solidFill>
              </a:defRPr>
            </a:lvl1pPr>
          </a:lstStyle>
          <a:p>
            <a:pPr lvl="0"/>
            <a:r>
              <a:rPr lang="en-US" dirty="0"/>
              <a:t>Master text styles</a:t>
            </a:r>
          </a:p>
        </p:txBody>
      </p:sp>
      <p:sp>
        <p:nvSpPr>
          <p:cNvPr id="17" name="Text Placeholder 9">
            <a:extLst>
              <a:ext uri="{FF2B5EF4-FFF2-40B4-BE49-F238E27FC236}">
                <a16:creationId xmlns:a16="http://schemas.microsoft.com/office/drawing/2014/main" id="{641BCBFD-D12F-4E7D-88CB-256E17FDF788}"/>
              </a:ext>
            </a:extLst>
          </p:cNvPr>
          <p:cNvSpPr>
            <a:spLocks noGrp="1"/>
          </p:cNvSpPr>
          <p:nvPr>
            <p:ph type="body" sz="quarter" idx="13"/>
          </p:nvPr>
        </p:nvSpPr>
        <p:spPr>
          <a:xfrm>
            <a:off x="838201" y="1651000"/>
            <a:ext cx="6750700" cy="4834467"/>
          </a:xfrm>
        </p:spPr>
        <p:txBody>
          <a:bodyPr/>
          <a:lstStyle>
            <a:lvl1pPr>
              <a:defRPr sz="2400" b="0"/>
            </a:lvl1pPr>
            <a:lvl2pPr>
              <a:defRPr>
                <a:solidFill>
                  <a:srgbClr val="1461AB"/>
                </a:solidFill>
              </a:defRPr>
            </a:lvl2pPr>
          </a:lstStyle>
          <a:p>
            <a:pPr lvl="0"/>
            <a:r>
              <a:rPr lang="en-US"/>
              <a:t>Click to edit Master text styles</a:t>
            </a:r>
          </a:p>
          <a:p>
            <a:pPr lvl="1"/>
            <a:r>
              <a:rPr lang="en-US"/>
              <a:t>Second level</a:t>
            </a:r>
          </a:p>
          <a:p>
            <a:pPr lvl="2"/>
            <a:r>
              <a:rPr lang="en-US"/>
              <a:t>Third level</a:t>
            </a:r>
          </a:p>
        </p:txBody>
      </p:sp>
      <p:sp>
        <p:nvSpPr>
          <p:cNvPr id="18" name="Text Placeholder 9">
            <a:extLst>
              <a:ext uri="{FF2B5EF4-FFF2-40B4-BE49-F238E27FC236}">
                <a16:creationId xmlns:a16="http://schemas.microsoft.com/office/drawing/2014/main" id="{0FCEB3B4-2675-43B2-82A8-E2D7D5BA34E5}"/>
              </a:ext>
            </a:extLst>
          </p:cNvPr>
          <p:cNvSpPr>
            <a:spLocks noGrp="1"/>
          </p:cNvSpPr>
          <p:nvPr>
            <p:ph type="body" sz="quarter" idx="14"/>
          </p:nvPr>
        </p:nvSpPr>
        <p:spPr>
          <a:xfrm>
            <a:off x="8151284" y="1697500"/>
            <a:ext cx="3547848" cy="4834467"/>
          </a:xfrm>
        </p:spPr>
        <p:txBody>
          <a:bodyPr>
            <a:normAutofit/>
          </a:bodyPr>
          <a:lstStyle>
            <a:lvl1pPr marL="380990" indent="-380990">
              <a:buClr>
                <a:schemeClr val="bg1"/>
              </a:buClr>
              <a:buFont typeface="Open Sans" panose="020B0604020202020204" charset="0"/>
              <a:buChar char="●"/>
              <a:defRPr sz="1867" b="0">
                <a:solidFill>
                  <a:srgbClr val="FDFDFD"/>
                </a:solidFill>
              </a:defRPr>
            </a:lvl1pPr>
            <a:lvl2pPr>
              <a:defRPr>
                <a:solidFill>
                  <a:srgbClr val="1461AB"/>
                </a:solidFill>
              </a:defRPr>
            </a:lvl2pPr>
          </a:lstStyle>
          <a:p>
            <a:pPr lvl="0"/>
            <a:r>
              <a:rPr lang="en-US"/>
              <a:t>Click to edit Master text styles</a:t>
            </a:r>
          </a:p>
        </p:txBody>
      </p:sp>
    </p:spTree>
    <p:extLst>
      <p:ext uri="{BB962C8B-B14F-4D97-AF65-F5344CB8AC3E}">
        <p14:creationId xmlns:p14="http://schemas.microsoft.com/office/powerpoint/2010/main" val="1092846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89;p18">
            <a:extLst>
              <a:ext uri="{FF2B5EF4-FFF2-40B4-BE49-F238E27FC236}">
                <a16:creationId xmlns:a16="http://schemas.microsoft.com/office/drawing/2014/main" id="{B2862952-3A6A-A94C-AB24-C5F554D7E6D8}"/>
              </a:ext>
            </a:extLst>
          </p:cNvPr>
          <p:cNvSpPr txBox="1"/>
          <p:nvPr/>
        </p:nvSpPr>
        <p:spPr>
          <a:xfrm>
            <a:off x="1099633" y="1821400"/>
            <a:ext cx="9898400" cy="3385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4000" b="1" dirty="0">
                <a:solidFill>
                  <a:srgbClr val="FFFFFF"/>
                </a:solidFill>
                <a:latin typeface="Open Sans"/>
                <a:ea typeface="Open Sans"/>
                <a:cs typeface="Open Sans"/>
                <a:sym typeface="Open Sans"/>
              </a:rPr>
              <a:t>To Measure is to Know</a:t>
            </a:r>
            <a:endParaRPr sz="4000" b="1" dirty="0">
              <a:solidFill>
                <a:srgbClr val="FFFFFF"/>
              </a:solidFill>
              <a:latin typeface="Open Sans"/>
              <a:ea typeface="Open Sans"/>
              <a:cs typeface="Open Sans"/>
              <a:sym typeface="Open Sans"/>
            </a:endParaRPr>
          </a:p>
          <a:p>
            <a:pPr marL="0" lvl="0" indent="0" algn="ctr" rtl="0">
              <a:spcBef>
                <a:spcPts val="0"/>
              </a:spcBef>
              <a:spcAft>
                <a:spcPts val="0"/>
              </a:spcAft>
              <a:buNone/>
            </a:pPr>
            <a:endParaRPr sz="3200" b="1" dirty="0">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dirty="0">
                <a:solidFill>
                  <a:srgbClr val="FFFFFF"/>
                </a:solidFill>
                <a:latin typeface="Open Sans"/>
                <a:ea typeface="Open Sans"/>
                <a:cs typeface="Open Sans"/>
                <a:sym typeface="Open Sans"/>
              </a:rPr>
              <a:t>Clinicians, researchers and medical device developers seeking quantitative data to improve their outcomes and results turn to Transonic</a:t>
            </a:r>
            <a:r>
              <a:rPr lang="en" sz="3200" b="1" baseline="30000" dirty="0">
                <a:solidFill>
                  <a:srgbClr val="FFFFFF"/>
                </a:solidFill>
                <a:latin typeface="Open Sans"/>
                <a:ea typeface="Open Sans"/>
                <a:cs typeface="Open Sans"/>
                <a:sym typeface="Open Sans"/>
              </a:rPr>
              <a:t>®</a:t>
            </a:r>
            <a:r>
              <a:rPr lang="en" sz="3200" b="1" dirty="0">
                <a:solidFill>
                  <a:srgbClr val="FFFFFF"/>
                </a:solidFill>
                <a:latin typeface="Open Sans"/>
                <a:ea typeface="Open Sans"/>
                <a:cs typeface="Open Sans"/>
                <a:sym typeface="Open Sans"/>
              </a:rPr>
              <a:t> to provide measurement solutions.</a:t>
            </a:r>
            <a:endParaRPr sz="3200" b="1" dirty="0">
              <a:solidFill>
                <a:srgbClr val="FFFFFF"/>
              </a:solidFill>
              <a:latin typeface="Open Sans"/>
              <a:ea typeface="Open Sans"/>
              <a:cs typeface="Open Sans"/>
              <a:sym typeface="Open Sans"/>
            </a:endParaRPr>
          </a:p>
        </p:txBody>
      </p:sp>
    </p:spTree>
    <p:extLst>
      <p:ext uri="{BB962C8B-B14F-4D97-AF65-F5344CB8AC3E}">
        <p14:creationId xmlns:p14="http://schemas.microsoft.com/office/powerpoint/2010/main" val="92960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94;p19">
            <a:extLst>
              <a:ext uri="{FF2B5EF4-FFF2-40B4-BE49-F238E27FC236}">
                <a16:creationId xmlns:a16="http://schemas.microsoft.com/office/drawing/2014/main" id="{66E25F05-3CF6-784F-95C1-C1533FDF17CE}"/>
              </a:ext>
            </a:extLst>
          </p:cNvPr>
          <p:cNvSpPr txBox="1"/>
          <p:nvPr/>
        </p:nvSpPr>
        <p:spPr>
          <a:xfrm>
            <a:off x="587267" y="4821733"/>
            <a:ext cx="3056000" cy="19492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 sz="1600" b="1">
                <a:solidFill>
                  <a:srgbClr val="1461AB"/>
                </a:solidFill>
                <a:latin typeface="Open Sans"/>
                <a:ea typeface="Open Sans"/>
                <a:cs typeface="Open Sans"/>
                <a:sym typeface="Open Sans"/>
              </a:rPr>
              <a:t>Americas</a:t>
            </a:r>
            <a:endParaRPr sz="1600" b="1">
              <a:solidFill>
                <a:srgbClr val="1461AB"/>
              </a:solidFill>
              <a:latin typeface="Open Sans"/>
              <a:ea typeface="Open Sans"/>
              <a:cs typeface="Open Sans"/>
              <a:sym typeface="Open Sans"/>
            </a:endParaRPr>
          </a:p>
          <a:p>
            <a:pPr marL="0" lvl="0" indent="0" algn="l" rtl="0">
              <a:lnSpc>
                <a:spcPct val="115000"/>
              </a:lnSpc>
              <a:spcBef>
                <a:spcPts val="0"/>
              </a:spcBef>
              <a:spcAft>
                <a:spcPts val="0"/>
              </a:spcAft>
              <a:buNone/>
            </a:pPr>
            <a:r>
              <a:rPr lang="en" sz="1600">
                <a:solidFill>
                  <a:srgbClr val="5D6266"/>
                </a:solidFill>
                <a:latin typeface="Open Sans"/>
                <a:ea typeface="Open Sans"/>
                <a:cs typeface="Open Sans"/>
                <a:sym typeface="Open Sans"/>
              </a:rPr>
              <a:t>Transonic Systems Inc.</a:t>
            </a:r>
            <a:endParaRPr sz="1600">
              <a:solidFill>
                <a:srgbClr val="5D6266"/>
              </a:solidFill>
              <a:latin typeface="Open Sans"/>
              <a:ea typeface="Open Sans"/>
              <a:cs typeface="Open Sans"/>
              <a:sym typeface="Open Sans"/>
            </a:endParaRPr>
          </a:p>
          <a:p>
            <a:pPr marL="0" lvl="0" indent="0" algn="l" rtl="0">
              <a:lnSpc>
                <a:spcPct val="115000"/>
              </a:lnSpc>
              <a:spcBef>
                <a:spcPts val="0"/>
              </a:spcBef>
              <a:spcAft>
                <a:spcPts val="0"/>
              </a:spcAft>
              <a:buNone/>
            </a:pPr>
            <a:r>
              <a:rPr lang="en" sz="1600">
                <a:solidFill>
                  <a:srgbClr val="5D6266"/>
                </a:solidFill>
                <a:latin typeface="Open Sans"/>
                <a:ea typeface="Open Sans"/>
                <a:cs typeface="Open Sans"/>
                <a:sym typeface="Open Sans"/>
              </a:rPr>
              <a:t>Tel: +1 607-257-5300</a:t>
            </a:r>
            <a:endParaRPr sz="1600">
              <a:solidFill>
                <a:srgbClr val="5D6266"/>
              </a:solidFill>
              <a:latin typeface="Open Sans"/>
              <a:ea typeface="Open Sans"/>
              <a:cs typeface="Open Sans"/>
              <a:sym typeface="Open Sans"/>
            </a:endParaRPr>
          </a:p>
          <a:p>
            <a:pPr marL="0" lvl="0" indent="0" algn="l" rtl="0">
              <a:lnSpc>
                <a:spcPct val="115000"/>
              </a:lnSpc>
              <a:spcBef>
                <a:spcPts val="0"/>
              </a:spcBef>
              <a:spcAft>
                <a:spcPts val="0"/>
              </a:spcAft>
              <a:buNone/>
            </a:pPr>
            <a:r>
              <a:rPr lang="en" sz="1600">
                <a:solidFill>
                  <a:srgbClr val="5D6266"/>
                </a:solidFill>
                <a:latin typeface="Open Sans"/>
                <a:ea typeface="Open Sans"/>
                <a:cs typeface="Open Sans"/>
                <a:sym typeface="Open Sans"/>
              </a:rPr>
              <a:t>support@transonic.com</a:t>
            </a:r>
            <a:endParaRPr sz="1600">
              <a:solidFill>
                <a:srgbClr val="5D6266"/>
              </a:solidFill>
              <a:latin typeface="Open Sans"/>
              <a:ea typeface="Open Sans"/>
              <a:cs typeface="Open Sans"/>
              <a:sym typeface="Open Sans"/>
            </a:endParaRPr>
          </a:p>
        </p:txBody>
      </p:sp>
      <p:pic>
        <p:nvPicPr>
          <p:cNvPr id="4" name="Google Shape;95;p19">
            <a:extLst>
              <a:ext uri="{FF2B5EF4-FFF2-40B4-BE49-F238E27FC236}">
                <a16:creationId xmlns:a16="http://schemas.microsoft.com/office/drawing/2014/main" id="{22D800E0-E293-C641-BC54-2AE646B4BF32}"/>
              </a:ext>
            </a:extLst>
          </p:cNvPr>
          <p:cNvPicPr preferRelativeResize="0"/>
          <p:nvPr/>
        </p:nvPicPr>
        <p:blipFill>
          <a:blip r:embed="rId3">
            <a:alphaModFix/>
          </a:blip>
          <a:stretch>
            <a:fillRect/>
          </a:stretch>
        </p:blipFill>
        <p:spPr>
          <a:xfrm>
            <a:off x="464633" y="2353101"/>
            <a:ext cx="3732400" cy="985367"/>
          </a:xfrm>
          <a:prstGeom prst="rect">
            <a:avLst/>
          </a:prstGeom>
          <a:noFill/>
          <a:ln>
            <a:noFill/>
          </a:ln>
        </p:spPr>
      </p:pic>
      <p:sp>
        <p:nvSpPr>
          <p:cNvPr id="5" name="Google Shape;96;p19">
            <a:extLst>
              <a:ext uri="{FF2B5EF4-FFF2-40B4-BE49-F238E27FC236}">
                <a16:creationId xmlns:a16="http://schemas.microsoft.com/office/drawing/2014/main" id="{7706FA8E-556F-F941-B7FE-3567D9B6BE8E}"/>
              </a:ext>
            </a:extLst>
          </p:cNvPr>
          <p:cNvSpPr txBox="1"/>
          <p:nvPr/>
        </p:nvSpPr>
        <p:spPr>
          <a:xfrm>
            <a:off x="4734567" y="1617300"/>
            <a:ext cx="6930400" cy="2930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 sz="1867" dirty="0">
                <a:solidFill>
                  <a:srgbClr val="5D6266"/>
                </a:solidFill>
                <a:latin typeface="Open Sans"/>
                <a:ea typeface="Open Sans"/>
                <a:cs typeface="Open Sans"/>
                <a:sym typeface="Open Sans"/>
              </a:rPr>
              <a:t>Transonic Systems Inc. is a global manufacturer of innovative biomedical measurement equipment. Founded in 1983, Transonic sells gold standard transit-time ultrasound Flowmeters and Monitors for surgical, hemodialysis, pediatric critical care, perfusion, interventional radiology and research applications. Transonic</a:t>
            </a:r>
            <a:r>
              <a:rPr lang="en" sz="1867" baseline="30000" dirty="0">
                <a:solidFill>
                  <a:srgbClr val="5D6266"/>
                </a:solidFill>
                <a:latin typeface="Open Sans"/>
                <a:ea typeface="Open Sans"/>
                <a:cs typeface="Open Sans"/>
                <a:sym typeface="Open Sans"/>
              </a:rPr>
              <a:t>® </a:t>
            </a:r>
            <a:r>
              <a:rPr lang="en" sz="1867" dirty="0">
                <a:solidFill>
                  <a:srgbClr val="5D6266"/>
                </a:solidFill>
                <a:latin typeface="Open Sans"/>
                <a:ea typeface="Open Sans"/>
                <a:cs typeface="Open Sans"/>
                <a:sym typeface="Open Sans"/>
              </a:rPr>
              <a:t>also provides pressure and pressure volume systems, laser Doppler Flowmeters and telemetry systems.</a:t>
            </a:r>
            <a:endParaRPr sz="1867" dirty="0">
              <a:solidFill>
                <a:srgbClr val="5D6266"/>
              </a:solidFill>
              <a:latin typeface="Open Sans"/>
              <a:ea typeface="Open Sans"/>
              <a:cs typeface="Open Sans"/>
              <a:sym typeface="Open Sans"/>
            </a:endParaRPr>
          </a:p>
        </p:txBody>
      </p:sp>
      <p:sp>
        <p:nvSpPr>
          <p:cNvPr id="6" name="Google Shape;97;p19">
            <a:extLst>
              <a:ext uri="{FF2B5EF4-FFF2-40B4-BE49-F238E27FC236}">
                <a16:creationId xmlns:a16="http://schemas.microsoft.com/office/drawing/2014/main" id="{162DEB19-2153-3A4A-9EE2-6101F9EF4225}"/>
              </a:ext>
            </a:extLst>
          </p:cNvPr>
          <p:cNvSpPr txBox="1"/>
          <p:nvPr/>
        </p:nvSpPr>
        <p:spPr>
          <a:xfrm>
            <a:off x="3321104" y="4821733"/>
            <a:ext cx="3056000" cy="19492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 sz="1600" b="1">
                <a:solidFill>
                  <a:srgbClr val="1461AB"/>
                </a:solidFill>
                <a:latin typeface="Open Sans"/>
                <a:ea typeface="Open Sans"/>
                <a:cs typeface="Open Sans"/>
                <a:sym typeface="Open Sans"/>
              </a:rPr>
              <a:t>Europe</a:t>
            </a:r>
            <a:endParaRPr sz="1600" b="1">
              <a:solidFill>
                <a:srgbClr val="1461AB"/>
              </a:solidFill>
              <a:latin typeface="Open Sans"/>
              <a:ea typeface="Open Sans"/>
              <a:cs typeface="Open Sans"/>
              <a:sym typeface="Open Sans"/>
            </a:endParaRPr>
          </a:p>
          <a:p>
            <a:pPr marL="0" lvl="0" indent="0" algn="l" rtl="0">
              <a:lnSpc>
                <a:spcPct val="115000"/>
              </a:lnSpc>
              <a:spcBef>
                <a:spcPts val="0"/>
              </a:spcBef>
              <a:spcAft>
                <a:spcPts val="0"/>
              </a:spcAft>
              <a:buNone/>
            </a:pPr>
            <a:r>
              <a:rPr lang="en" sz="1600">
                <a:solidFill>
                  <a:srgbClr val="5D6266"/>
                </a:solidFill>
                <a:latin typeface="Open Sans"/>
                <a:ea typeface="Open Sans"/>
                <a:cs typeface="Open Sans"/>
                <a:sym typeface="Open Sans"/>
              </a:rPr>
              <a:t>Transonic Europe B.V.</a:t>
            </a:r>
            <a:endParaRPr sz="1600">
              <a:solidFill>
                <a:srgbClr val="5D6266"/>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600">
                <a:solidFill>
                  <a:srgbClr val="5D6266"/>
                </a:solidFill>
                <a:latin typeface="Open Sans"/>
                <a:ea typeface="Open Sans"/>
                <a:cs typeface="Open Sans"/>
                <a:sym typeface="Open Sans"/>
              </a:rPr>
              <a:t>Tel: +31 43-407-7200</a:t>
            </a:r>
            <a:endParaRPr sz="1600">
              <a:solidFill>
                <a:srgbClr val="5D6266"/>
              </a:solidFill>
              <a:latin typeface="Open Sans"/>
              <a:ea typeface="Open Sans"/>
              <a:cs typeface="Open Sans"/>
              <a:sym typeface="Open Sans"/>
            </a:endParaRPr>
          </a:p>
          <a:p>
            <a:pPr marL="0" lvl="0" indent="0" algn="l" rtl="0">
              <a:lnSpc>
                <a:spcPct val="115000"/>
              </a:lnSpc>
              <a:spcBef>
                <a:spcPts val="0"/>
              </a:spcBef>
              <a:spcAft>
                <a:spcPts val="0"/>
              </a:spcAft>
              <a:buNone/>
            </a:pPr>
            <a:r>
              <a:rPr lang="en" sz="1600">
                <a:solidFill>
                  <a:srgbClr val="5D6266"/>
                </a:solidFill>
                <a:latin typeface="Open Sans"/>
                <a:ea typeface="Open Sans"/>
                <a:cs typeface="Open Sans"/>
                <a:sym typeface="Open Sans"/>
              </a:rPr>
              <a:t>europe@transonic.com</a:t>
            </a:r>
            <a:endParaRPr sz="1600">
              <a:solidFill>
                <a:srgbClr val="5D6266"/>
              </a:solidFill>
              <a:latin typeface="Open Sans"/>
              <a:ea typeface="Open Sans"/>
              <a:cs typeface="Open Sans"/>
              <a:sym typeface="Open Sans"/>
            </a:endParaRPr>
          </a:p>
        </p:txBody>
      </p:sp>
      <p:sp>
        <p:nvSpPr>
          <p:cNvPr id="7" name="Google Shape;98;p19">
            <a:extLst>
              <a:ext uri="{FF2B5EF4-FFF2-40B4-BE49-F238E27FC236}">
                <a16:creationId xmlns:a16="http://schemas.microsoft.com/office/drawing/2014/main" id="{46E2F560-BBD1-1944-8D7B-CB8B57095ACE}"/>
              </a:ext>
            </a:extLst>
          </p:cNvPr>
          <p:cNvSpPr txBox="1"/>
          <p:nvPr/>
        </p:nvSpPr>
        <p:spPr>
          <a:xfrm>
            <a:off x="6042929" y="4821733"/>
            <a:ext cx="3056000" cy="19492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 sz="1600" b="1">
                <a:solidFill>
                  <a:srgbClr val="1461AB"/>
                </a:solidFill>
                <a:latin typeface="Open Sans"/>
                <a:ea typeface="Open Sans"/>
                <a:cs typeface="Open Sans"/>
                <a:sym typeface="Open Sans"/>
              </a:rPr>
              <a:t>Asia/Pacific</a:t>
            </a:r>
            <a:endParaRPr sz="1600" b="1">
              <a:solidFill>
                <a:srgbClr val="1461AB"/>
              </a:solidFill>
              <a:latin typeface="Open Sans"/>
              <a:ea typeface="Open Sans"/>
              <a:cs typeface="Open Sans"/>
              <a:sym typeface="Open Sans"/>
            </a:endParaRPr>
          </a:p>
          <a:p>
            <a:pPr marL="0" lvl="0" indent="0" algn="l" rtl="0">
              <a:lnSpc>
                <a:spcPct val="115000"/>
              </a:lnSpc>
              <a:spcBef>
                <a:spcPts val="0"/>
              </a:spcBef>
              <a:spcAft>
                <a:spcPts val="0"/>
              </a:spcAft>
              <a:buNone/>
            </a:pPr>
            <a:r>
              <a:rPr lang="en" sz="1600">
                <a:solidFill>
                  <a:srgbClr val="5D6266"/>
                </a:solidFill>
                <a:latin typeface="Open Sans"/>
                <a:ea typeface="Open Sans"/>
                <a:cs typeface="Open Sans"/>
                <a:sym typeface="Open Sans"/>
              </a:rPr>
              <a:t>Transonic Asia Inc.</a:t>
            </a:r>
            <a:endParaRPr sz="1600">
              <a:solidFill>
                <a:srgbClr val="5D6266"/>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600">
                <a:solidFill>
                  <a:srgbClr val="5D6266"/>
                </a:solidFill>
                <a:latin typeface="Open Sans"/>
                <a:ea typeface="Open Sans"/>
                <a:cs typeface="Open Sans"/>
                <a:sym typeface="Open Sans"/>
              </a:rPr>
              <a:t>Tel: +886 3399-5806</a:t>
            </a:r>
            <a:endParaRPr sz="1600">
              <a:solidFill>
                <a:srgbClr val="5D6266"/>
              </a:solidFill>
              <a:latin typeface="Open Sans"/>
              <a:ea typeface="Open Sans"/>
              <a:cs typeface="Open Sans"/>
              <a:sym typeface="Open Sans"/>
            </a:endParaRPr>
          </a:p>
          <a:p>
            <a:pPr marL="0" lvl="0" indent="0" algn="l" rtl="0">
              <a:lnSpc>
                <a:spcPct val="115000"/>
              </a:lnSpc>
              <a:spcBef>
                <a:spcPts val="0"/>
              </a:spcBef>
              <a:spcAft>
                <a:spcPts val="0"/>
              </a:spcAft>
              <a:buNone/>
            </a:pPr>
            <a:r>
              <a:rPr lang="en" sz="1600">
                <a:solidFill>
                  <a:srgbClr val="5D6266"/>
                </a:solidFill>
                <a:latin typeface="Open Sans"/>
                <a:ea typeface="Open Sans"/>
                <a:cs typeface="Open Sans"/>
                <a:sym typeface="Open Sans"/>
              </a:rPr>
              <a:t>support@transonicasia.com</a:t>
            </a:r>
            <a:endParaRPr sz="1600">
              <a:solidFill>
                <a:srgbClr val="5D6266"/>
              </a:solidFill>
              <a:latin typeface="Open Sans"/>
              <a:ea typeface="Open Sans"/>
              <a:cs typeface="Open Sans"/>
              <a:sym typeface="Open Sans"/>
            </a:endParaRPr>
          </a:p>
        </p:txBody>
      </p:sp>
      <p:sp>
        <p:nvSpPr>
          <p:cNvPr id="8" name="Google Shape;99;p19">
            <a:extLst>
              <a:ext uri="{FF2B5EF4-FFF2-40B4-BE49-F238E27FC236}">
                <a16:creationId xmlns:a16="http://schemas.microsoft.com/office/drawing/2014/main" id="{95AC9483-A1DF-2A4C-B7F2-227A66DA86B1}"/>
              </a:ext>
            </a:extLst>
          </p:cNvPr>
          <p:cNvSpPr txBox="1"/>
          <p:nvPr/>
        </p:nvSpPr>
        <p:spPr>
          <a:xfrm>
            <a:off x="9016061" y="4821733"/>
            <a:ext cx="3056000" cy="19492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 sz="1600" b="1" dirty="0">
                <a:solidFill>
                  <a:srgbClr val="1461AB"/>
                </a:solidFill>
                <a:latin typeface="Open Sans"/>
                <a:ea typeface="Open Sans"/>
                <a:cs typeface="Open Sans"/>
                <a:sym typeface="Open Sans"/>
              </a:rPr>
              <a:t>Japan</a:t>
            </a:r>
            <a:endParaRPr sz="1600" b="1" dirty="0">
              <a:solidFill>
                <a:srgbClr val="1461AB"/>
              </a:solidFill>
              <a:latin typeface="Open Sans"/>
              <a:ea typeface="Open Sans"/>
              <a:cs typeface="Open Sans"/>
              <a:sym typeface="Open Sans"/>
            </a:endParaRPr>
          </a:p>
          <a:p>
            <a:pPr marL="0" lvl="0" indent="0" algn="l" rtl="0">
              <a:lnSpc>
                <a:spcPct val="115000"/>
              </a:lnSpc>
              <a:spcBef>
                <a:spcPts val="0"/>
              </a:spcBef>
              <a:spcAft>
                <a:spcPts val="0"/>
              </a:spcAft>
              <a:buNone/>
            </a:pPr>
            <a:r>
              <a:rPr lang="en" sz="1600" dirty="0" err="1">
                <a:solidFill>
                  <a:srgbClr val="5D6266"/>
                </a:solidFill>
                <a:latin typeface="Open Sans"/>
                <a:ea typeface="Open Sans"/>
                <a:cs typeface="Open Sans"/>
                <a:sym typeface="Open Sans"/>
              </a:rPr>
              <a:t>Nipro</a:t>
            </a:r>
            <a:r>
              <a:rPr lang="en" sz="1600" dirty="0">
                <a:solidFill>
                  <a:srgbClr val="5D6266"/>
                </a:solidFill>
                <a:latin typeface="Open Sans"/>
                <a:ea typeface="Open Sans"/>
                <a:cs typeface="Open Sans"/>
                <a:sym typeface="Open Sans"/>
              </a:rPr>
              <a:t>-Transonic Japan Inc.</a:t>
            </a:r>
            <a:endParaRPr sz="1600" dirty="0">
              <a:solidFill>
                <a:srgbClr val="5D6266"/>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600" dirty="0">
                <a:solidFill>
                  <a:srgbClr val="5D6266"/>
                </a:solidFill>
                <a:latin typeface="Open Sans"/>
                <a:ea typeface="Open Sans"/>
                <a:cs typeface="Open Sans"/>
                <a:sym typeface="Open Sans"/>
              </a:rPr>
              <a:t>Tel: +81 04-2946-8541</a:t>
            </a:r>
            <a:endParaRPr sz="1600" dirty="0">
              <a:solidFill>
                <a:srgbClr val="5D6266"/>
              </a:solidFill>
              <a:latin typeface="Open Sans"/>
              <a:ea typeface="Open Sans"/>
              <a:cs typeface="Open Sans"/>
              <a:sym typeface="Open Sans"/>
            </a:endParaRPr>
          </a:p>
          <a:p>
            <a:pPr marL="0" lvl="0" indent="0" algn="l" rtl="0">
              <a:lnSpc>
                <a:spcPct val="115000"/>
              </a:lnSpc>
              <a:spcBef>
                <a:spcPts val="0"/>
              </a:spcBef>
              <a:spcAft>
                <a:spcPts val="0"/>
              </a:spcAft>
              <a:buNone/>
            </a:pPr>
            <a:r>
              <a:rPr lang="en" sz="1600" dirty="0" err="1">
                <a:solidFill>
                  <a:srgbClr val="5D6266"/>
                </a:solidFill>
                <a:latin typeface="Open Sans"/>
                <a:ea typeface="Open Sans"/>
                <a:cs typeface="Open Sans"/>
                <a:sym typeface="Open Sans"/>
              </a:rPr>
              <a:t>japan@transonic.com</a:t>
            </a:r>
            <a:endParaRPr sz="1600" dirty="0">
              <a:solidFill>
                <a:srgbClr val="5D6266"/>
              </a:solidFill>
              <a:latin typeface="Open Sans"/>
              <a:ea typeface="Open Sans"/>
              <a:cs typeface="Open Sans"/>
              <a:sym typeface="Open Sans"/>
            </a:endParaRPr>
          </a:p>
        </p:txBody>
      </p:sp>
    </p:spTree>
    <p:extLst>
      <p:ext uri="{BB962C8B-B14F-4D97-AF65-F5344CB8AC3E}">
        <p14:creationId xmlns:p14="http://schemas.microsoft.com/office/powerpoint/2010/main" val="641829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cSld name="Title and body">
    <p:bg>
      <p:bgPr>
        <a:blipFill>
          <a:blip r:embed="rId2"/>
          <a:stretch>
            <a:fillRect/>
          </a:stretch>
        </a:blipFill>
        <a:effectLst/>
      </p:bgPr>
    </p:bg>
    <p:spTree>
      <p:nvGrpSpPr>
        <p:cNvPr id="1" name="Shape 16"/>
        <p:cNvGrpSpPr/>
        <p:nvPr/>
      </p:nvGrpSpPr>
      <p:grpSpPr>
        <a:xfrm>
          <a:off x="0" y="0"/>
          <a:ext cx="0" cy="0"/>
          <a:chOff x="0" y="0"/>
          <a:chExt cx="0" cy="0"/>
        </a:xfrm>
      </p:grpSpPr>
    </p:spTree>
    <p:extLst>
      <p:ext uri="{BB962C8B-B14F-4D97-AF65-F5344CB8AC3E}">
        <p14:creationId xmlns:p14="http://schemas.microsoft.com/office/powerpoint/2010/main" val="4078837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B28DB1A-2BFC-41CF-9165-A2EDC1A47B29}"/>
              </a:ext>
            </a:extLst>
          </p:cNvPr>
          <p:cNvSpPr>
            <a:spLocks noGrp="1"/>
          </p:cNvSpPr>
          <p:nvPr>
            <p:ph type="title"/>
          </p:nvPr>
        </p:nvSpPr>
        <p:spPr>
          <a:xfrm>
            <a:off x="604737" y="736466"/>
            <a:ext cx="10515600" cy="6714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83B023-7A72-4B4E-9C99-8A3F8366B7A5}"/>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5636944"/>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733" b="0" i="0" u="none" strike="noStrike" cap="none">
          <a:solidFill>
            <a:srgbClr val="1461AB"/>
          </a:solidFill>
          <a:latin typeface="Open Sans SemiBold" panose="020B0604020202020204" charset="0"/>
          <a:ea typeface="Open Sans SemiBold" panose="020B0604020202020204" charset="0"/>
          <a:cs typeface="Open Sans SemiBold" panose="020B0604020202020204" charset="0"/>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0" marR="0" lvl="0" indent="0" algn="l" rtl="0" eaLnBrk="1" hangingPunct="1">
        <a:lnSpc>
          <a:spcPct val="100000"/>
        </a:lnSpc>
        <a:spcBef>
          <a:spcPts val="0"/>
        </a:spcBef>
        <a:spcAft>
          <a:spcPts val="0"/>
        </a:spcAft>
        <a:buClr>
          <a:srgbClr val="000000"/>
        </a:buClr>
        <a:buFont typeface="Arial"/>
        <a:buNone/>
        <a:defRPr sz="2133" b="1" i="0" u="none" strike="noStrike" cap="none">
          <a:solidFill>
            <a:srgbClr val="5D6266"/>
          </a:solidFill>
          <a:latin typeface="Open Sans" panose="020B0604020202020204" charset="0"/>
          <a:ea typeface="Open Sans" panose="020B0604020202020204" charset="0"/>
          <a:cs typeface="Open Sans" panose="020B0604020202020204" charset="0"/>
          <a:sym typeface="Arial"/>
        </a:defRPr>
      </a:lvl1pPr>
      <a:lvl2pPr marR="0" lvl="1" algn="l" rtl="0" eaLnBrk="1" hangingPunct="1">
        <a:lnSpc>
          <a:spcPct val="100000"/>
        </a:lnSpc>
        <a:spcBef>
          <a:spcPts val="0"/>
        </a:spcBef>
        <a:spcAft>
          <a:spcPts val="0"/>
        </a:spcAft>
        <a:buClr>
          <a:srgbClr val="000000"/>
        </a:buClr>
        <a:buFont typeface="Arial"/>
        <a:defRPr sz="2400" b="0" i="0" u="none" strike="noStrike" cap="none">
          <a:solidFill>
            <a:srgbClr val="5D6266"/>
          </a:solidFill>
          <a:latin typeface="Open Sans" panose="020B0604020202020204" charset="0"/>
          <a:ea typeface="Open Sans" panose="020B0604020202020204" charset="0"/>
          <a:cs typeface="Open Sans" panose="020B0604020202020204" charset="0"/>
          <a:sym typeface="Arial"/>
        </a:defRPr>
      </a:lvl2pPr>
      <a:lvl3pPr marL="380990" marR="0" lvl="2" indent="-380990" algn="l" rtl="0" eaLnBrk="1" hangingPunct="1">
        <a:lnSpc>
          <a:spcPct val="100000"/>
        </a:lnSpc>
        <a:spcBef>
          <a:spcPts val="0"/>
        </a:spcBef>
        <a:spcAft>
          <a:spcPts val="0"/>
        </a:spcAft>
        <a:buClr>
          <a:srgbClr val="1461AB"/>
        </a:buClr>
        <a:buSzPct val="100000"/>
        <a:buFont typeface="Open Sans" panose="020B0604020202020204" charset="0"/>
        <a:buChar char="●"/>
        <a:defRPr sz="1867" b="0" i="0" u="none" strike="noStrike" cap="none">
          <a:solidFill>
            <a:srgbClr val="5D6266"/>
          </a:solidFill>
          <a:latin typeface="Open Sans" panose="020B0604020202020204" charset="0"/>
          <a:ea typeface="Open Sans" panose="020B0604020202020204" charset="0"/>
          <a:cs typeface="Open Sans" panose="020B0604020202020204" charset="0"/>
          <a:sym typeface="Arial"/>
        </a:defRPr>
      </a:lvl3pPr>
      <a:lvl4pPr marL="380990" marR="0" lvl="3" indent="-380990" algn="l" rtl="0" eaLnBrk="1" hangingPunct="1">
        <a:lnSpc>
          <a:spcPct val="100000"/>
        </a:lnSpc>
        <a:spcBef>
          <a:spcPts val="0"/>
        </a:spcBef>
        <a:spcAft>
          <a:spcPts val="0"/>
        </a:spcAft>
        <a:buClr>
          <a:schemeClr val="bg1"/>
        </a:buClr>
        <a:buFont typeface="Open Sans" panose="020B0604020202020204" charset="0"/>
        <a:buChar char="●"/>
        <a:defRPr sz="1867" b="0" i="0" u="none" strike="noStrike" cap="none">
          <a:solidFill>
            <a:schemeClr val="bg1"/>
          </a:solidFill>
          <a:latin typeface="Open Sans" panose="020B0604020202020204" charset="0"/>
          <a:ea typeface="Open Sans" panose="020B0604020202020204" charset="0"/>
          <a:cs typeface="Open Sans" panose="020B0604020202020204" charset="0"/>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1461AB"/>
          </a:solidFill>
          <a:latin typeface="Open Sans" panose="020B0604020202020204" charset="0"/>
          <a:ea typeface="Open Sans" panose="020B0604020202020204" charset="0"/>
          <a:cs typeface="Open Sans" panose="020B0604020202020204" charset="0"/>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transonic.com/" TargetMode="Externa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hyperlink" Target="http://www.transonic.co/"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www.transonic.com/"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F9955D-9E4D-4C17-8DB8-E93E8A3B6BFC}"/>
              </a:ext>
            </a:extLst>
          </p:cNvPr>
          <p:cNvSpPr>
            <a:spLocks noGrp="1"/>
          </p:cNvSpPr>
          <p:nvPr>
            <p:ph type="body" sz="quarter" idx="10"/>
          </p:nvPr>
        </p:nvSpPr>
        <p:spPr/>
        <p:txBody>
          <a:bodyPr/>
          <a:lstStyle/>
          <a:p>
            <a:r>
              <a:rPr lang="en-US" dirty="0"/>
              <a:t>HD03 Hemodialysis Monitor Training</a:t>
            </a:r>
          </a:p>
          <a:p>
            <a:r>
              <a:rPr lang="en-US" dirty="0"/>
              <a:t>Delivered Flow Measurement</a:t>
            </a:r>
          </a:p>
        </p:txBody>
      </p:sp>
    </p:spTree>
    <p:extLst>
      <p:ext uri="{BB962C8B-B14F-4D97-AF65-F5344CB8AC3E}">
        <p14:creationId xmlns:p14="http://schemas.microsoft.com/office/powerpoint/2010/main" val="4292144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2C3CE-5DF4-4E11-9B1A-ED1E414BA082}"/>
              </a:ext>
            </a:extLst>
          </p:cNvPr>
          <p:cNvSpPr>
            <a:spLocks noGrp="1"/>
          </p:cNvSpPr>
          <p:nvPr>
            <p:ph type="title"/>
          </p:nvPr>
        </p:nvSpPr>
        <p:spPr/>
        <p:txBody>
          <a:bodyPr>
            <a:noAutofit/>
          </a:bodyPr>
          <a:lstStyle/>
          <a:p>
            <a:r>
              <a:rPr lang="en-US" dirty="0"/>
              <a:t>Delivered Flow Measurement</a:t>
            </a:r>
            <a:endParaRPr lang="en-US" sz="2800" dirty="0"/>
          </a:p>
        </p:txBody>
      </p:sp>
      <p:sp>
        <p:nvSpPr>
          <p:cNvPr id="3" name="Text Placeholder 2">
            <a:extLst>
              <a:ext uri="{FF2B5EF4-FFF2-40B4-BE49-F238E27FC236}">
                <a16:creationId xmlns:a16="http://schemas.microsoft.com/office/drawing/2014/main" id="{598A5746-A49B-449B-A8A9-7E2EE93DC91A}"/>
              </a:ext>
            </a:extLst>
          </p:cNvPr>
          <p:cNvSpPr>
            <a:spLocks noGrp="1"/>
          </p:cNvSpPr>
          <p:nvPr>
            <p:ph type="body" sz="quarter" idx="12"/>
          </p:nvPr>
        </p:nvSpPr>
        <p:spPr>
          <a:xfrm>
            <a:off x="7640607" y="791656"/>
            <a:ext cx="3107733" cy="561052"/>
          </a:xfrm>
        </p:spPr>
        <p:txBody>
          <a:bodyPr>
            <a:normAutofit fontScale="85000" lnSpcReduction="20000"/>
          </a:bodyPr>
          <a:lstStyle/>
          <a:p>
            <a:r>
              <a:rPr lang="en-US" dirty="0"/>
              <a:t>Result Interpretation</a:t>
            </a:r>
          </a:p>
          <a:p>
            <a:r>
              <a:rPr lang="en-US" dirty="0"/>
              <a:t>Out of Range </a:t>
            </a:r>
          </a:p>
        </p:txBody>
      </p:sp>
      <p:sp>
        <p:nvSpPr>
          <p:cNvPr id="5" name="Text Placeholder 4">
            <a:extLst>
              <a:ext uri="{FF2B5EF4-FFF2-40B4-BE49-F238E27FC236}">
                <a16:creationId xmlns:a16="http://schemas.microsoft.com/office/drawing/2014/main" id="{7462081F-ADFB-4841-910A-B8CE03ABBEF1}"/>
              </a:ext>
            </a:extLst>
          </p:cNvPr>
          <p:cNvSpPr>
            <a:spLocks noGrp="1"/>
          </p:cNvSpPr>
          <p:nvPr>
            <p:ph type="body" sz="quarter" idx="14"/>
          </p:nvPr>
        </p:nvSpPr>
        <p:spPr>
          <a:xfrm>
            <a:off x="7970808" y="1516345"/>
            <a:ext cx="3942271" cy="4834467"/>
          </a:xfrm>
        </p:spPr>
        <p:txBody>
          <a:bodyPr>
            <a:normAutofit/>
          </a:bodyPr>
          <a:lstStyle/>
          <a:p>
            <a:r>
              <a:rPr lang="en-US" dirty="0"/>
              <a:t>If the Delivered Flow is not within 10% of the Pump Setting, the percentage difference will display in the result box in red.</a:t>
            </a:r>
          </a:p>
          <a:p>
            <a:r>
              <a:rPr lang="en-US" dirty="0"/>
              <a:t>If the Delivered Flow is lower than the Pump Setting, this means the patient is getting less dialysis than prescribed.</a:t>
            </a:r>
          </a:p>
          <a:p>
            <a:r>
              <a:rPr lang="en-US" dirty="0"/>
              <a:t>Check your facility’s policy on whether to adjust the Pump Setting to improve the patient’s Delivered Flow. </a:t>
            </a:r>
          </a:p>
          <a:p>
            <a:pPr marL="0" indent="0">
              <a:buNone/>
            </a:pPr>
            <a:endParaRPr lang="en-US" dirty="0"/>
          </a:p>
        </p:txBody>
      </p:sp>
      <p:pic>
        <p:nvPicPr>
          <p:cNvPr id="9" name="Picture 8" descr="A screenshot of a cell phone&#10;&#10;Description automatically generated">
            <a:extLst>
              <a:ext uri="{FF2B5EF4-FFF2-40B4-BE49-F238E27FC236}">
                <a16:creationId xmlns:a16="http://schemas.microsoft.com/office/drawing/2014/main" id="{78C5C3AE-A144-4C35-8929-54952D578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240" y="1873495"/>
            <a:ext cx="5153025" cy="3638550"/>
          </a:xfrm>
          <a:prstGeom prst="rect">
            <a:avLst/>
          </a:prstGeom>
        </p:spPr>
      </p:pic>
    </p:spTree>
    <p:extLst>
      <p:ext uri="{BB962C8B-B14F-4D97-AF65-F5344CB8AC3E}">
        <p14:creationId xmlns:p14="http://schemas.microsoft.com/office/powerpoint/2010/main" val="4142107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2C3CE-5DF4-4E11-9B1A-ED1E414BA082}"/>
              </a:ext>
            </a:extLst>
          </p:cNvPr>
          <p:cNvSpPr>
            <a:spLocks noGrp="1"/>
          </p:cNvSpPr>
          <p:nvPr>
            <p:ph type="title"/>
          </p:nvPr>
        </p:nvSpPr>
        <p:spPr/>
        <p:txBody>
          <a:bodyPr>
            <a:noAutofit/>
          </a:bodyPr>
          <a:lstStyle/>
          <a:p>
            <a:r>
              <a:rPr lang="en-US" dirty="0"/>
              <a:t>Delivered Flow Measurement</a:t>
            </a:r>
            <a:endParaRPr lang="en-US" sz="2800" dirty="0"/>
          </a:p>
        </p:txBody>
      </p:sp>
      <p:sp>
        <p:nvSpPr>
          <p:cNvPr id="3" name="Text Placeholder 2">
            <a:extLst>
              <a:ext uri="{FF2B5EF4-FFF2-40B4-BE49-F238E27FC236}">
                <a16:creationId xmlns:a16="http://schemas.microsoft.com/office/drawing/2014/main" id="{598A5746-A49B-449B-A8A9-7E2EE93DC91A}"/>
              </a:ext>
            </a:extLst>
          </p:cNvPr>
          <p:cNvSpPr>
            <a:spLocks noGrp="1"/>
          </p:cNvSpPr>
          <p:nvPr>
            <p:ph type="body" sz="quarter" idx="12"/>
          </p:nvPr>
        </p:nvSpPr>
        <p:spPr>
          <a:xfrm>
            <a:off x="7640607" y="791656"/>
            <a:ext cx="3107733" cy="561052"/>
          </a:xfrm>
        </p:spPr>
        <p:txBody>
          <a:bodyPr>
            <a:normAutofit fontScale="85000" lnSpcReduction="20000"/>
          </a:bodyPr>
          <a:lstStyle/>
          <a:p>
            <a:r>
              <a:rPr lang="en-US" dirty="0"/>
              <a:t>Result Interpretation </a:t>
            </a:r>
          </a:p>
          <a:p>
            <a:r>
              <a:rPr lang="en-US" dirty="0"/>
              <a:t>Out of Range </a:t>
            </a:r>
          </a:p>
          <a:p>
            <a:endParaRPr lang="en-US" dirty="0"/>
          </a:p>
        </p:txBody>
      </p:sp>
      <p:sp>
        <p:nvSpPr>
          <p:cNvPr id="5" name="Text Placeholder 4">
            <a:extLst>
              <a:ext uri="{FF2B5EF4-FFF2-40B4-BE49-F238E27FC236}">
                <a16:creationId xmlns:a16="http://schemas.microsoft.com/office/drawing/2014/main" id="{7462081F-ADFB-4841-910A-B8CE03ABBEF1}"/>
              </a:ext>
            </a:extLst>
          </p:cNvPr>
          <p:cNvSpPr>
            <a:spLocks noGrp="1"/>
          </p:cNvSpPr>
          <p:nvPr>
            <p:ph type="body" sz="quarter" idx="14"/>
          </p:nvPr>
        </p:nvSpPr>
        <p:spPr>
          <a:xfrm>
            <a:off x="7970808" y="1516345"/>
            <a:ext cx="3942271" cy="4834467"/>
          </a:xfrm>
        </p:spPr>
        <p:txBody>
          <a:bodyPr>
            <a:normAutofit lnSpcReduction="10000"/>
          </a:bodyPr>
          <a:lstStyle/>
          <a:p>
            <a:r>
              <a:rPr lang="en-US" dirty="0"/>
              <a:t>Check for the proper selection of the bloodlines (tubing) used for the measurement – wrong tubing selection will impact the measurement accuracy</a:t>
            </a:r>
            <a:r>
              <a:rPr lang="en-US" dirty="0">
                <a:solidFill>
                  <a:srgbClr val="FF0000"/>
                </a:solidFill>
              </a:rPr>
              <a:t>.</a:t>
            </a:r>
            <a:r>
              <a:rPr lang="en-US" dirty="0"/>
              <a:t> </a:t>
            </a:r>
          </a:p>
          <a:p>
            <a:r>
              <a:rPr lang="en-US" dirty="0"/>
              <a:t>Check for kinking of bloodlines as this is also a hemolysis risk. </a:t>
            </a:r>
            <a:endParaRPr lang="en-US" dirty="0">
              <a:solidFill>
                <a:srgbClr val="FF0000"/>
              </a:solidFill>
            </a:endParaRPr>
          </a:p>
          <a:p>
            <a:r>
              <a:rPr lang="en-US" dirty="0"/>
              <a:t>Needle type and gauge may impact the Delivered Flow</a:t>
            </a:r>
            <a:r>
              <a:rPr lang="en-US" dirty="0">
                <a:solidFill>
                  <a:srgbClr val="FF0000"/>
                </a:solidFill>
              </a:rPr>
              <a:t>.</a:t>
            </a:r>
          </a:p>
          <a:p>
            <a:r>
              <a:rPr lang="en-US" dirty="0"/>
              <a:t>AVG/AVF condition and Access Flow may impact Delivered Flow.  Recirculation and Access Flow results should be obtained for full assessment.   </a:t>
            </a:r>
          </a:p>
          <a:p>
            <a:r>
              <a:rPr lang="en-US" dirty="0"/>
              <a:t>Check the machine blood pump calibration.   </a:t>
            </a:r>
          </a:p>
          <a:p>
            <a:pPr marL="0" indent="0">
              <a:buNone/>
            </a:pPr>
            <a:endParaRPr lang="en-US" dirty="0"/>
          </a:p>
        </p:txBody>
      </p:sp>
      <p:pic>
        <p:nvPicPr>
          <p:cNvPr id="6" name="Picture 5">
            <a:extLst>
              <a:ext uri="{FF2B5EF4-FFF2-40B4-BE49-F238E27FC236}">
                <a16:creationId xmlns:a16="http://schemas.microsoft.com/office/drawing/2014/main" id="{27F6D6EE-DDAC-4232-B24B-682F21E787A3}"/>
              </a:ext>
            </a:extLst>
          </p:cNvPr>
          <p:cNvPicPr>
            <a:picLocks noChangeAspect="1"/>
          </p:cNvPicPr>
          <p:nvPr/>
        </p:nvPicPr>
        <p:blipFill>
          <a:blip r:embed="rId2"/>
          <a:stretch>
            <a:fillRect/>
          </a:stretch>
        </p:blipFill>
        <p:spPr>
          <a:xfrm>
            <a:off x="1438735" y="1855369"/>
            <a:ext cx="5151566" cy="3639627"/>
          </a:xfrm>
          <a:prstGeom prst="rect">
            <a:avLst/>
          </a:prstGeom>
        </p:spPr>
      </p:pic>
    </p:spTree>
    <p:extLst>
      <p:ext uri="{BB962C8B-B14F-4D97-AF65-F5344CB8AC3E}">
        <p14:creationId xmlns:p14="http://schemas.microsoft.com/office/powerpoint/2010/main" val="4252063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2C3CE-5DF4-4E11-9B1A-ED1E414BA082}"/>
              </a:ext>
            </a:extLst>
          </p:cNvPr>
          <p:cNvSpPr>
            <a:spLocks noGrp="1"/>
          </p:cNvSpPr>
          <p:nvPr>
            <p:ph type="title"/>
          </p:nvPr>
        </p:nvSpPr>
        <p:spPr/>
        <p:txBody>
          <a:bodyPr>
            <a:noAutofit/>
          </a:bodyPr>
          <a:lstStyle/>
          <a:p>
            <a:r>
              <a:rPr lang="en-US" sz="2800" dirty="0"/>
              <a:t>Delivered Flow Measurement on HD Machine with Compensated Blood Flow </a:t>
            </a:r>
          </a:p>
        </p:txBody>
      </p:sp>
      <p:sp>
        <p:nvSpPr>
          <p:cNvPr id="3" name="Text Placeholder 2">
            <a:extLst>
              <a:ext uri="{FF2B5EF4-FFF2-40B4-BE49-F238E27FC236}">
                <a16:creationId xmlns:a16="http://schemas.microsoft.com/office/drawing/2014/main" id="{598A5746-A49B-449B-A8A9-7E2EE93DC91A}"/>
              </a:ext>
            </a:extLst>
          </p:cNvPr>
          <p:cNvSpPr>
            <a:spLocks noGrp="1"/>
          </p:cNvSpPr>
          <p:nvPr>
            <p:ph type="body" sz="quarter" idx="12"/>
          </p:nvPr>
        </p:nvSpPr>
        <p:spPr>
          <a:xfrm>
            <a:off x="7640607" y="791656"/>
            <a:ext cx="3107733" cy="561052"/>
          </a:xfrm>
        </p:spPr>
        <p:txBody>
          <a:bodyPr>
            <a:normAutofit fontScale="92500"/>
          </a:bodyPr>
          <a:lstStyle/>
          <a:p>
            <a:r>
              <a:rPr lang="en-US" dirty="0"/>
              <a:t>Results Interpretation </a:t>
            </a:r>
          </a:p>
        </p:txBody>
      </p:sp>
      <p:sp>
        <p:nvSpPr>
          <p:cNvPr id="5" name="Text Placeholder 4">
            <a:extLst>
              <a:ext uri="{FF2B5EF4-FFF2-40B4-BE49-F238E27FC236}">
                <a16:creationId xmlns:a16="http://schemas.microsoft.com/office/drawing/2014/main" id="{7462081F-ADFB-4841-910A-B8CE03ABBEF1}"/>
              </a:ext>
            </a:extLst>
          </p:cNvPr>
          <p:cNvSpPr>
            <a:spLocks noGrp="1"/>
          </p:cNvSpPr>
          <p:nvPr>
            <p:ph type="body" sz="quarter" idx="14"/>
          </p:nvPr>
        </p:nvSpPr>
        <p:spPr>
          <a:xfrm>
            <a:off x="7970808" y="1516345"/>
            <a:ext cx="3942271" cy="4834467"/>
          </a:xfrm>
        </p:spPr>
        <p:txBody>
          <a:bodyPr>
            <a:normAutofit/>
          </a:bodyPr>
          <a:lstStyle/>
          <a:p>
            <a:r>
              <a:rPr lang="en-US" dirty="0"/>
              <a:t>The Delivered Flow can be higher than the Pump Setting with dialysis machines that utilized a compensated blood flow.  </a:t>
            </a:r>
          </a:p>
        </p:txBody>
      </p:sp>
      <p:pic>
        <p:nvPicPr>
          <p:cNvPr id="10" name="Picture 9" descr="A screenshot of a cell phone&#10;&#10;Description automatically generated">
            <a:extLst>
              <a:ext uri="{FF2B5EF4-FFF2-40B4-BE49-F238E27FC236}">
                <a16:creationId xmlns:a16="http://schemas.microsoft.com/office/drawing/2014/main" id="{9DE74ECA-947A-419C-B034-7AA86B156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005" y="2114303"/>
            <a:ext cx="5153025" cy="3638550"/>
          </a:xfrm>
          <a:prstGeom prst="rect">
            <a:avLst/>
          </a:prstGeom>
        </p:spPr>
      </p:pic>
    </p:spTree>
    <p:extLst>
      <p:ext uri="{BB962C8B-B14F-4D97-AF65-F5344CB8AC3E}">
        <p14:creationId xmlns:p14="http://schemas.microsoft.com/office/powerpoint/2010/main" val="466374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E67B568-263B-4AA0-BFD3-467851C188DB}"/>
              </a:ext>
            </a:extLst>
          </p:cNvPr>
          <p:cNvSpPr>
            <a:spLocks noGrp="1"/>
          </p:cNvSpPr>
          <p:nvPr>
            <p:ph type="body" sz="quarter" idx="10"/>
          </p:nvPr>
        </p:nvSpPr>
        <p:spPr/>
        <p:txBody>
          <a:bodyPr/>
          <a:lstStyle/>
          <a:p>
            <a:r>
              <a:rPr lang="en-US" dirty="0"/>
              <a:t>Catheters </a:t>
            </a:r>
          </a:p>
        </p:txBody>
      </p:sp>
      <p:sp>
        <p:nvSpPr>
          <p:cNvPr id="6" name="Title 5">
            <a:extLst>
              <a:ext uri="{FF2B5EF4-FFF2-40B4-BE49-F238E27FC236}">
                <a16:creationId xmlns:a16="http://schemas.microsoft.com/office/drawing/2014/main" id="{D1A67003-1DF1-4A7C-B458-C23F24E58D5A}"/>
              </a:ext>
            </a:extLst>
          </p:cNvPr>
          <p:cNvSpPr>
            <a:spLocks noGrp="1"/>
          </p:cNvSpPr>
          <p:nvPr>
            <p:ph type="title"/>
          </p:nvPr>
        </p:nvSpPr>
        <p:spPr/>
        <p:txBody>
          <a:bodyPr>
            <a:normAutofit fontScale="90000"/>
          </a:bodyPr>
          <a:lstStyle/>
          <a:p>
            <a:r>
              <a:rPr lang="en-US" dirty="0"/>
              <a:t>Delivered Flow Results Interpretation By Access Type </a:t>
            </a:r>
          </a:p>
        </p:txBody>
      </p:sp>
      <p:sp>
        <p:nvSpPr>
          <p:cNvPr id="8" name="Text Placeholder 7">
            <a:extLst>
              <a:ext uri="{FF2B5EF4-FFF2-40B4-BE49-F238E27FC236}">
                <a16:creationId xmlns:a16="http://schemas.microsoft.com/office/drawing/2014/main" id="{1D4124CB-A9E6-4EA5-8983-17C45E0C8D42}"/>
              </a:ext>
            </a:extLst>
          </p:cNvPr>
          <p:cNvSpPr>
            <a:spLocks noGrp="1"/>
          </p:cNvSpPr>
          <p:nvPr>
            <p:ph type="body" sz="quarter" idx="11"/>
          </p:nvPr>
        </p:nvSpPr>
        <p:spPr/>
        <p:txBody>
          <a:bodyPr/>
          <a:lstStyle/>
          <a:p>
            <a:r>
              <a:rPr lang="en-US" dirty="0"/>
              <a:t>AV Graft or AV Fistula </a:t>
            </a:r>
          </a:p>
        </p:txBody>
      </p:sp>
      <p:sp>
        <p:nvSpPr>
          <p:cNvPr id="9" name="Text Placeholder 8">
            <a:extLst>
              <a:ext uri="{FF2B5EF4-FFF2-40B4-BE49-F238E27FC236}">
                <a16:creationId xmlns:a16="http://schemas.microsoft.com/office/drawing/2014/main" id="{8A8AE6EC-71AC-462F-8F19-B69E2E987666}"/>
              </a:ext>
            </a:extLst>
          </p:cNvPr>
          <p:cNvSpPr>
            <a:spLocks noGrp="1"/>
          </p:cNvSpPr>
          <p:nvPr>
            <p:ph type="body" sz="quarter" idx="12"/>
          </p:nvPr>
        </p:nvSpPr>
        <p:spPr/>
        <p:txBody>
          <a:bodyPr>
            <a:normAutofit lnSpcReduction="10000"/>
          </a:bodyPr>
          <a:lstStyle/>
          <a:p>
            <a:r>
              <a:rPr lang="en-US" dirty="0"/>
              <a:t>If the Delivered Flow is greater than 10% or more to the Pump Setting, then the patient is not achieving the targeted dose of dialysis</a:t>
            </a:r>
          </a:p>
          <a:p>
            <a:r>
              <a:rPr lang="en-US" dirty="0"/>
              <a:t>Check for kinks in the catheter or bloodlines as this is also a hemolysis risk </a:t>
            </a:r>
          </a:p>
          <a:p>
            <a:r>
              <a:rPr lang="en-US" dirty="0"/>
              <a:t>Utilize the Optimization of Hemodialysis Adequacy  for Catheter Connection Configuration  with the Transonic Flow-QC® Hemodialysis Monitor algorithm to measure Delivered Flow and Recirculation to guide an </a:t>
            </a:r>
            <a:r>
              <a:rPr lang="en-US" dirty="0">
                <a:solidFill>
                  <a:schemeClr val="bg2"/>
                </a:solidFill>
              </a:rPr>
              <a:t>on-the-spot</a:t>
            </a:r>
            <a:r>
              <a:rPr lang="en-US" dirty="0"/>
              <a:t> correction.  </a:t>
            </a:r>
          </a:p>
        </p:txBody>
      </p:sp>
      <p:sp>
        <p:nvSpPr>
          <p:cNvPr id="10" name="Text Placeholder 9">
            <a:extLst>
              <a:ext uri="{FF2B5EF4-FFF2-40B4-BE49-F238E27FC236}">
                <a16:creationId xmlns:a16="http://schemas.microsoft.com/office/drawing/2014/main" id="{8DFE4D69-89E8-4782-A3D0-F9A7DC1A3F4A}"/>
              </a:ext>
            </a:extLst>
          </p:cNvPr>
          <p:cNvSpPr>
            <a:spLocks noGrp="1"/>
          </p:cNvSpPr>
          <p:nvPr>
            <p:ph type="body" sz="quarter" idx="13"/>
          </p:nvPr>
        </p:nvSpPr>
        <p:spPr/>
        <p:txBody>
          <a:bodyPr/>
          <a:lstStyle/>
          <a:p>
            <a:r>
              <a:rPr lang="en-US" dirty="0"/>
              <a:t>Check for kinking of bloodlines as this is also a hemolysis risk</a:t>
            </a:r>
          </a:p>
          <a:p>
            <a:r>
              <a:rPr lang="en-US" dirty="0"/>
              <a:t>Check for miss match of needle gauge for the prescribed Blood Flow Rate (example 16-gauge needles and 450 BFR) </a:t>
            </a:r>
          </a:p>
          <a:p>
            <a:r>
              <a:rPr lang="en-US" dirty="0"/>
              <a:t>Excessively negative pre-pump Arterial Pressure can limit the Delivered Flow and is most likely due to a very low Access Flow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042686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FE8D330-8FAF-4F73-9F5B-520F006415CA}"/>
              </a:ext>
            </a:extLst>
          </p:cNvPr>
          <p:cNvSpPr>
            <a:spLocks noGrp="1"/>
          </p:cNvSpPr>
          <p:nvPr>
            <p:ph type="body" sz="quarter" idx="10"/>
          </p:nvPr>
        </p:nvSpPr>
        <p:spPr/>
        <p:txBody>
          <a:bodyPr/>
          <a:lstStyle/>
          <a:p>
            <a:r>
              <a:rPr lang="en-US" dirty="0"/>
              <a:t>Dialysis Machine Without Compensated Blood Flow Rate</a:t>
            </a:r>
          </a:p>
        </p:txBody>
      </p:sp>
      <p:sp>
        <p:nvSpPr>
          <p:cNvPr id="10" name="Text Placeholder 9">
            <a:extLst>
              <a:ext uri="{FF2B5EF4-FFF2-40B4-BE49-F238E27FC236}">
                <a16:creationId xmlns:a16="http://schemas.microsoft.com/office/drawing/2014/main" id="{879AEBCE-C957-43B7-A945-694AB8D95663}"/>
              </a:ext>
            </a:extLst>
          </p:cNvPr>
          <p:cNvSpPr>
            <a:spLocks noGrp="1"/>
          </p:cNvSpPr>
          <p:nvPr>
            <p:ph type="body" sz="quarter" idx="11"/>
          </p:nvPr>
        </p:nvSpPr>
        <p:spPr/>
        <p:txBody>
          <a:bodyPr/>
          <a:lstStyle/>
          <a:p>
            <a:r>
              <a:rPr lang="en-US" dirty="0"/>
              <a:t>Dialysis Machine With Compensated Blood Flow Rate</a:t>
            </a:r>
          </a:p>
        </p:txBody>
      </p:sp>
      <p:sp>
        <p:nvSpPr>
          <p:cNvPr id="11" name="Text Placeholder 10">
            <a:extLst>
              <a:ext uri="{FF2B5EF4-FFF2-40B4-BE49-F238E27FC236}">
                <a16:creationId xmlns:a16="http://schemas.microsoft.com/office/drawing/2014/main" id="{79AFE4BA-CFBE-4A25-99CD-29E322E2E82B}"/>
              </a:ext>
            </a:extLst>
          </p:cNvPr>
          <p:cNvSpPr>
            <a:spLocks noGrp="1"/>
          </p:cNvSpPr>
          <p:nvPr>
            <p:ph type="body" sz="quarter" idx="12"/>
          </p:nvPr>
        </p:nvSpPr>
        <p:spPr/>
        <p:txBody>
          <a:bodyPr/>
          <a:lstStyle/>
          <a:p>
            <a:r>
              <a:rPr lang="en-US" dirty="0"/>
              <a:t>Optimization of Hemodialysis Catheter Adequacy Algorithm without Compensated Blood Flow Rate </a:t>
            </a:r>
          </a:p>
          <a:p>
            <a:pPr marL="0" indent="0">
              <a:buNone/>
            </a:pPr>
            <a:endParaRPr lang="en-US" dirty="0"/>
          </a:p>
        </p:txBody>
      </p:sp>
      <p:sp>
        <p:nvSpPr>
          <p:cNvPr id="12" name="Text Placeholder 11">
            <a:extLst>
              <a:ext uri="{FF2B5EF4-FFF2-40B4-BE49-F238E27FC236}">
                <a16:creationId xmlns:a16="http://schemas.microsoft.com/office/drawing/2014/main" id="{23572600-8C16-4A01-804F-A00301E604C8}"/>
              </a:ext>
            </a:extLst>
          </p:cNvPr>
          <p:cNvSpPr>
            <a:spLocks noGrp="1"/>
          </p:cNvSpPr>
          <p:nvPr>
            <p:ph type="body" sz="quarter" idx="13"/>
          </p:nvPr>
        </p:nvSpPr>
        <p:spPr/>
        <p:txBody>
          <a:bodyPr/>
          <a:lstStyle/>
          <a:p>
            <a:r>
              <a:rPr lang="en-US" dirty="0"/>
              <a:t>Optimization of Hemodialysis Catheter Adequacy Algorithm with Compensated Blood Flow Rate </a:t>
            </a:r>
          </a:p>
        </p:txBody>
      </p:sp>
      <p:sp>
        <p:nvSpPr>
          <p:cNvPr id="2" name="Title 1">
            <a:extLst>
              <a:ext uri="{FF2B5EF4-FFF2-40B4-BE49-F238E27FC236}">
                <a16:creationId xmlns:a16="http://schemas.microsoft.com/office/drawing/2014/main" id="{FD841AB3-2FAB-4E4C-956E-0E1211DE6238}"/>
              </a:ext>
            </a:extLst>
          </p:cNvPr>
          <p:cNvSpPr>
            <a:spLocks noGrp="1"/>
          </p:cNvSpPr>
          <p:nvPr>
            <p:ph type="title"/>
          </p:nvPr>
        </p:nvSpPr>
        <p:spPr/>
        <p:txBody>
          <a:bodyPr>
            <a:normAutofit fontScale="90000"/>
          </a:bodyPr>
          <a:lstStyle/>
          <a:p>
            <a:r>
              <a:rPr lang="en-US" dirty="0"/>
              <a:t>Optimization of Hemodialysis Catheter</a:t>
            </a:r>
            <a:br>
              <a:rPr lang="en-US" dirty="0"/>
            </a:br>
            <a:r>
              <a:rPr lang="en-US" dirty="0"/>
              <a:t>Adequacy Algorithm</a:t>
            </a:r>
          </a:p>
        </p:txBody>
      </p:sp>
      <p:pic>
        <p:nvPicPr>
          <p:cNvPr id="4" name="Picture 3">
            <a:extLst>
              <a:ext uri="{FF2B5EF4-FFF2-40B4-BE49-F238E27FC236}">
                <a16:creationId xmlns:a16="http://schemas.microsoft.com/office/drawing/2014/main" id="{A0D11CFF-6BEF-4D4A-B7C9-94FB240EAC94}"/>
              </a:ext>
            </a:extLst>
          </p:cNvPr>
          <p:cNvPicPr>
            <a:picLocks noChangeAspect="1"/>
          </p:cNvPicPr>
          <p:nvPr/>
        </p:nvPicPr>
        <p:blipFill>
          <a:blip r:embed="rId2"/>
          <a:stretch>
            <a:fillRect/>
          </a:stretch>
        </p:blipFill>
        <p:spPr>
          <a:xfrm>
            <a:off x="4481513" y="5291592"/>
            <a:ext cx="1244600" cy="1440258"/>
          </a:xfrm>
          <a:prstGeom prst="rect">
            <a:avLst/>
          </a:prstGeom>
        </p:spPr>
      </p:pic>
      <p:pic>
        <p:nvPicPr>
          <p:cNvPr id="5" name="Picture 4">
            <a:extLst>
              <a:ext uri="{FF2B5EF4-FFF2-40B4-BE49-F238E27FC236}">
                <a16:creationId xmlns:a16="http://schemas.microsoft.com/office/drawing/2014/main" id="{93AA41AF-9370-4208-B639-255469F63550}"/>
              </a:ext>
            </a:extLst>
          </p:cNvPr>
          <p:cNvPicPr>
            <a:picLocks noChangeAspect="1"/>
          </p:cNvPicPr>
          <p:nvPr/>
        </p:nvPicPr>
        <p:blipFill>
          <a:blip r:embed="rId3"/>
          <a:stretch>
            <a:fillRect/>
          </a:stretch>
        </p:blipFill>
        <p:spPr>
          <a:xfrm>
            <a:off x="4481513" y="2730080"/>
            <a:ext cx="1101724" cy="1320061"/>
          </a:xfrm>
          <a:prstGeom prst="rect">
            <a:avLst/>
          </a:prstGeom>
        </p:spPr>
      </p:pic>
    </p:spTree>
    <p:extLst>
      <p:ext uri="{BB962C8B-B14F-4D97-AF65-F5344CB8AC3E}">
        <p14:creationId xmlns:p14="http://schemas.microsoft.com/office/powerpoint/2010/main" val="2825646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1CE8A6-F576-41CB-951B-818B85DA5C76}"/>
              </a:ext>
            </a:extLst>
          </p:cNvPr>
          <p:cNvSpPr>
            <a:spLocks noGrp="1"/>
          </p:cNvSpPr>
          <p:nvPr>
            <p:ph type="title"/>
          </p:nvPr>
        </p:nvSpPr>
        <p:spPr/>
        <p:txBody>
          <a:bodyPr>
            <a:normAutofit/>
          </a:bodyPr>
          <a:lstStyle/>
          <a:p>
            <a:r>
              <a:rPr lang="en-US" dirty="0"/>
              <a:t>Transonic Tools at </a:t>
            </a:r>
            <a:r>
              <a:rPr lang="en-US" dirty="0">
                <a:hlinkClick r:id="rId2"/>
              </a:rPr>
              <a:t>www.Transonic.com</a:t>
            </a:r>
            <a:r>
              <a:rPr lang="en-US" dirty="0"/>
              <a:t> </a:t>
            </a:r>
          </a:p>
        </p:txBody>
      </p:sp>
      <p:pic>
        <p:nvPicPr>
          <p:cNvPr id="3" name="Picture 2">
            <a:extLst>
              <a:ext uri="{FF2B5EF4-FFF2-40B4-BE49-F238E27FC236}">
                <a16:creationId xmlns:a16="http://schemas.microsoft.com/office/drawing/2014/main" id="{3B9A9B1A-A822-44A6-B1CC-FC4415682AFD}"/>
              </a:ext>
            </a:extLst>
          </p:cNvPr>
          <p:cNvPicPr>
            <a:picLocks noChangeAspect="1"/>
          </p:cNvPicPr>
          <p:nvPr/>
        </p:nvPicPr>
        <p:blipFill rotWithShape="1">
          <a:blip r:embed="rId3"/>
          <a:srcRect b="2022"/>
          <a:stretch/>
        </p:blipFill>
        <p:spPr>
          <a:xfrm>
            <a:off x="222717" y="2883946"/>
            <a:ext cx="2821228" cy="3530520"/>
          </a:xfrm>
          <a:prstGeom prst="rect">
            <a:avLst/>
          </a:prstGeom>
        </p:spPr>
      </p:pic>
      <p:pic>
        <p:nvPicPr>
          <p:cNvPr id="4" name="Picture 3">
            <a:extLst>
              <a:ext uri="{FF2B5EF4-FFF2-40B4-BE49-F238E27FC236}">
                <a16:creationId xmlns:a16="http://schemas.microsoft.com/office/drawing/2014/main" id="{0325E936-4030-4949-9C22-2A96348D0A86}"/>
              </a:ext>
            </a:extLst>
          </p:cNvPr>
          <p:cNvPicPr>
            <a:picLocks noChangeAspect="1"/>
          </p:cNvPicPr>
          <p:nvPr/>
        </p:nvPicPr>
        <p:blipFill>
          <a:blip r:embed="rId4"/>
          <a:stretch>
            <a:fillRect/>
          </a:stretch>
        </p:blipFill>
        <p:spPr>
          <a:xfrm>
            <a:off x="2935115" y="1692347"/>
            <a:ext cx="2821228" cy="3473305"/>
          </a:xfrm>
          <a:prstGeom prst="rect">
            <a:avLst/>
          </a:prstGeom>
        </p:spPr>
      </p:pic>
      <p:pic>
        <p:nvPicPr>
          <p:cNvPr id="5" name="Picture 4">
            <a:extLst>
              <a:ext uri="{FF2B5EF4-FFF2-40B4-BE49-F238E27FC236}">
                <a16:creationId xmlns:a16="http://schemas.microsoft.com/office/drawing/2014/main" id="{CF939442-9500-43A4-8C75-E43429E47909}"/>
              </a:ext>
            </a:extLst>
          </p:cNvPr>
          <p:cNvPicPr>
            <a:picLocks noChangeAspect="1"/>
          </p:cNvPicPr>
          <p:nvPr/>
        </p:nvPicPr>
        <p:blipFill>
          <a:blip r:embed="rId5"/>
          <a:stretch>
            <a:fillRect/>
          </a:stretch>
        </p:blipFill>
        <p:spPr>
          <a:xfrm>
            <a:off x="6011344" y="2440412"/>
            <a:ext cx="3303312" cy="4417587"/>
          </a:xfrm>
          <a:prstGeom prst="rect">
            <a:avLst/>
          </a:prstGeom>
        </p:spPr>
      </p:pic>
      <p:pic>
        <p:nvPicPr>
          <p:cNvPr id="7" name="Picture 6">
            <a:extLst>
              <a:ext uri="{FF2B5EF4-FFF2-40B4-BE49-F238E27FC236}">
                <a16:creationId xmlns:a16="http://schemas.microsoft.com/office/drawing/2014/main" id="{34EB01BF-8E3A-481D-9A6E-2C37A4961B67}"/>
              </a:ext>
            </a:extLst>
          </p:cNvPr>
          <p:cNvPicPr>
            <a:picLocks noChangeAspect="1"/>
          </p:cNvPicPr>
          <p:nvPr/>
        </p:nvPicPr>
        <p:blipFill>
          <a:blip r:embed="rId6"/>
          <a:stretch>
            <a:fillRect/>
          </a:stretch>
        </p:blipFill>
        <p:spPr>
          <a:xfrm>
            <a:off x="9314656" y="1721188"/>
            <a:ext cx="2862166" cy="3415621"/>
          </a:xfrm>
          <a:prstGeom prst="rect">
            <a:avLst/>
          </a:prstGeom>
        </p:spPr>
      </p:pic>
    </p:spTree>
    <p:extLst>
      <p:ext uri="{BB962C8B-B14F-4D97-AF65-F5344CB8AC3E}">
        <p14:creationId xmlns:p14="http://schemas.microsoft.com/office/powerpoint/2010/main" val="3005408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1CE8A6-F576-41CB-951B-818B85DA5C76}"/>
              </a:ext>
            </a:extLst>
          </p:cNvPr>
          <p:cNvSpPr>
            <a:spLocks noGrp="1"/>
          </p:cNvSpPr>
          <p:nvPr>
            <p:ph type="title"/>
          </p:nvPr>
        </p:nvSpPr>
        <p:spPr>
          <a:xfrm>
            <a:off x="518412" y="451746"/>
            <a:ext cx="11129423" cy="671433"/>
          </a:xfrm>
        </p:spPr>
        <p:txBody>
          <a:bodyPr>
            <a:normAutofit/>
          </a:bodyPr>
          <a:lstStyle/>
          <a:p>
            <a:r>
              <a:rPr lang="en-US" dirty="0"/>
              <a:t>Transonic HD03 Tools </a:t>
            </a:r>
            <a:r>
              <a:rPr lang="en-US" u="sng" dirty="0">
                <a:hlinkClick r:id="rId2"/>
              </a:rPr>
              <a:t>www.Transonic.co</a:t>
            </a:r>
            <a:r>
              <a:rPr lang="en-US" u="sng" dirty="0">
                <a:solidFill>
                  <a:schemeClr val="accent5"/>
                </a:solidFill>
              </a:rPr>
              <a:t>m </a:t>
            </a:r>
          </a:p>
        </p:txBody>
      </p:sp>
      <p:sp>
        <p:nvSpPr>
          <p:cNvPr id="2" name="Text Placeholder 1">
            <a:extLst>
              <a:ext uri="{FF2B5EF4-FFF2-40B4-BE49-F238E27FC236}">
                <a16:creationId xmlns:a16="http://schemas.microsoft.com/office/drawing/2014/main" id="{8F142DD9-F2A0-457E-87FB-33F4F2EF2AEE}"/>
              </a:ext>
            </a:extLst>
          </p:cNvPr>
          <p:cNvSpPr>
            <a:spLocks noGrp="1"/>
          </p:cNvSpPr>
          <p:nvPr>
            <p:ph type="body" sz="quarter" idx="11"/>
          </p:nvPr>
        </p:nvSpPr>
        <p:spPr>
          <a:xfrm>
            <a:off x="680138" y="1281652"/>
            <a:ext cx="11129423" cy="3169578"/>
          </a:xfrm>
        </p:spPr>
        <p:txBody>
          <a:bodyPr>
            <a:normAutofit/>
          </a:bodyPr>
          <a:lstStyle/>
          <a:p>
            <a:r>
              <a:rPr lang="en-US" dirty="0"/>
              <a:t>Customer Updates &amp; Training Web Portal</a:t>
            </a:r>
          </a:p>
          <a:p>
            <a:pPr marL="342900" indent="-342900">
              <a:buFont typeface="Wingdings" panose="05000000000000000000" pitchFamily="2" charset="2"/>
              <a:buChar char="ü"/>
            </a:pPr>
            <a:r>
              <a:rPr lang="en-US" dirty="0"/>
              <a:t>Software Updates</a:t>
            </a:r>
          </a:p>
          <a:p>
            <a:pPr marL="342900" indent="-342900">
              <a:buFont typeface="Wingdings" panose="05000000000000000000" pitchFamily="2" charset="2"/>
              <a:buChar char="ü"/>
            </a:pPr>
            <a:r>
              <a:rPr lang="en-US" dirty="0"/>
              <a:t>Training Materials</a:t>
            </a:r>
          </a:p>
          <a:p>
            <a:pPr marL="342900" indent="-342900">
              <a:buFont typeface="Wingdings" panose="05000000000000000000" pitchFamily="2" charset="2"/>
              <a:buChar char="ü"/>
            </a:pPr>
            <a:r>
              <a:rPr lang="en-US" dirty="0"/>
              <a:t>Training Videos</a:t>
            </a:r>
          </a:p>
          <a:p>
            <a:pPr marL="342900" indent="-342900">
              <a:buFont typeface="Wingdings" panose="05000000000000000000" pitchFamily="2" charset="2"/>
              <a:buChar char="ü"/>
            </a:pPr>
            <a:r>
              <a:rPr lang="en-US" dirty="0"/>
              <a:t>Training Checklists</a:t>
            </a:r>
          </a:p>
          <a:p>
            <a:pPr marL="342900" indent="-342900">
              <a:buFont typeface="Wingdings" panose="05000000000000000000" pitchFamily="2" charset="2"/>
              <a:buChar char="ü"/>
            </a:pPr>
            <a:r>
              <a:rPr lang="en-US" dirty="0"/>
              <a:t>Operator’s Manuals</a:t>
            </a:r>
          </a:p>
          <a:p>
            <a:pPr marL="342900" indent="-342900">
              <a:buFont typeface="Wingdings" panose="05000000000000000000" pitchFamily="2" charset="2"/>
              <a:buChar char="ü"/>
            </a:pPr>
            <a:endParaRPr lang="en-US" dirty="0"/>
          </a:p>
          <a:p>
            <a:endParaRPr lang="en-US" dirty="0"/>
          </a:p>
        </p:txBody>
      </p:sp>
    </p:spTree>
    <p:extLst>
      <p:ext uri="{BB962C8B-B14F-4D97-AF65-F5344CB8AC3E}">
        <p14:creationId xmlns:p14="http://schemas.microsoft.com/office/powerpoint/2010/main" val="3628132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DFEA-62DF-4D25-8D49-89157CE7B5DA}"/>
              </a:ext>
            </a:extLst>
          </p:cNvPr>
          <p:cNvSpPr>
            <a:spLocks noGrp="1"/>
          </p:cNvSpPr>
          <p:nvPr>
            <p:ph type="title"/>
          </p:nvPr>
        </p:nvSpPr>
        <p:spPr/>
        <p:txBody>
          <a:bodyPr/>
          <a:lstStyle/>
          <a:p>
            <a:r>
              <a:rPr lang="en-US" dirty="0"/>
              <a:t>Customer Login to Access the Partner Portal </a:t>
            </a:r>
          </a:p>
        </p:txBody>
      </p:sp>
      <p:sp>
        <p:nvSpPr>
          <p:cNvPr id="3" name="Text Placeholder 2">
            <a:extLst>
              <a:ext uri="{FF2B5EF4-FFF2-40B4-BE49-F238E27FC236}">
                <a16:creationId xmlns:a16="http://schemas.microsoft.com/office/drawing/2014/main" id="{0867D788-E5B8-4B5B-B2C3-BBEF066E7856}"/>
              </a:ext>
            </a:extLst>
          </p:cNvPr>
          <p:cNvSpPr>
            <a:spLocks noGrp="1"/>
          </p:cNvSpPr>
          <p:nvPr>
            <p:ph type="body" sz="quarter" idx="11"/>
          </p:nvPr>
        </p:nvSpPr>
        <p:spPr/>
        <p:txBody>
          <a:bodyPr/>
          <a:lstStyle/>
          <a:p>
            <a:r>
              <a:rPr lang="en-US" dirty="0"/>
              <a:t>You can click on </a:t>
            </a:r>
            <a:r>
              <a:rPr lang="en-US" b="1" dirty="0"/>
              <a:t>any</a:t>
            </a:r>
            <a:r>
              <a:rPr lang="en-US" dirty="0"/>
              <a:t> of the three buttons to access the Partner Portal </a:t>
            </a:r>
          </a:p>
        </p:txBody>
      </p:sp>
      <p:pic>
        <p:nvPicPr>
          <p:cNvPr id="5" name="Picture 4" descr="Graphical user interface, application&#10;&#10;Description automatically generated">
            <a:extLst>
              <a:ext uri="{FF2B5EF4-FFF2-40B4-BE49-F238E27FC236}">
                <a16:creationId xmlns:a16="http://schemas.microsoft.com/office/drawing/2014/main" id="{552A7746-D7BB-4259-9900-31B6F80AF3FC}"/>
              </a:ext>
            </a:extLst>
          </p:cNvPr>
          <p:cNvPicPr>
            <a:picLocks noChangeAspect="1"/>
          </p:cNvPicPr>
          <p:nvPr/>
        </p:nvPicPr>
        <p:blipFill>
          <a:blip r:embed="rId2"/>
          <a:stretch>
            <a:fillRect/>
          </a:stretch>
        </p:blipFill>
        <p:spPr>
          <a:xfrm>
            <a:off x="1257299" y="2298725"/>
            <a:ext cx="4715533" cy="1381318"/>
          </a:xfrm>
          <a:prstGeom prst="rect">
            <a:avLst/>
          </a:prstGeom>
          <a:ln>
            <a:solidFill>
              <a:schemeClr val="tx1"/>
            </a:solidFill>
          </a:ln>
        </p:spPr>
      </p:pic>
      <p:pic>
        <p:nvPicPr>
          <p:cNvPr id="7" name="Picture 6" descr="Graphical user interface, application&#10;&#10;Description automatically generated">
            <a:extLst>
              <a:ext uri="{FF2B5EF4-FFF2-40B4-BE49-F238E27FC236}">
                <a16:creationId xmlns:a16="http://schemas.microsoft.com/office/drawing/2014/main" id="{FAF39E70-63AD-469B-874F-B575C6574B1B}"/>
              </a:ext>
            </a:extLst>
          </p:cNvPr>
          <p:cNvPicPr>
            <a:picLocks noChangeAspect="1"/>
          </p:cNvPicPr>
          <p:nvPr/>
        </p:nvPicPr>
        <p:blipFill rotWithShape="1">
          <a:blip r:embed="rId3"/>
          <a:srcRect l="689" t="24918" r="-689" b="2328"/>
          <a:stretch/>
        </p:blipFill>
        <p:spPr>
          <a:xfrm>
            <a:off x="6189785" y="3417285"/>
            <a:ext cx="3905795" cy="2198109"/>
          </a:xfrm>
          <a:prstGeom prst="rect">
            <a:avLst/>
          </a:prstGeom>
          <a:ln>
            <a:solidFill>
              <a:schemeClr val="tx1"/>
            </a:solidFill>
          </a:ln>
        </p:spPr>
      </p:pic>
      <p:pic>
        <p:nvPicPr>
          <p:cNvPr id="9" name="Picture 8" descr="Graphical user interface, text, application, chat or text message&#10;&#10;Description automatically generated">
            <a:extLst>
              <a:ext uri="{FF2B5EF4-FFF2-40B4-BE49-F238E27FC236}">
                <a16:creationId xmlns:a16="http://schemas.microsoft.com/office/drawing/2014/main" id="{773F9704-17B1-4E5F-B8CB-10E1659B1B62}"/>
              </a:ext>
            </a:extLst>
          </p:cNvPr>
          <p:cNvPicPr>
            <a:picLocks noChangeAspect="1"/>
          </p:cNvPicPr>
          <p:nvPr/>
        </p:nvPicPr>
        <p:blipFill>
          <a:blip r:embed="rId4"/>
          <a:stretch>
            <a:fillRect/>
          </a:stretch>
        </p:blipFill>
        <p:spPr>
          <a:xfrm>
            <a:off x="647601" y="4445025"/>
            <a:ext cx="4079205" cy="1381318"/>
          </a:xfrm>
          <a:prstGeom prst="rect">
            <a:avLst/>
          </a:prstGeom>
          <a:noFill/>
          <a:ln>
            <a:solidFill>
              <a:schemeClr val="tx1"/>
            </a:solidFill>
          </a:ln>
        </p:spPr>
      </p:pic>
      <p:sp>
        <p:nvSpPr>
          <p:cNvPr id="10" name="Arrow: Left 9">
            <a:extLst>
              <a:ext uri="{FF2B5EF4-FFF2-40B4-BE49-F238E27FC236}">
                <a16:creationId xmlns:a16="http://schemas.microsoft.com/office/drawing/2014/main" id="{A3D5FCF3-108E-415A-92FC-80AE25B91A40}"/>
              </a:ext>
            </a:extLst>
          </p:cNvPr>
          <p:cNvSpPr/>
          <p:nvPr/>
        </p:nvSpPr>
        <p:spPr>
          <a:xfrm>
            <a:off x="6096000" y="2509325"/>
            <a:ext cx="419098" cy="1195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1" name="Arrow: Left 10">
            <a:extLst>
              <a:ext uri="{FF2B5EF4-FFF2-40B4-BE49-F238E27FC236}">
                <a16:creationId xmlns:a16="http://schemas.microsoft.com/office/drawing/2014/main" id="{FA956EE3-59CE-4C5A-8CDF-A4A59B06BFBB}"/>
              </a:ext>
            </a:extLst>
          </p:cNvPr>
          <p:cNvSpPr/>
          <p:nvPr/>
        </p:nvSpPr>
        <p:spPr>
          <a:xfrm>
            <a:off x="9341173" y="5083908"/>
            <a:ext cx="400704" cy="1230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2" name="Arrow: Left 11">
            <a:extLst>
              <a:ext uri="{FF2B5EF4-FFF2-40B4-BE49-F238E27FC236}">
                <a16:creationId xmlns:a16="http://schemas.microsoft.com/office/drawing/2014/main" id="{91740A13-6855-4E4B-862B-33683D4455C9}"/>
              </a:ext>
            </a:extLst>
          </p:cNvPr>
          <p:cNvSpPr/>
          <p:nvPr/>
        </p:nvSpPr>
        <p:spPr>
          <a:xfrm>
            <a:off x="4396153" y="5398477"/>
            <a:ext cx="425435" cy="1426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6" name="TextBox 5">
            <a:extLst>
              <a:ext uri="{FF2B5EF4-FFF2-40B4-BE49-F238E27FC236}">
                <a16:creationId xmlns:a16="http://schemas.microsoft.com/office/drawing/2014/main" id="{1046AC15-83A2-480A-AD20-AA6D1ACD01C8}"/>
              </a:ext>
            </a:extLst>
          </p:cNvPr>
          <p:cNvSpPr txBox="1"/>
          <p:nvPr/>
        </p:nvSpPr>
        <p:spPr>
          <a:xfrm>
            <a:off x="6666682" y="2298725"/>
            <a:ext cx="216958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sym typeface="Arial"/>
              </a:rPr>
              <a:t>Top right of the home page</a:t>
            </a:r>
          </a:p>
        </p:txBody>
      </p:sp>
      <p:sp>
        <p:nvSpPr>
          <p:cNvPr id="8" name="Arrow: Left 7">
            <a:extLst>
              <a:ext uri="{FF2B5EF4-FFF2-40B4-BE49-F238E27FC236}">
                <a16:creationId xmlns:a16="http://schemas.microsoft.com/office/drawing/2014/main" id="{09480161-0368-404B-B104-0984F0A52E5D}"/>
              </a:ext>
            </a:extLst>
          </p:cNvPr>
          <p:cNvSpPr/>
          <p:nvPr/>
        </p:nvSpPr>
        <p:spPr>
          <a:xfrm>
            <a:off x="9031571" y="3710153"/>
            <a:ext cx="509954" cy="1428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3" name="TextBox 12">
            <a:extLst>
              <a:ext uri="{FF2B5EF4-FFF2-40B4-BE49-F238E27FC236}">
                <a16:creationId xmlns:a16="http://schemas.microsoft.com/office/drawing/2014/main" id="{43BAA0A5-70EA-4CAE-8F06-805965FC41B7}"/>
              </a:ext>
            </a:extLst>
          </p:cNvPr>
          <p:cNvSpPr txBox="1"/>
          <p:nvPr/>
        </p:nvSpPr>
        <p:spPr>
          <a:xfrm>
            <a:off x="10095580" y="3983360"/>
            <a:ext cx="193430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sym typeface="Arial"/>
              </a:rPr>
              <a:t>Click on Contact Us then select Partner Portal </a:t>
            </a:r>
          </a:p>
        </p:txBody>
      </p:sp>
      <p:sp>
        <p:nvSpPr>
          <p:cNvPr id="14" name="TextBox 13">
            <a:extLst>
              <a:ext uri="{FF2B5EF4-FFF2-40B4-BE49-F238E27FC236}">
                <a16:creationId xmlns:a16="http://schemas.microsoft.com/office/drawing/2014/main" id="{89805F49-706D-409B-AA63-3145A06D0FFB}"/>
              </a:ext>
            </a:extLst>
          </p:cNvPr>
          <p:cNvSpPr txBox="1"/>
          <p:nvPr/>
        </p:nvSpPr>
        <p:spPr>
          <a:xfrm>
            <a:off x="2479431" y="5771467"/>
            <a:ext cx="371035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sym typeface="Arial"/>
              </a:rPr>
              <a:t>Click on Software Updates on the bottom of the home page </a:t>
            </a:r>
          </a:p>
        </p:txBody>
      </p:sp>
    </p:spTree>
    <p:extLst>
      <p:ext uri="{BB962C8B-B14F-4D97-AF65-F5344CB8AC3E}">
        <p14:creationId xmlns:p14="http://schemas.microsoft.com/office/powerpoint/2010/main" val="566631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9F77F-CED8-4CB7-8A78-A6582ABCCB48}"/>
              </a:ext>
            </a:extLst>
          </p:cNvPr>
          <p:cNvSpPr>
            <a:spLocks noGrp="1"/>
          </p:cNvSpPr>
          <p:nvPr>
            <p:ph type="title"/>
          </p:nvPr>
        </p:nvSpPr>
        <p:spPr/>
        <p:txBody>
          <a:bodyPr/>
          <a:lstStyle/>
          <a:p>
            <a:r>
              <a:rPr lang="en-US" dirty="0"/>
              <a:t>Complete the Form to Create Your Account </a:t>
            </a:r>
          </a:p>
        </p:txBody>
      </p:sp>
      <p:pic>
        <p:nvPicPr>
          <p:cNvPr id="5" name="Picture 4">
            <a:extLst>
              <a:ext uri="{FF2B5EF4-FFF2-40B4-BE49-F238E27FC236}">
                <a16:creationId xmlns:a16="http://schemas.microsoft.com/office/drawing/2014/main" id="{BF7250D6-A636-4E6C-A783-5EA476D80A09}"/>
              </a:ext>
            </a:extLst>
          </p:cNvPr>
          <p:cNvPicPr>
            <a:picLocks noChangeAspect="1"/>
          </p:cNvPicPr>
          <p:nvPr/>
        </p:nvPicPr>
        <p:blipFill>
          <a:blip r:embed="rId2"/>
          <a:stretch>
            <a:fillRect/>
          </a:stretch>
        </p:blipFill>
        <p:spPr>
          <a:xfrm>
            <a:off x="3907538" y="2077095"/>
            <a:ext cx="3972479" cy="4096322"/>
          </a:xfrm>
          <a:prstGeom prst="rect">
            <a:avLst/>
          </a:prstGeom>
        </p:spPr>
      </p:pic>
      <p:sp>
        <p:nvSpPr>
          <p:cNvPr id="6" name="Oval 5">
            <a:extLst>
              <a:ext uri="{FF2B5EF4-FFF2-40B4-BE49-F238E27FC236}">
                <a16:creationId xmlns:a16="http://schemas.microsoft.com/office/drawing/2014/main" id="{DBD67533-3970-4D1A-B76B-1E79B313EEDA}"/>
              </a:ext>
            </a:extLst>
          </p:cNvPr>
          <p:cNvSpPr/>
          <p:nvPr/>
        </p:nvSpPr>
        <p:spPr>
          <a:xfrm>
            <a:off x="3907538" y="4295221"/>
            <a:ext cx="3829692" cy="127488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78EDB8BC-A6CC-4C37-BBA9-1949BC0030F0}"/>
              </a:ext>
            </a:extLst>
          </p:cNvPr>
          <p:cNvSpPr txBox="1"/>
          <p:nvPr/>
        </p:nvSpPr>
        <p:spPr>
          <a:xfrm>
            <a:off x="8214125" y="4528038"/>
            <a:ext cx="26201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sym typeface="Arial"/>
              </a:rPr>
              <a:t>Select HD03 from the dropdown box </a:t>
            </a:r>
          </a:p>
        </p:txBody>
      </p:sp>
      <p:sp>
        <p:nvSpPr>
          <p:cNvPr id="8" name="TextBox 7">
            <a:extLst>
              <a:ext uri="{FF2B5EF4-FFF2-40B4-BE49-F238E27FC236}">
                <a16:creationId xmlns:a16="http://schemas.microsoft.com/office/drawing/2014/main" id="{3A500E33-146A-45DC-8F03-59DB94BE7963}"/>
              </a:ext>
            </a:extLst>
          </p:cNvPr>
          <p:cNvSpPr txBox="1"/>
          <p:nvPr/>
        </p:nvSpPr>
        <p:spPr>
          <a:xfrm>
            <a:off x="509953" y="3094892"/>
            <a:ext cx="306347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sym typeface="Arial"/>
              </a:rPr>
              <a:t>Use a facility email address if your facility has a general email address.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sym typeface="Arial"/>
              </a:rPr>
              <a:t>Notifications about your HD03 will be sent to the email used to register.  </a:t>
            </a:r>
          </a:p>
        </p:txBody>
      </p:sp>
    </p:spTree>
    <p:extLst>
      <p:ext uri="{BB962C8B-B14F-4D97-AF65-F5344CB8AC3E}">
        <p14:creationId xmlns:p14="http://schemas.microsoft.com/office/powerpoint/2010/main" val="3565794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1FF5B-35F7-41A4-8B6C-C3B37B5DF9EA}"/>
              </a:ext>
            </a:extLst>
          </p:cNvPr>
          <p:cNvSpPr>
            <a:spLocks noGrp="1"/>
          </p:cNvSpPr>
          <p:nvPr>
            <p:ph type="title"/>
          </p:nvPr>
        </p:nvSpPr>
        <p:spPr/>
        <p:txBody>
          <a:bodyPr/>
          <a:lstStyle/>
          <a:p>
            <a:r>
              <a:rPr lang="en-US" dirty="0"/>
              <a:t>Email Confirmation </a:t>
            </a: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FB888A14-9CC7-4D43-9C07-13AC5755B627}"/>
              </a:ext>
            </a:extLst>
          </p:cNvPr>
          <p:cNvPicPr>
            <a:picLocks noChangeAspect="1"/>
          </p:cNvPicPr>
          <p:nvPr/>
        </p:nvPicPr>
        <p:blipFill>
          <a:blip r:embed="rId2"/>
          <a:stretch>
            <a:fillRect/>
          </a:stretch>
        </p:blipFill>
        <p:spPr>
          <a:xfrm>
            <a:off x="3232615" y="2321337"/>
            <a:ext cx="4801270" cy="2848373"/>
          </a:xfrm>
          <a:prstGeom prst="rect">
            <a:avLst/>
          </a:prstGeom>
        </p:spPr>
      </p:pic>
    </p:spTree>
    <p:extLst>
      <p:ext uri="{BB962C8B-B14F-4D97-AF65-F5344CB8AC3E}">
        <p14:creationId xmlns:p14="http://schemas.microsoft.com/office/powerpoint/2010/main" val="3943608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9ED90E-0487-4A92-BA95-908BA1D1F190}"/>
              </a:ext>
            </a:extLst>
          </p:cNvPr>
          <p:cNvSpPr>
            <a:spLocks noGrp="1"/>
          </p:cNvSpPr>
          <p:nvPr>
            <p:ph type="title"/>
          </p:nvPr>
        </p:nvSpPr>
        <p:spPr/>
        <p:txBody>
          <a:bodyPr/>
          <a:lstStyle/>
          <a:p>
            <a:r>
              <a:rPr lang="en-US" dirty="0"/>
              <a:t>Delivered Flow</a:t>
            </a:r>
          </a:p>
        </p:txBody>
      </p:sp>
      <p:sp>
        <p:nvSpPr>
          <p:cNvPr id="4" name="Text Placeholder 3">
            <a:extLst>
              <a:ext uri="{FF2B5EF4-FFF2-40B4-BE49-F238E27FC236}">
                <a16:creationId xmlns:a16="http://schemas.microsoft.com/office/drawing/2014/main" id="{1BBABB08-8511-452B-8548-89D0AC9F1065}"/>
              </a:ext>
            </a:extLst>
          </p:cNvPr>
          <p:cNvSpPr>
            <a:spLocks noGrp="1"/>
          </p:cNvSpPr>
          <p:nvPr>
            <p:ph type="body" sz="quarter" idx="11"/>
          </p:nvPr>
        </p:nvSpPr>
        <p:spPr/>
        <p:txBody>
          <a:bodyPr/>
          <a:lstStyle/>
          <a:p>
            <a:pPr marL="342900" indent="-342900">
              <a:buFont typeface="Wingdings" panose="05000000000000000000" pitchFamily="2" charset="2"/>
              <a:buChar char="ü"/>
            </a:pPr>
            <a:r>
              <a:rPr lang="en-US" sz="2800" dirty="0"/>
              <a:t>Prerequisite includes reviewing the </a:t>
            </a:r>
            <a:r>
              <a:rPr lang="en-US" sz="2800" b="1" dirty="0"/>
              <a:t>HD03 Hemodialysis Monitor PowerPoint Training Introduction</a:t>
            </a:r>
            <a:r>
              <a:rPr lang="en-US" sz="2800" dirty="0"/>
              <a:t> </a:t>
            </a:r>
            <a:r>
              <a:rPr lang="en-US" sz="2800" b="1" dirty="0"/>
              <a:t>To be used with Delivered Flow, Recirculation, and Access Flow</a:t>
            </a:r>
          </a:p>
          <a:p>
            <a:pPr marL="342900" indent="-342900">
              <a:buFont typeface="Wingdings" panose="05000000000000000000" pitchFamily="2" charset="2"/>
              <a:buChar char="ü"/>
            </a:pPr>
            <a:r>
              <a:rPr lang="en-US" sz="2800" dirty="0"/>
              <a:t>Detailed Delivered Flow Measurement Procedure Steps</a:t>
            </a:r>
          </a:p>
          <a:p>
            <a:pPr marL="342900" indent="-342900">
              <a:buFont typeface="Wingdings" panose="05000000000000000000" pitchFamily="2" charset="2"/>
              <a:buChar char="ü"/>
            </a:pPr>
            <a:r>
              <a:rPr lang="en-US" sz="2800" dirty="0"/>
              <a:t>Clinical interpretation for Catheters and AV Fistula of Grafts </a:t>
            </a:r>
          </a:p>
          <a:p>
            <a:endParaRPr lang="en-US" dirty="0"/>
          </a:p>
        </p:txBody>
      </p:sp>
      <p:pic>
        <p:nvPicPr>
          <p:cNvPr id="6" name="Picture 5" descr="A picture containing indoor, white, table, sitting&#10;&#10;Description automatically generated">
            <a:extLst>
              <a:ext uri="{FF2B5EF4-FFF2-40B4-BE49-F238E27FC236}">
                <a16:creationId xmlns:a16="http://schemas.microsoft.com/office/drawing/2014/main" id="{7ED045B8-669F-45D4-902A-814B80B80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7800" y="3899796"/>
            <a:ext cx="2614407" cy="2614407"/>
          </a:xfrm>
          <a:prstGeom prst="rect">
            <a:avLst/>
          </a:prstGeom>
        </p:spPr>
      </p:pic>
    </p:spTree>
    <p:extLst>
      <p:ext uri="{BB962C8B-B14F-4D97-AF65-F5344CB8AC3E}">
        <p14:creationId xmlns:p14="http://schemas.microsoft.com/office/powerpoint/2010/main" val="1310580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3CDC9-85C2-44F2-AAA4-629AEAA963C0}"/>
              </a:ext>
            </a:extLst>
          </p:cNvPr>
          <p:cNvSpPr>
            <a:spLocks noGrp="1"/>
          </p:cNvSpPr>
          <p:nvPr>
            <p:ph type="title"/>
          </p:nvPr>
        </p:nvSpPr>
        <p:spPr/>
        <p:txBody>
          <a:bodyPr/>
          <a:lstStyle/>
          <a:p>
            <a:r>
              <a:rPr lang="en-US" dirty="0"/>
              <a:t>Partner Portal Home Page </a:t>
            </a:r>
          </a:p>
        </p:txBody>
      </p:sp>
      <p:sp>
        <p:nvSpPr>
          <p:cNvPr id="3" name="Text Placeholder 2">
            <a:extLst>
              <a:ext uri="{FF2B5EF4-FFF2-40B4-BE49-F238E27FC236}">
                <a16:creationId xmlns:a16="http://schemas.microsoft.com/office/drawing/2014/main" id="{EB529937-3B13-4636-BBAD-BE367D3B18D0}"/>
              </a:ext>
            </a:extLst>
          </p:cNvPr>
          <p:cNvSpPr>
            <a:spLocks noGrp="1"/>
          </p:cNvSpPr>
          <p:nvPr>
            <p:ph type="body" sz="quarter" idx="11"/>
          </p:nvPr>
        </p:nvSpPr>
        <p:spPr/>
        <p:txBody>
          <a:bodyPr/>
          <a:lstStyle/>
          <a:p>
            <a:r>
              <a:rPr lang="en-US" dirty="0"/>
              <a:t>Click on HD03 Customer </a:t>
            </a:r>
          </a:p>
        </p:txBody>
      </p:sp>
      <p:pic>
        <p:nvPicPr>
          <p:cNvPr id="7" name="Picture 6" descr="Graphical user interface, text, application, chat or text message&#10;&#10;Description automatically generated">
            <a:extLst>
              <a:ext uri="{FF2B5EF4-FFF2-40B4-BE49-F238E27FC236}">
                <a16:creationId xmlns:a16="http://schemas.microsoft.com/office/drawing/2014/main" id="{DC696415-E572-410C-AE11-362220522552}"/>
              </a:ext>
            </a:extLst>
          </p:cNvPr>
          <p:cNvPicPr>
            <a:picLocks noChangeAspect="1"/>
          </p:cNvPicPr>
          <p:nvPr/>
        </p:nvPicPr>
        <p:blipFill>
          <a:blip r:embed="rId2"/>
          <a:stretch>
            <a:fillRect/>
          </a:stretch>
        </p:blipFill>
        <p:spPr>
          <a:xfrm>
            <a:off x="114300" y="2126564"/>
            <a:ext cx="12192000" cy="2754339"/>
          </a:xfrm>
          <a:prstGeom prst="rect">
            <a:avLst/>
          </a:prstGeom>
        </p:spPr>
      </p:pic>
      <p:sp>
        <p:nvSpPr>
          <p:cNvPr id="8" name="Arrow: Left 7">
            <a:extLst>
              <a:ext uri="{FF2B5EF4-FFF2-40B4-BE49-F238E27FC236}">
                <a16:creationId xmlns:a16="http://schemas.microsoft.com/office/drawing/2014/main" id="{3B1EEC46-5EC2-4893-8D85-EABCFC2BFDAD}"/>
              </a:ext>
            </a:extLst>
          </p:cNvPr>
          <p:cNvSpPr/>
          <p:nvPr/>
        </p:nvSpPr>
        <p:spPr>
          <a:xfrm rot="5400000">
            <a:off x="7762789" y="4901630"/>
            <a:ext cx="345413" cy="2031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70956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68297-B46C-45A8-8A65-E4638614A4F6}"/>
              </a:ext>
            </a:extLst>
          </p:cNvPr>
          <p:cNvSpPr>
            <a:spLocks noGrp="1"/>
          </p:cNvSpPr>
          <p:nvPr>
            <p:ph type="title"/>
          </p:nvPr>
        </p:nvSpPr>
        <p:spPr/>
        <p:txBody>
          <a:bodyPr/>
          <a:lstStyle/>
          <a:p>
            <a:r>
              <a:rPr lang="en-US" dirty="0"/>
              <a:t>Partner Portal Home Page </a:t>
            </a:r>
          </a:p>
        </p:txBody>
      </p:sp>
      <p:pic>
        <p:nvPicPr>
          <p:cNvPr id="4" name="Picture 3">
            <a:extLst>
              <a:ext uri="{FF2B5EF4-FFF2-40B4-BE49-F238E27FC236}">
                <a16:creationId xmlns:a16="http://schemas.microsoft.com/office/drawing/2014/main" id="{12140FD1-005E-45B5-8B73-98650865DA2E}"/>
              </a:ext>
            </a:extLst>
          </p:cNvPr>
          <p:cNvPicPr>
            <a:picLocks noChangeAspect="1"/>
          </p:cNvPicPr>
          <p:nvPr/>
        </p:nvPicPr>
        <p:blipFill>
          <a:blip r:embed="rId2"/>
          <a:stretch>
            <a:fillRect/>
          </a:stretch>
        </p:blipFill>
        <p:spPr>
          <a:xfrm>
            <a:off x="3391566" y="3353006"/>
            <a:ext cx="4907705" cy="3334801"/>
          </a:xfrm>
          <a:prstGeom prst="rect">
            <a:avLst/>
          </a:prstGeom>
        </p:spPr>
      </p:pic>
      <p:sp>
        <p:nvSpPr>
          <p:cNvPr id="3" name="Text Placeholder 2">
            <a:extLst>
              <a:ext uri="{FF2B5EF4-FFF2-40B4-BE49-F238E27FC236}">
                <a16:creationId xmlns:a16="http://schemas.microsoft.com/office/drawing/2014/main" id="{48C289A5-973E-4001-90C7-FAB359678E94}"/>
              </a:ext>
            </a:extLst>
          </p:cNvPr>
          <p:cNvSpPr>
            <a:spLocks noGrp="1"/>
          </p:cNvSpPr>
          <p:nvPr>
            <p:ph type="body" sz="quarter" idx="11"/>
          </p:nvPr>
        </p:nvSpPr>
        <p:spPr>
          <a:xfrm>
            <a:off x="782515" y="1793632"/>
            <a:ext cx="10152186" cy="4691836"/>
          </a:xfrm>
        </p:spPr>
        <p:txBody>
          <a:bodyPr/>
          <a:lstStyle/>
          <a:p>
            <a:r>
              <a:rPr lang="en-US"/>
              <a:t>You </a:t>
            </a:r>
            <a:r>
              <a:rPr lang="en-US" dirty="0"/>
              <a:t>can save the password on your computer, so it will auto populate and go to the Partner Portal.</a:t>
            </a:r>
          </a:p>
        </p:txBody>
      </p:sp>
    </p:spTree>
    <p:extLst>
      <p:ext uri="{BB962C8B-B14F-4D97-AF65-F5344CB8AC3E}">
        <p14:creationId xmlns:p14="http://schemas.microsoft.com/office/powerpoint/2010/main" val="639388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C1B3-C4BA-45AB-B5E1-CB95A1D8EB5F}"/>
              </a:ext>
            </a:extLst>
          </p:cNvPr>
          <p:cNvSpPr>
            <a:spLocks noGrp="1"/>
          </p:cNvSpPr>
          <p:nvPr>
            <p:ph type="title"/>
          </p:nvPr>
        </p:nvSpPr>
        <p:spPr/>
        <p:txBody>
          <a:bodyPr>
            <a:normAutofit/>
          </a:bodyPr>
          <a:lstStyle/>
          <a:p>
            <a:r>
              <a:rPr lang="en-US" dirty="0"/>
              <a:t>Partner Portal  </a:t>
            </a:r>
          </a:p>
        </p:txBody>
      </p:sp>
      <p:sp>
        <p:nvSpPr>
          <p:cNvPr id="3" name="Rectangle 2">
            <a:extLst>
              <a:ext uri="{FF2B5EF4-FFF2-40B4-BE49-F238E27FC236}">
                <a16:creationId xmlns:a16="http://schemas.microsoft.com/office/drawing/2014/main" id="{048D0568-B570-4792-B085-82C2D3134373}"/>
              </a:ext>
            </a:extLst>
          </p:cNvPr>
          <p:cNvSpPr/>
          <p:nvPr/>
        </p:nvSpPr>
        <p:spPr>
          <a:xfrm>
            <a:off x="5969000" y="3263900"/>
            <a:ext cx="863600" cy="2540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6" name="Picture 5" descr="Graphical user interface, text, application&#10;&#10;Description automatically generated">
            <a:extLst>
              <a:ext uri="{FF2B5EF4-FFF2-40B4-BE49-F238E27FC236}">
                <a16:creationId xmlns:a16="http://schemas.microsoft.com/office/drawing/2014/main" id="{B144498A-8CCB-48E2-B053-B30E4E1FC0A8}"/>
              </a:ext>
            </a:extLst>
          </p:cNvPr>
          <p:cNvPicPr>
            <a:picLocks noChangeAspect="1"/>
          </p:cNvPicPr>
          <p:nvPr/>
        </p:nvPicPr>
        <p:blipFill>
          <a:blip r:embed="rId2"/>
          <a:stretch>
            <a:fillRect/>
          </a:stretch>
        </p:blipFill>
        <p:spPr>
          <a:xfrm>
            <a:off x="323820" y="1690522"/>
            <a:ext cx="6253803" cy="3654755"/>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2A0F643B-E9C6-4C4A-B2C4-BEAF386F44C1}"/>
              </a:ext>
            </a:extLst>
          </p:cNvPr>
          <p:cNvPicPr>
            <a:picLocks noChangeAspect="1"/>
          </p:cNvPicPr>
          <p:nvPr/>
        </p:nvPicPr>
        <p:blipFill>
          <a:blip r:embed="rId3"/>
          <a:stretch>
            <a:fillRect/>
          </a:stretch>
        </p:blipFill>
        <p:spPr>
          <a:xfrm>
            <a:off x="5455064" y="3124922"/>
            <a:ext cx="5417279" cy="3524942"/>
          </a:xfrm>
          <a:prstGeom prst="rect">
            <a:avLst/>
          </a:prstGeom>
        </p:spPr>
      </p:pic>
      <p:sp>
        <p:nvSpPr>
          <p:cNvPr id="9" name="TextBox 8">
            <a:extLst>
              <a:ext uri="{FF2B5EF4-FFF2-40B4-BE49-F238E27FC236}">
                <a16:creationId xmlns:a16="http://schemas.microsoft.com/office/drawing/2014/main" id="{29597009-042D-43B6-A578-270E093F9359}"/>
              </a:ext>
            </a:extLst>
          </p:cNvPr>
          <p:cNvSpPr txBox="1"/>
          <p:nvPr/>
        </p:nvSpPr>
        <p:spPr>
          <a:xfrm>
            <a:off x="2751992" y="5345277"/>
            <a:ext cx="278716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Scroll down on the page to find the Tubing List, Software Updates &amp; Manuals  </a:t>
            </a:r>
          </a:p>
        </p:txBody>
      </p:sp>
    </p:spTree>
    <p:extLst>
      <p:ext uri="{BB962C8B-B14F-4D97-AF65-F5344CB8AC3E}">
        <p14:creationId xmlns:p14="http://schemas.microsoft.com/office/powerpoint/2010/main" val="1406235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5E7A5-7C29-4247-8127-B254E3C7D902}"/>
              </a:ext>
            </a:extLst>
          </p:cNvPr>
          <p:cNvSpPr>
            <a:spLocks noGrp="1"/>
          </p:cNvSpPr>
          <p:nvPr>
            <p:ph type="title"/>
          </p:nvPr>
        </p:nvSpPr>
        <p:spPr/>
        <p:txBody>
          <a:bodyPr>
            <a:normAutofit/>
          </a:bodyPr>
          <a:lstStyle/>
          <a:p>
            <a:r>
              <a:rPr lang="en-US" dirty="0"/>
              <a:t>Additional Questions?</a:t>
            </a:r>
          </a:p>
        </p:txBody>
      </p:sp>
      <p:sp>
        <p:nvSpPr>
          <p:cNvPr id="3" name="Text Placeholder 2">
            <a:extLst>
              <a:ext uri="{FF2B5EF4-FFF2-40B4-BE49-F238E27FC236}">
                <a16:creationId xmlns:a16="http://schemas.microsoft.com/office/drawing/2014/main" id="{36928303-2BB5-494F-B0AC-4CF6F76CE3A2}"/>
              </a:ext>
            </a:extLst>
          </p:cNvPr>
          <p:cNvSpPr>
            <a:spLocks noGrp="1"/>
          </p:cNvSpPr>
          <p:nvPr>
            <p:ph type="body" sz="quarter" idx="11"/>
          </p:nvPr>
        </p:nvSpPr>
        <p:spPr/>
        <p:txBody>
          <a:bodyPr/>
          <a:lstStyle/>
          <a:p>
            <a:r>
              <a:rPr lang="en-US" dirty="0"/>
              <a:t>Please refer to the HD03 Operator’s Manual</a:t>
            </a:r>
            <a:r>
              <a:rPr lang="en-US" dirty="0">
                <a:solidFill>
                  <a:srgbClr val="FF0000"/>
                </a:solidFill>
              </a:rPr>
              <a:t>,</a:t>
            </a:r>
            <a:r>
              <a:rPr lang="en-US" dirty="0"/>
              <a:t> Quick Reference Guides</a:t>
            </a:r>
            <a:r>
              <a:rPr lang="en-US" dirty="0">
                <a:solidFill>
                  <a:srgbClr val="FF0000"/>
                </a:solidFill>
              </a:rPr>
              <a:t>,</a:t>
            </a:r>
            <a:r>
              <a:rPr lang="en-US" dirty="0"/>
              <a:t> or contact:</a:t>
            </a:r>
          </a:p>
          <a:p>
            <a:br>
              <a:rPr lang="en-US" dirty="0"/>
            </a:br>
            <a:r>
              <a:rPr lang="en-US" dirty="0"/>
              <a:t>Transonic Tech Support 800-353-3569 (US and Canada)</a:t>
            </a:r>
          </a:p>
          <a:p>
            <a:r>
              <a:rPr lang="en-US" dirty="0">
                <a:hlinkClick r:id="rId2"/>
              </a:rPr>
              <a:t>www.Transonic.com</a:t>
            </a:r>
            <a:r>
              <a:rPr lang="en-US" dirty="0"/>
              <a:t> </a:t>
            </a:r>
          </a:p>
        </p:txBody>
      </p:sp>
    </p:spTree>
    <p:extLst>
      <p:ext uri="{BB962C8B-B14F-4D97-AF65-F5344CB8AC3E}">
        <p14:creationId xmlns:p14="http://schemas.microsoft.com/office/powerpoint/2010/main" val="1473443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19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B5E0F-7EE5-47C2-915A-9289A8FE0984}"/>
              </a:ext>
            </a:extLst>
          </p:cNvPr>
          <p:cNvSpPr>
            <a:spLocks noGrp="1"/>
          </p:cNvSpPr>
          <p:nvPr>
            <p:ph type="title"/>
          </p:nvPr>
        </p:nvSpPr>
        <p:spPr/>
        <p:txBody>
          <a:bodyPr/>
          <a:lstStyle/>
          <a:p>
            <a:r>
              <a:rPr lang="en-US" dirty="0"/>
              <a:t>Set up for Delivered Flow Measurement </a:t>
            </a:r>
          </a:p>
        </p:txBody>
      </p:sp>
      <p:sp>
        <p:nvSpPr>
          <p:cNvPr id="3" name="Text Placeholder 2">
            <a:extLst>
              <a:ext uri="{FF2B5EF4-FFF2-40B4-BE49-F238E27FC236}">
                <a16:creationId xmlns:a16="http://schemas.microsoft.com/office/drawing/2014/main" id="{AE021462-7A23-4072-9078-BF2A9248F86A}"/>
              </a:ext>
            </a:extLst>
          </p:cNvPr>
          <p:cNvSpPr>
            <a:spLocks noGrp="1"/>
          </p:cNvSpPr>
          <p:nvPr>
            <p:ph type="body" sz="quarter" idx="11"/>
          </p:nvPr>
        </p:nvSpPr>
        <p:spPr>
          <a:xfrm>
            <a:off x="837389" y="1553346"/>
            <a:ext cx="10096500" cy="4834467"/>
          </a:xfrm>
        </p:spPr>
        <p:txBody>
          <a:bodyPr/>
          <a:lstStyle/>
          <a:p>
            <a:r>
              <a:rPr lang="en-US" dirty="0"/>
              <a:t>Utilizes the steps detailed in the </a:t>
            </a:r>
            <a:r>
              <a:rPr lang="en-US" b="1" dirty="0"/>
              <a:t>HD03 Hemodialysis Monitor PowerPoint Training Introduction To be used with Delivered Flow, Recirculation, and Access Flow </a:t>
            </a:r>
            <a:r>
              <a:rPr lang="en-US" dirty="0"/>
              <a:t>to select the proper bloodlines (tubing), sensor placement, basic troubleshooting, and disinfection procedures.   </a:t>
            </a:r>
            <a:endParaRPr lang="en-US" b="1" dirty="0"/>
          </a:p>
        </p:txBody>
      </p:sp>
      <p:pic>
        <p:nvPicPr>
          <p:cNvPr id="7" name="Picture 6" descr="Two people sitting in a room&#10;&#10;Description automatically generated">
            <a:extLst>
              <a:ext uri="{FF2B5EF4-FFF2-40B4-BE49-F238E27FC236}">
                <a16:creationId xmlns:a16="http://schemas.microsoft.com/office/drawing/2014/main" id="{5A954AEE-283E-46D5-B264-806F537CB4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1967" y="3429000"/>
            <a:ext cx="4821808" cy="3216156"/>
          </a:xfrm>
          <a:prstGeom prst="rect">
            <a:avLst/>
          </a:prstGeom>
        </p:spPr>
      </p:pic>
    </p:spTree>
    <p:extLst>
      <p:ext uri="{BB962C8B-B14F-4D97-AF65-F5344CB8AC3E}">
        <p14:creationId xmlns:p14="http://schemas.microsoft.com/office/powerpoint/2010/main" val="2357356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46C3B-85E8-4DF6-9C4B-D2D8F5E3B24C}"/>
              </a:ext>
            </a:extLst>
          </p:cNvPr>
          <p:cNvSpPr>
            <a:spLocks noGrp="1"/>
          </p:cNvSpPr>
          <p:nvPr>
            <p:ph type="title"/>
          </p:nvPr>
        </p:nvSpPr>
        <p:spPr/>
        <p:txBody>
          <a:bodyPr>
            <a:normAutofit fontScale="90000"/>
          </a:bodyPr>
          <a:lstStyle/>
          <a:p>
            <a:r>
              <a:rPr lang="en-US" dirty="0"/>
              <a:t>Proper Sensor Placement on Bloodlines (Tubing) </a:t>
            </a:r>
          </a:p>
        </p:txBody>
      </p:sp>
      <p:sp>
        <p:nvSpPr>
          <p:cNvPr id="3" name="Text Placeholder 2">
            <a:extLst>
              <a:ext uri="{FF2B5EF4-FFF2-40B4-BE49-F238E27FC236}">
                <a16:creationId xmlns:a16="http://schemas.microsoft.com/office/drawing/2014/main" id="{0C407257-E2DE-4BC2-AB1E-98203D19F5E4}"/>
              </a:ext>
            </a:extLst>
          </p:cNvPr>
          <p:cNvSpPr>
            <a:spLocks noGrp="1"/>
          </p:cNvSpPr>
          <p:nvPr>
            <p:ph type="body" sz="quarter" idx="12"/>
          </p:nvPr>
        </p:nvSpPr>
        <p:spPr>
          <a:xfrm>
            <a:off x="7899400" y="736467"/>
            <a:ext cx="3107733" cy="561052"/>
          </a:xfrm>
        </p:spPr>
        <p:txBody>
          <a:bodyPr/>
          <a:lstStyle/>
          <a:p>
            <a:r>
              <a:rPr lang="en-US" dirty="0"/>
              <a:t>Sensor Placement</a:t>
            </a:r>
          </a:p>
          <a:p>
            <a:endParaRPr lang="en-US" dirty="0"/>
          </a:p>
        </p:txBody>
      </p:sp>
      <p:sp>
        <p:nvSpPr>
          <p:cNvPr id="4" name="Text Placeholder 3">
            <a:extLst>
              <a:ext uri="{FF2B5EF4-FFF2-40B4-BE49-F238E27FC236}">
                <a16:creationId xmlns:a16="http://schemas.microsoft.com/office/drawing/2014/main" id="{D7267B6B-4C97-4304-B3C0-9994D7866F3D}"/>
              </a:ext>
            </a:extLst>
          </p:cNvPr>
          <p:cNvSpPr>
            <a:spLocks noGrp="1"/>
          </p:cNvSpPr>
          <p:nvPr>
            <p:ph type="body" sz="quarter" idx="13"/>
          </p:nvPr>
        </p:nvSpPr>
        <p:spPr/>
        <p:txBody>
          <a:bodyPr/>
          <a:lstStyle/>
          <a:p>
            <a:endParaRPr lang="en-US" dirty="0"/>
          </a:p>
        </p:txBody>
      </p:sp>
      <p:sp>
        <p:nvSpPr>
          <p:cNvPr id="5" name="Text Placeholder 4">
            <a:extLst>
              <a:ext uri="{FF2B5EF4-FFF2-40B4-BE49-F238E27FC236}">
                <a16:creationId xmlns:a16="http://schemas.microsoft.com/office/drawing/2014/main" id="{549D268F-4392-425C-AF93-2E29461C591D}"/>
              </a:ext>
            </a:extLst>
          </p:cNvPr>
          <p:cNvSpPr>
            <a:spLocks noGrp="1"/>
          </p:cNvSpPr>
          <p:nvPr>
            <p:ph type="body" sz="quarter" idx="14"/>
          </p:nvPr>
        </p:nvSpPr>
        <p:spPr/>
        <p:txBody>
          <a:bodyPr/>
          <a:lstStyle/>
          <a:p>
            <a:r>
              <a:rPr lang="en-US" dirty="0"/>
              <a:t>Properly placed Arterial &amp; Venous Sensors on </a:t>
            </a:r>
            <a:r>
              <a:rPr lang="en-US"/>
              <a:t>the bloodlines (Tubing)</a:t>
            </a:r>
            <a:endParaRPr lang="en-US" dirty="0"/>
          </a:p>
        </p:txBody>
      </p:sp>
      <p:pic>
        <p:nvPicPr>
          <p:cNvPr id="9" name="Picture 8" descr="A picture containing holding, man, table, white&#10;&#10;Description automatically generated">
            <a:extLst>
              <a:ext uri="{FF2B5EF4-FFF2-40B4-BE49-F238E27FC236}">
                <a16:creationId xmlns:a16="http://schemas.microsoft.com/office/drawing/2014/main" id="{F35ABF61-79B9-4D0C-8DE2-6D81741C70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789" y="2271183"/>
            <a:ext cx="6389511" cy="3594100"/>
          </a:xfrm>
          <a:prstGeom prst="rect">
            <a:avLst/>
          </a:prstGeom>
        </p:spPr>
      </p:pic>
    </p:spTree>
    <p:extLst>
      <p:ext uri="{BB962C8B-B14F-4D97-AF65-F5344CB8AC3E}">
        <p14:creationId xmlns:p14="http://schemas.microsoft.com/office/powerpoint/2010/main" val="847595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F16F9-6DEB-4C28-988C-67619DBE565F}"/>
              </a:ext>
            </a:extLst>
          </p:cNvPr>
          <p:cNvSpPr>
            <a:spLocks noGrp="1"/>
          </p:cNvSpPr>
          <p:nvPr>
            <p:ph type="title"/>
          </p:nvPr>
        </p:nvSpPr>
        <p:spPr/>
        <p:txBody>
          <a:bodyPr/>
          <a:lstStyle/>
          <a:p>
            <a:r>
              <a:rPr lang="en-US" dirty="0"/>
              <a:t>Choose Delivered Flow Protocol</a:t>
            </a:r>
          </a:p>
        </p:txBody>
      </p:sp>
      <p:sp>
        <p:nvSpPr>
          <p:cNvPr id="3" name="Text Placeholder 2">
            <a:extLst>
              <a:ext uri="{FF2B5EF4-FFF2-40B4-BE49-F238E27FC236}">
                <a16:creationId xmlns:a16="http://schemas.microsoft.com/office/drawing/2014/main" id="{2DCA6EB8-FFB7-4E08-9FFE-B2E03A4F72EF}"/>
              </a:ext>
            </a:extLst>
          </p:cNvPr>
          <p:cNvSpPr>
            <a:spLocks noGrp="1"/>
          </p:cNvSpPr>
          <p:nvPr>
            <p:ph type="body" sz="quarter" idx="11"/>
          </p:nvPr>
        </p:nvSpPr>
        <p:spPr/>
        <p:txBody>
          <a:bodyPr/>
          <a:lstStyle/>
          <a:p>
            <a:endParaRPr lang="en-US" dirty="0"/>
          </a:p>
          <a:p>
            <a:endParaRPr lang="en-US" dirty="0"/>
          </a:p>
        </p:txBody>
      </p:sp>
      <p:pic>
        <p:nvPicPr>
          <p:cNvPr id="7" name="Picture 6">
            <a:extLst>
              <a:ext uri="{FF2B5EF4-FFF2-40B4-BE49-F238E27FC236}">
                <a16:creationId xmlns:a16="http://schemas.microsoft.com/office/drawing/2014/main" id="{CD98AA2A-D54F-4347-B357-1484268FEA8E}"/>
              </a:ext>
            </a:extLst>
          </p:cNvPr>
          <p:cNvPicPr>
            <a:picLocks noChangeAspect="1"/>
          </p:cNvPicPr>
          <p:nvPr/>
        </p:nvPicPr>
        <p:blipFill>
          <a:blip r:embed="rId2"/>
          <a:stretch>
            <a:fillRect/>
          </a:stretch>
        </p:blipFill>
        <p:spPr>
          <a:xfrm>
            <a:off x="2575247" y="1790700"/>
            <a:ext cx="5751144" cy="4064000"/>
          </a:xfrm>
          <a:prstGeom prst="rect">
            <a:avLst/>
          </a:prstGeom>
        </p:spPr>
      </p:pic>
      <p:sp>
        <p:nvSpPr>
          <p:cNvPr id="8" name="Oval 7">
            <a:extLst>
              <a:ext uri="{FF2B5EF4-FFF2-40B4-BE49-F238E27FC236}">
                <a16:creationId xmlns:a16="http://schemas.microsoft.com/office/drawing/2014/main" id="{F5AD9F1B-BE36-4849-AC0D-27D5F3764566}"/>
              </a:ext>
            </a:extLst>
          </p:cNvPr>
          <p:cNvSpPr/>
          <p:nvPr/>
        </p:nvSpPr>
        <p:spPr>
          <a:xfrm>
            <a:off x="3517900" y="2971800"/>
            <a:ext cx="2705100" cy="584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4110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E2989C-D5B6-4769-9D34-42A92B6B480C}"/>
              </a:ext>
            </a:extLst>
          </p:cNvPr>
          <p:cNvSpPr>
            <a:spLocks noGrp="1"/>
          </p:cNvSpPr>
          <p:nvPr>
            <p:ph type="body" sz="quarter" idx="10"/>
          </p:nvPr>
        </p:nvSpPr>
        <p:spPr>
          <a:xfrm>
            <a:off x="838201" y="1433840"/>
            <a:ext cx="9937751" cy="1295036"/>
          </a:xfrm>
        </p:spPr>
        <p:txBody>
          <a:bodyPr>
            <a:normAutofit lnSpcReduction="10000"/>
          </a:bodyPr>
          <a:lstStyle/>
          <a:p>
            <a:r>
              <a:rPr lang="en-US" dirty="0"/>
              <a:t>Does Your Dialysis Machine Use Compensated Blood Flow Rate? </a:t>
            </a:r>
          </a:p>
          <a:p>
            <a:r>
              <a:rPr lang="en-US" dirty="0"/>
              <a:t>(Examples Fresenius 5008 or Baxter Phoenix)</a:t>
            </a:r>
          </a:p>
          <a:p>
            <a:endParaRPr lang="en-US" dirty="0"/>
          </a:p>
          <a:p>
            <a:r>
              <a:rPr lang="en-US" dirty="0"/>
              <a:t>If Yes:</a:t>
            </a:r>
          </a:p>
          <a:p>
            <a:endParaRPr lang="en-US" dirty="0"/>
          </a:p>
        </p:txBody>
      </p:sp>
      <p:sp>
        <p:nvSpPr>
          <p:cNvPr id="2" name="Title 1">
            <a:extLst>
              <a:ext uri="{FF2B5EF4-FFF2-40B4-BE49-F238E27FC236}">
                <a16:creationId xmlns:a16="http://schemas.microsoft.com/office/drawing/2014/main" id="{4FB83D23-8F8E-43CB-8631-1C8307C0550C}"/>
              </a:ext>
            </a:extLst>
          </p:cNvPr>
          <p:cNvSpPr>
            <a:spLocks noGrp="1"/>
          </p:cNvSpPr>
          <p:nvPr>
            <p:ph type="title"/>
          </p:nvPr>
        </p:nvSpPr>
        <p:spPr/>
        <p:txBody>
          <a:bodyPr>
            <a:normAutofit/>
          </a:bodyPr>
          <a:lstStyle/>
          <a:p>
            <a:r>
              <a:rPr lang="en-US" dirty="0"/>
              <a:t>Delivered Flow Measurement</a:t>
            </a:r>
          </a:p>
        </p:txBody>
      </p:sp>
      <p:sp>
        <p:nvSpPr>
          <p:cNvPr id="5" name="Text Placeholder 4">
            <a:extLst>
              <a:ext uri="{FF2B5EF4-FFF2-40B4-BE49-F238E27FC236}">
                <a16:creationId xmlns:a16="http://schemas.microsoft.com/office/drawing/2014/main" id="{11601304-531C-4D1E-975D-9497EBD1DD0F}"/>
              </a:ext>
            </a:extLst>
          </p:cNvPr>
          <p:cNvSpPr>
            <a:spLocks noGrp="1"/>
          </p:cNvSpPr>
          <p:nvPr>
            <p:ph type="body" sz="quarter" idx="11"/>
          </p:nvPr>
        </p:nvSpPr>
        <p:spPr/>
        <p:txBody>
          <a:bodyPr/>
          <a:lstStyle/>
          <a:p>
            <a:r>
              <a:rPr lang="en-US" dirty="0"/>
              <a:t>If No: </a:t>
            </a:r>
          </a:p>
        </p:txBody>
      </p:sp>
      <p:sp>
        <p:nvSpPr>
          <p:cNvPr id="6" name="Text Placeholder 5">
            <a:extLst>
              <a:ext uri="{FF2B5EF4-FFF2-40B4-BE49-F238E27FC236}">
                <a16:creationId xmlns:a16="http://schemas.microsoft.com/office/drawing/2014/main" id="{21FC34A4-23FC-49A0-8127-F645B62C47B0}"/>
              </a:ext>
            </a:extLst>
          </p:cNvPr>
          <p:cNvSpPr>
            <a:spLocks noGrp="1"/>
          </p:cNvSpPr>
          <p:nvPr>
            <p:ph type="body" sz="quarter" idx="12"/>
          </p:nvPr>
        </p:nvSpPr>
        <p:spPr>
          <a:xfrm>
            <a:off x="838199" y="2806700"/>
            <a:ext cx="9937751" cy="1625600"/>
          </a:xfrm>
        </p:spPr>
        <p:txBody>
          <a:bodyPr/>
          <a:lstStyle/>
          <a:p>
            <a:r>
              <a:rPr lang="en-US" dirty="0"/>
              <a:t>If the compensated blood flow rate is used to set the patient prescription, then enter the compensated blood flow rate into the Transonic pump setting box</a:t>
            </a:r>
          </a:p>
          <a:p>
            <a:r>
              <a:rPr lang="en-US" dirty="0"/>
              <a:t>If the dialysis machine blood pump setting is used to set the patient prescription, then enter the dialysis machine blood pump setting into the Transonic pump setting box</a:t>
            </a:r>
          </a:p>
        </p:txBody>
      </p:sp>
      <p:sp>
        <p:nvSpPr>
          <p:cNvPr id="7" name="Text Placeholder 6">
            <a:extLst>
              <a:ext uri="{FF2B5EF4-FFF2-40B4-BE49-F238E27FC236}">
                <a16:creationId xmlns:a16="http://schemas.microsoft.com/office/drawing/2014/main" id="{4F3BAA88-6C8E-43BF-8830-D154F7789282}"/>
              </a:ext>
            </a:extLst>
          </p:cNvPr>
          <p:cNvSpPr>
            <a:spLocks noGrp="1"/>
          </p:cNvSpPr>
          <p:nvPr>
            <p:ph type="body" sz="quarter" idx="13"/>
          </p:nvPr>
        </p:nvSpPr>
        <p:spPr/>
        <p:txBody>
          <a:bodyPr/>
          <a:lstStyle/>
          <a:p>
            <a:r>
              <a:rPr lang="en-US" dirty="0"/>
              <a:t>Enter the dialysis machine blood pump setting into the Transonic pump setting box </a:t>
            </a:r>
          </a:p>
        </p:txBody>
      </p:sp>
    </p:spTree>
    <p:extLst>
      <p:ext uri="{BB962C8B-B14F-4D97-AF65-F5344CB8AC3E}">
        <p14:creationId xmlns:p14="http://schemas.microsoft.com/office/powerpoint/2010/main" val="961080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83D23-8F8E-43CB-8631-1C8307C0550C}"/>
              </a:ext>
            </a:extLst>
          </p:cNvPr>
          <p:cNvSpPr>
            <a:spLocks noGrp="1"/>
          </p:cNvSpPr>
          <p:nvPr>
            <p:ph type="title"/>
          </p:nvPr>
        </p:nvSpPr>
        <p:spPr>
          <a:xfrm>
            <a:off x="578796" y="684583"/>
            <a:ext cx="10622603" cy="671433"/>
          </a:xfrm>
        </p:spPr>
        <p:txBody>
          <a:bodyPr>
            <a:normAutofit/>
          </a:bodyPr>
          <a:lstStyle/>
          <a:p>
            <a:r>
              <a:rPr lang="en-US" dirty="0"/>
              <a:t>What is Compensated Blood Flow Rate?</a:t>
            </a:r>
          </a:p>
        </p:txBody>
      </p:sp>
      <p:sp>
        <p:nvSpPr>
          <p:cNvPr id="4" name="Text Placeholder 3">
            <a:extLst>
              <a:ext uri="{FF2B5EF4-FFF2-40B4-BE49-F238E27FC236}">
                <a16:creationId xmlns:a16="http://schemas.microsoft.com/office/drawing/2014/main" id="{5B7DC5EC-A85F-41E2-BA21-24EBA7B45A6D}"/>
              </a:ext>
            </a:extLst>
          </p:cNvPr>
          <p:cNvSpPr>
            <a:spLocks noGrp="1"/>
          </p:cNvSpPr>
          <p:nvPr>
            <p:ph type="body" sz="quarter" idx="11"/>
          </p:nvPr>
        </p:nvSpPr>
        <p:spPr>
          <a:xfrm>
            <a:off x="837389" y="1737263"/>
            <a:ext cx="10096500" cy="4834467"/>
          </a:xfrm>
        </p:spPr>
        <p:txBody>
          <a:bodyPr/>
          <a:lstStyle/>
          <a:p>
            <a:r>
              <a:rPr lang="en-US" dirty="0"/>
              <a:t>Pump Speed is the speed set on the dialysis machine blood pump in mL/min</a:t>
            </a:r>
          </a:p>
          <a:p>
            <a:endParaRPr lang="en-US" dirty="0"/>
          </a:p>
          <a:p>
            <a:r>
              <a:rPr lang="en-US" dirty="0"/>
              <a:t>Compensated Blood Flow Rate is the calculated Blood Flow Rate adjusted to the current Negative Arterial Pressure </a:t>
            </a:r>
          </a:p>
          <a:p>
            <a:endParaRPr lang="en-US" dirty="0"/>
          </a:p>
          <a:p>
            <a:r>
              <a:rPr lang="en-US" dirty="0"/>
              <a:t>The Physician prescribes the Blood Flow Rate (BFR) as part of the hemodialysis prescription.  Check your dialysis facility policy &amp; procedure for guidance on the Blood Flow Rate that is used to meet the prescription.  Some facilities increase the Pump Speed as needed to achieve the Compensated Blood Flow Rate that matches the prescribed BFR.</a:t>
            </a:r>
          </a:p>
          <a:p>
            <a:endParaRPr lang="en-US" dirty="0"/>
          </a:p>
          <a:p>
            <a:endParaRPr lang="en-US" dirty="0"/>
          </a:p>
          <a:p>
            <a:endParaRPr lang="en-US" dirty="0"/>
          </a:p>
        </p:txBody>
      </p:sp>
    </p:spTree>
    <p:extLst>
      <p:ext uri="{BB962C8B-B14F-4D97-AF65-F5344CB8AC3E}">
        <p14:creationId xmlns:p14="http://schemas.microsoft.com/office/powerpoint/2010/main" val="1686067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2C3CE-5DF4-4E11-9B1A-ED1E414BA082}"/>
              </a:ext>
            </a:extLst>
          </p:cNvPr>
          <p:cNvSpPr>
            <a:spLocks noGrp="1"/>
          </p:cNvSpPr>
          <p:nvPr>
            <p:ph type="title"/>
          </p:nvPr>
        </p:nvSpPr>
        <p:spPr/>
        <p:txBody>
          <a:bodyPr>
            <a:normAutofit fontScale="90000"/>
          </a:bodyPr>
          <a:lstStyle/>
          <a:p>
            <a:r>
              <a:rPr lang="en-US" dirty="0"/>
              <a:t>Delivered Flow Measurement</a:t>
            </a:r>
          </a:p>
        </p:txBody>
      </p:sp>
      <p:sp>
        <p:nvSpPr>
          <p:cNvPr id="3" name="Text Placeholder 2">
            <a:extLst>
              <a:ext uri="{FF2B5EF4-FFF2-40B4-BE49-F238E27FC236}">
                <a16:creationId xmlns:a16="http://schemas.microsoft.com/office/drawing/2014/main" id="{598A5746-A49B-449B-A8A9-7E2EE93DC91A}"/>
              </a:ext>
            </a:extLst>
          </p:cNvPr>
          <p:cNvSpPr>
            <a:spLocks noGrp="1"/>
          </p:cNvSpPr>
          <p:nvPr>
            <p:ph type="body" sz="quarter" idx="12"/>
          </p:nvPr>
        </p:nvSpPr>
        <p:spPr/>
        <p:txBody>
          <a:bodyPr/>
          <a:lstStyle/>
          <a:p>
            <a:r>
              <a:rPr lang="en-US" dirty="0"/>
              <a:t>Procedure Steps</a:t>
            </a:r>
          </a:p>
        </p:txBody>
      </p:sp>
      <p:sp>
        <p:nvSpPr>
          <p:cNvPr id="5" name="Text Placeholder 4">
            <a:extLst>
              <a:ext uri="{FF2B5EF4-FFF2-40B4-BE49-F238E27FC236}">
                <a16:creationId xmlns:a16="http://schemas.microsoft.com/office/drawing/2014/main" id="{7462081F-ADFB-4841-910A-B8CE03ABBEF1}"/>
              </a:ext>
            </a:extLst>
          </p:cNvPr>
          <p:cNvSpPr>
            <a:spLocks noGrp="1"/>
          </p:cNvSpPr>
          <p:nvPr>
            <p:ph type="body" sz="quarter" idx="14"/>
          </p:nvPr>
        </p:nvSpPr>
        <p:spPr/>
        <p:txBody>
          <a:bodyPr/>
          <a:lstStyle/>
          <a:p>
            <a:pPr marL="457200" indent="-457200">
              <a:buFont typeface="+mj-lt"/>
              <a:buAutoNum type="arabicPeriod"/>
            </a:pPr>
            <a:r>
              <a:rPr lang="en-US" dirty="0"/>
              <a:t>Enter the Pump Setting Speed in mL/min using the number keypad </a:t>
            </a:r>
          </a:p>
          <a:p>
            <a:pPr marL="457200" indent="-457200">
              <a:buFont typeface="+mj-lt"/>
              <a:buAutoNum type="arabicPeriod"/>
            </a:pPr>
            <a:r>
              <a:rPr lang="en-US" dirty="0"/>
              <a:t>Then touch the Measure icon </a:t>
            </a:r>
          </a:p>
          <a:p>
            <a:pPr marL="457200" indent="-457200">
              <a:buFont typeface="+mj-lt"/>
              <a:buAutoNum type="arabicPeriod"/>
            </a:pPr>
            <a:r>
              <a:rPr lang="en-US" dirty="0"/>
              <a:t>The Delivered Flow will display</a:t>
            </a:r>
          </a:p>
          <a:p>
            <a:pPr marL="457200" indent="-457200">
              <a:buFont typeface="+mj-lt"/>
              <a:buAutoNum type="arabicPeriod"/>
            </a:pPr>
            <a:r>
              <a:rPr lang="en-US" dirty="0"/>
              <a:t>If the Delivered Flow is different than the Pump Setting,</a:t>
            </a:r>
            <a:r>
              <a:rPr lang="en-US" dirty="0">
                <a:solidFill>
                  <a:srgbClr val="FF0000"/>
                </a:solidFill>
              </a:rPr>
              <a:t> </a:t>
            </a:r>
            <a:r>
              <a:rPr lang="en-US" dirty="0"/>
              <a:t>the % difference will post </a:t>
            </a:r>
          </a:p>
        </p:txBody>
      </p:sp>
      <p:pic>
        <p:nvPicPr>
          <p:cNvPr id="10" name="Picture 9" descr="A screenshot of a cell phone&#10;&#10;Description automatically generated">
            <a:extLst>
              <a:ext uri="{FF2B5EF4-FFF2-40B4-BE49-F238E27FC236}">
                <a16:creationId xmlns:a16="http://schemas.microsoft.com/office/drawing/2014/main" id="{5F8C4053-6E20-42B4-B246-66B70AF95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8497" y="1697500"/>
            <a:ext cx="5651102" cy="3990242"/>
          </a:xfrm>
          <a:prstGeom prst="rect">
            <a:avLst/>
          </a:prstGeom>
        </p:spPr>
      </p:pic>
      <p:sp>
        <p:nvSpPr>
          <p:cNvPr id="11" name="Oval 10">
            <a:extLst>
              <a:ext uri="{FF2B5EF4-FFF2-40B4-BE49-F238E27FC236}">
                <a16:creationId xmlns:a16="http://schemas.microsoft.com/office/drawing/2014/main" id="{40ECFAB3-0920-4524-833F-1713C487B164}"/>
              </a:ext>
            </a:extLst>
          </p:cNvPr>
          <p:cNvSpPr/>
          <p:nvPr/>
        </p:nvSpPr>
        <p:spPr>
          <a:xfrm>
            <a:off x="2532185" y="3429000"/>
            <a:ext cx="773723" cy="298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EC93A3-3D06-4955-AC49-6653736F8E40}"/>
              </a:ext>
            </a:extLst>
          </p:cNvPr>
          <p:cNvSpPr txBox="1"/>
          <p:nvPr/>
        </p:nvSpPr>
        <p:spPr>
          <a:xfrm>
            <a:off x="2760784" y="3112976"/>
            <a:ext cx="773723" cy="307777"/>
          </a:xfrm>
          <a:prstGeom prst="rect">
            <a:avLst/>
          </a:prstGeom>
          <a:noFill/>
        </p:spPr>
        <p:txBody>
          <a:bodyPr wrap="square" rtlCol="0">
            <a:spAutoFit/>
          </a:bodyPr>
          <a:lstStyle/>
          <a:p>
            <a:r>
              <a:rPr lang="en-US" dirty="0">
                <a:solidFill>
                  <a:srgbClr val="0070C0"/>
                </a:solidFill>
              </a:rPr>
              <a:t># 1</a:t>
            </a:r>
          </a:p>
        </p:txBody>
      </p:sp>
      <p:sp>
        <p:nvSpPr>
          <p:cNvPr id="18" name="Oval 17">
            <a:extLst>
              <a:ext uri="{FF2B5EF4-FFF2-40B4-BE49-F238E27FC236}">
                <a16:creationId xmlns:a16="http://schemas.microsoft.com/office/drawing/2014/main" id="{579E3718-9912-4782-89F6-F7F114B116D3}"/>
              </a:ext>
            </a:extLst>
          </p:cNvPr>
          <p:cNvSpPr/>
          <p:nvPr/>
        </p:nvSpPr>
        <p:spPr>
          <a:xfrm>
            <a:off x="2532186" y="3868615"/>
            <a:ext cx="773722" cy="298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871FE55-F86F-484D-B151-5B0FEB48CD45}"/>
              </a:ext>
            </a:extLst>
          </p:cNvPr>
          <p:cNvSpPr txBox="1"/>
          <p:nvPr/>
        </p:nvSpPr>
        <p:spPr>
          <a:xfrm>
            <a:off x="2074985" y="3736185"/>
            <a:ext cx="457200" cy="307777"/>
          </a:xfrm>
          <a:prstGeom prst="rect">
            <a:avLst/>
          </a:prstGeom>
          <a:noFill/>
        </p:spPr>
        <p:txBody>
          <a:bodyPr wrap="square" rtlCol="0">
            <a:spAutoFit/>
          </a:bodyPr>
          <a:lstStyle/>
          <a:p>
            <a:r>
              <a:rPr lang="en-US" dirty="0">
                <a:solidFill>
                  <a:srgbClr val="0070C0"/>
                </a:solidFill>
              </a:rPr>
              <a:t># 3</a:t>
            </a:r>
          </a:p>
        </p:txBody>
      </p:sp>
      <p:sp>
        <p:nvSpPr>
          <p:cNvPr id="20" name="TextBox 19">
            <a:extLst>
              <a:ext uri="{FF2B5EF4-FFF2-40B4-BE49-F238E27FC236}">
                <a16:creationId xmlns:a16="http://schemas.microsoft.com/office/drawing/2014/main" id="{C653A296-CD1D-4A4A-B344-0970979973E3}"/>
              </a:ext>
            </a:extLst>
          </p:cNvPr>
          <p:cNvSpPr txBox="1"/>
          <p:nvPr/>
        </p:nvSpPr>
        <p:spPr>
          <a:xfrm>
            <a:off x="1019908" y="4308231"/>
            <a:ext cx="561682" cy="307777"/>
          </a:xfrm>
          <a:prstGeom prst="rect">
            <a:avLst/>
          </a:prstGeom>
          <a:noFill/>
        </p:spPr>
        <p:txBody>
          <a:bodyPr wrap="square" rtlCol="0">
            <a:spAutoFit/>
          </a:bodyPr>
          <a:lstStyle/>
          <a:p>
            <a:r>
              <a:rPr lang="en-US" dirty="0">
                <a:solidFill>
                  <a:srgbClr val="0070C0"/>
                </a:solidFill>
              </a:rPr>
              <a:t># 4</a:t>
            </a:r>
          </a:p>
        </p:txBody>
      </p:sp>
      <p:sp>
        <p:nvSpPr>
          <p:cNvPr id="22" name="TextBox 21">
            <a:extLst>
              <a:ext uri="{FF2B5EF4-FFF2-40B4-BE49-F238E27FC236}">
                <a16:creationId xmlns:a16="http://schemas.microsoft.com/office/drawing/2014/main" id="{CB7BCFD4-1D27-4858-B3AA-A21357AF88F7}"/>
              </a:ext>
            </a:extLst>
          </p:cNvPr>
          <p:cNvSpPr txBox="1"/>
          <p:nvPr/>
        </p:nvSpPr>
        <p:spPr>
          <a:xfrm>
            <a:off x="2532185" y="4985286"/>
            <a:ext cx="615461" cy="307777"/>
          </a:xfrm>
          <a:prstGeom prst="rect">
            <a:avLst/>
          </a:prstGeom>
          <a:noFill/>
        </p:spPr>
        <p:txBody>
          <a:bodyPr wrap="square" rtlCol="0">
            <a:spAutoFit/>
          </a:bodyPr>
          <a:lstStyle/>
          <a:p>
            <a:r>
              <a:rPr lang="en-US" dirty="0">
                <a:solidFill>
                  <a:srgbClr val="0070C0"/>
                </a:solidFill>
              </a:rPr>
              <a:t># 2</a:t>
            </a:r>
          </a:p>
        </p:txBody>
      </p:sp>
    </p:spTree>
    <p:extLst>
      <p:ext uri="{BB962C8B-B14F-4D97-AF65-F5344CB8AC3E}">
        <p14:creationId xmlns:p14="http://schemas.microsoft.com/office/powerpoint/2010/main" val="2222278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2C3CE-5DF4-4E11-9B1A-ED1E414BA082}"/>
              </a:ext>
            </a:extLst>
          </p:cNvPr>
          <p:cNvSpPr>
            <a:spLocks noGrp="1"/>
          </p:cNvSpPr>
          <p:nvPr>
            <p:ph type="title"/>
          </p:nvPr>
        </p:nvSpPr>
        <p:spPr/>
        <p:txBody>
          <a:bodyPr>
            <a:noAutofit/>
          </a:bodyPr>
          <a:lstStyle/>
          <a:p>
            <a:r>
              <a:rPr lang="en-US" dirty="0"/>
              <a:t>Delivered Flow Measurement</a:t>
            </a:r>
            <a:endParaRPr lang="en-US" sz="2800" dirty="0"/>
          </a:p>
        </p:txBody>
      </p:sp>
      <p:sp>
        <p:nvSpPr>
          <p:cNvPr id="3" name="Text Placeholder 2">
            <a:extLst>
              <a:ext uri="{FF2B5EF4-FFF2-40B4-BE49-F238E27FC236}">
                <a16:creationId xmlns:a16="http://schemas.microsoft.com/office/drawing/2014/main" id="{598A5746-A49B-449B-A8A9-7E2EE93DC91A}"/>
              </a:ext>
            </a:extLst>
          </p:cNvPr>
          <p:cNvSpPr>
            <a:spLocks noGrp="1"/>
          </p:cNvSpPr>
          <p:nvPr>
            <p:ph type="body" sz="quarter" idx="12"/>
          </p:nvPr>
        </p:nvSpPr>
        <p:spPr>
          <a:xfrm>
            <a:off x="7640607" y="791656"/>
            <a:ext cx="3107733" cy="561052"/>
          </a:xfrm>
        </p:spPr>
        <p:txBody>
          <a:bodyPr>
            <a:normAutofit fontScale="85000" lnSpcReduction="20000"/>
          </a:bodyPr>
          <a:lstStyle/>
          <a:p>
            <a:r>
              <a:rPr lang="en-US" dirty="0"/>
              <a:t>Result Interpretation</a:t>
            </a:r>
          </a:p>
          <a:p>
            <a:r>
              <a:rPr lang="en-US" dirty="0"/>
              <a:t>Within Range</a:t>
            </a:r>
          </a:p>
        </p:txBody>
      </p:sp>
      <p:sp>
        <p:nvSpPr>
          <p:cNvPr id="5" name="Text Placeholder 4">
            <a:extLst>
              <a:ext uri="{FF2B5EF4-FFF2-40B4-BE49-F238E27FC236}">
                <a16:creationId xmlns:a16="http://schemas.microsoft.com/office/drawing/2014/main" id="{7462081F-ADFB-4841-910A-B8CE03ABBEF1}"/>
              </a:ext>
            </a:extLst>
          </p:cNvPr>
          <p:cNvSpPr>
            <a:spLocks noGrp="1"/>
          </p:cNvSpPr>
          <p:nvPr>
            <p:ph type="body" sz="quarter" idx="14"/>
          </p:nvPr>
        </p:nvSpPr>
        <p:spPr>
          <a:xfrm>
            <a:off x="7970808" y="1516345"/>
            <a:ext cx="3942271" cy="4834467"/>
          </a:xfrm>
        </p:spPr>
        <p:txBody>
          <a:bodyPr>
            <a:normAutofit/>
          </a:bodyPr>
          <a:lstStyle/>
          <a:p>
            <a:r>
              <a:rPr lang="en-US" dirty="0"/>
              <a:t>The Delivered Flow within 10% of the Pump Setting is considered within range.  The results box is green</a:t>
            </a:r>
            <a:r>
              <a:rPr lang="en-US" dirty="0">
                <a:solidFill>
                  <a:srgbClr val="FF0000"/>
                </a:solidFill>
              </a:rPr>
              <a:t>.</a:t>
            </a:r>
            <a:r>
              <a:rPr lang="en-US" dirty="0"/>
              <a:t> </a:t>
            </a:r>
          </a:p>
          <a:p>
            <a:r>
              <a:rPr lang="en-US" dirty="0"/>
              <a:t>The Delivered Flow is more accurate as it is the actual blood flow rate inside the circuit.</a:t>
            </a:r>
          </a:p>
        </p:txBody>
      </p:sp>
      <p:pic>
        <p:nvPicPr>
          <p:cNvPr id="9" name="Picture 8" descr="A screenshot of a cell phone&#10;&#10;Description automatically generated">
            <a:extLst>
              <a:ext uri="{FF2B5EF4-FFF2-40B4-BE49-F238E27FC236}">
                <a16:creationId xmlns:a16="http://schemas.microsoft.com/office/drawing/2014/main" id="{77B9F760-433E-43E6-AD8D-F08BF0D8B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005" y="1820739"/>
            <a:ext cx="5540074" cy="3911845"/>
          </a:xfrm>
          <a:prstGeom prst="rect">
            <a:avLst/>
          </a:prstGeom>
        </p:spPr>
      </p:pic>
    </p:spTree>
    <p:extLst>
      <p:ext uri="{BB962C8B-B14F-4D97-AF65-F5344CB8AC3E}">
        <p14:creationId xmlns:p14="http://schemas.microsoft.com/office/powerpoint/2010/main" val="2425584197"/>
      </p:ext>
    </p:extLst>
  </p:cSld>
  <p:clrMapOvr>
    <a:masterClrMapping/>
  </p:clrMapOvr>
</p:sld>
</file>

<file path=ppt/theme/theme1.xml><?xml version="1.0" encoding="utf-8"?>
<a:theme xmlns:a="http://schemas.openxmlformats.org/drawingml/2006/main" name="New 2019 Transonic Corporate-General PP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D03 Train the Trainer PP draft 4 27 20.potx" id="{7DF9BB32-6F4E-4F3C-A431-210E62FC48FD}" vid="{29FA68A1-EEEC-4DB3-9384-3249E514F2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7C79474E763B4BBEE7CAE462D544D4" ma:contentTypeVersion="18" ma:contentTypeDescription="Create a new document." ma:contentTypeScope="" ma:versionID="c81b2f498f167e0758b7f486b127605b">
  <xsd:schema xmlns:xsd="http://www.w3.org/2001/XMLSchema" xmlns:xs="http://www.w3.org/2001/XMLSchema" xmlns:p="http://schemas.microsoft.com/office/2006/metadata/properties" xmlns:ns2="80ed94b9-80a5-43bb-9a0b-3443bb04f9db" xmlns:ns3="a57ff636-b3f8-48df-b678-2d2992637757" targetNamespace="http://schemas.microsoft.com/office/2006/metadata/properties" ma:root="true" ma:fieldsID="06307a10ca4fe5c950c0e51c1c4664d3" ns2:_="" ns3:_="">
    <xsd:import namespace="80ed94b9-80a5-43bb-9a0b-3443bb04f9db"/>
    <xsd:import namespace="a57ff636-b3f8-48df-b678-2d2992637757"/>
    <xsd:element name="properties">
      <xsd:complexType>
        <xsd:sequence>
          <xsd:element name="documentManagement">
            <xsd:complexType>
              <xsd:all>
                <xsd:element ref="ns2:FileonWebsite"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ed94b9-80a5-43bb-9a0b-3443bb04f9db" elementFormDefault="qualified">
    <xsd:import namespace="http://schemas.microsoft.com/office/2006/documentManagement/types"/>
    <xsd:import namespace="http://schemas.microsoft.com/office/infopath/2007/PartnerControls"/>
    <xsd:element name="FileonWebsite" ma:index="8" nillable="true" ma:displayName="File on Website" ma:default="0" ma:format="Dropdown" ma:internalName="FileonWebsite">
      <xsd:simpleType>
        <xsd:restriction base="dms:Boolea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c9f20e8-b3b5-4677-80e4-6d1802ef603f"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7ff636-b3f8-48df-b678-2d299263775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b91e3cd-5a23-4e33-8480-d330d9b53a1c}" ma:internalName="TaxCatchAll" ma:showField="CatchAllData" ma:web="a57ff636-b3f8-48df-b678-2d29926377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onWebsite xmlns="80ed94b9-80a5-43bb-9a0b-3443bb04f9db">false</FileonWebsite>
    <lcf76f155ced4ddcb4097134ff3c332f xmlns="80ed94b9-80a5-43bb-9a0b-3443bb04f9db">
      <Terms xmlns="http://schemas.microsoft.com/office/infopath/2007/PartnerControls"/>
    </lcf76f155ced4ddcb4097134ff3c332f>
    <TaxCatchAll xmlns="a57ff636-b3f8-48df-b678-2d2992637757" xsi:nil="true"/>
  </documentManagement>
</p:properties>
</file>

<file path=customXml/itemProps1.xml><?xml version="1.0" encoding="utf-8"?>
<ds:datastoreItem xmlns:ds="http://schemas.openxmlformats.org/officeDocument/2006/customXml" ds:itemID="{27F94972-3D75-4C55-B8AB-09753DED690C}">
  <ds:schemaRefs>
    <ds:schemaRef ds:uri="http://schemas.microsoft.com/sharepoint/v3/contenttype/forms"/>
  </ds:schemaRefs>
</ds:datastoreItem>
</file>

<file path=customXml/itemProps2.xml><?xml version="1.0" encoding="utf-8"?>
<ds:datastoreItem xmlns:ds="http://schemas.openxmlformats.org/officeDocument/2006/customXml" ds:itemID="{89E50BAA-5166-4EEE-AD3A-E8351BC602F7}"/>
</file>

<file path=customXml/itemProps3.xml><?xml version="1.0" encoding="utf-8"?>
<ds:datastoreItem xmlns:ds="http://schemas.openxmlformats.org/officeDocument/2006/customXml" ds:itemID="{1FC3CAE6-54F4-40A9-BFDF-0A81AF35083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HD03 Train the Trainer PP draft 4 27 20</Template>
  <TotalTime>1069</TotalTime>
  <Words>993</Words>
  <Application>Microsoft Office PowerPoint</Application>
  <PresentationFormat>Widescreen</PresentationFormat>
  <Paragraphs>104</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Open Sans</vt:lpstr>
      <vt:lpstr>Open Sans SemiBold</vt:lpstr>
      <vt:lpstr>Wingdings</vt:lpstr>
      <vt:lpstr>New 2019 Transonic Corporate-General PPT</vt:lpstr>
      <vt:lpstr>PowerPoint Presentation</vt:lpstr>
      <vt:lpstr>Delivered Flow</vt:lpstr>
      <vt:lpstr>Set up for Delivered Flow Measurement </vt:lpstr>
      <vt:lpstr>Proper Sensor Placement on Bloodlines (Tubing) </vt:lpstr>
      <vt:lpstr>Choose Delivered Flow Protocol</vt:lpstr>
      <vt:lpstr>Delivered Flow Measurement</vt:lpstr>
      <vt:lpstr>What is Compensated Blood Flow Rate?</vt:lpstr>
      <vt:lpstr>Delivered Flow Measurement</vt:lpstr>
      <vt:lpstr>Delivered Flow Measurement</vt:lpstr>
      <vt:lpstr>Delivered Flow Measurement</vt:lpstr>
      <vt:lpstr>Delivered Flow Measurement</vt:lpstr>
      <vt:lpstr>Delivered Flow Measurement on HD Machine with Compensated Blood Flow </vt:lpstr>
      <vt:lpstr>Delivered Flow Results Interpretation By Access Type </vt:lpstr>
      <vt:lpstr>Optimization of Hemodialysis Catheter Adequacy Algorithm</vt:lpstr>
      <vt:lpstr>Transonic Tools at www.Transonic.com </vt:lpstr>
      <vt:lpstr>Transonic HD03 Tools www.Transonic.com </vt:lpstr>
      <vt:lpstr>Customer Login to Access the Partner Portal </vt:lpstr>
      <vt:lpstr>Complete the Form to Create Your Account </vt:lpstr>
      <vt:lpstr>Email Confirmation </vt:lpstr>
      <vt:lpstr>Partner Portal Home Page </vt:lpstr>
      <vt:lpstr>Partner Portal Home Page </vt:lpstr>
      <vt:lpstr>Partner Portal  </vt:lpstr>
      <vt:lpstr>Additional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Brouwer-Maier</dc:creator>
  <cp:lastModifiedBy>Debbie Brouwer-Maier</cp:lastModifiedBy>
  <cp:revision>77</cp:revision>
  <dcterms:created xsi:type="dcterms:W3CDTF">2020-04-30T14:57:38Z</dcterms:created>
  <dcterms:modified xsi:type="dcterms:W3CDTF">2023-11-22T14:02:19Z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0x010100AB7C79474E763B4BBEE7CAE462D544D4</vt:lpwstr>
  </property>
</Properties>
</file>