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Lst>
  <p:notesMasterIdLst>
    <p:notesMasterId r:id="rId52"/>
  </p:notesMasterIdLst>
  <p:sldIdLst>
    <p:sldId id="256" r:id="rId5"/>
    <p:sldId id="259" r:id="rId6"/>
    <p:sldId id="612" r:id="rId7"/>
    <p:sldId id="268" r:id="rId8"/>
    <p:sldId id="671" r:id="rId9"/>
    <p:sldId id="607" r:id="rId10"/>
    <p:sldId id="538" r:id="rId11"/>
    <p:sldId id="536" r:id="rId12"/>
    <p:sldId id="537" r:id="rId13"/>
    <p:sldId id="539" r:id="rId14"/>
    <p:sldId id="560" r:id="rId15"/>
    <p:sldId id="565" r:id="rId16"/>
    <p:sldId id="566" r:id="rId17"/>
    <p:sldId id="569" r:id="rId18"/>
    <p:sldId id="619" r:id="rId19"/>
    <p:sldId id="621" r:id="rId20"/>
    <p:sldId id="540" r:id="rId21"/>
    <p:sldId id="543" r:id="rId22"/>
    <p:sldId id="611" r:id="rId23"/>
    <p:sldId id="610" r:id="rId24"/>
    <p:sldId id="615" r:id="rId25"/>
    <p:sldId id="542" r:id="rId26"/>
    <p:sldId id="545" r:id="rId27"/>
    <p:sldId id="544" r:id="rId28"/>
    <p:sldId id="570" r:id="rId29"/>
    <p:sldId id="571" r:id="rId30"/>
    <p:sldId id="613" r:id="rId31"/>
    <p:sldId id="572" r:id="rId32"/>
    <p:sldId id="620" r:id="rId33"/>
    <p:sldId id="551" r:id="rId34"/>
    <p:sldId id="672" r:id="rId35"/>
    <p:sldId id="673" r:id="rId36"/>
    <p:sldId id="546" r:id="rId37"/>
    <p:sldId id="547" r:id="rId38"/>
    <p:sldId id="548" r:id="rId39"/>
    <p:sldId id="622" r:id="rId40"/>
    <p:sldId id="631" r:id="rId41"/>
    <p:sldId id="635" r:id="rId42"/>
    <p:sldId id="636" r:id="rId43"/>
    <p:sldId id="637" r:id="rId44"/>
    <p:sldId id="633" r:id="rId45"/>
    <p:sldId id="634" r:id="rId46"/>
    <p:sldId id="625" r:id="rId47"/>
    <p:sldId id="554" r:id="rId48"/>
    <p:sldId id="628" r:id="rId49"/>
    <p:sldId id="559" r:id="rId50"/>
    <p:sldId id="257"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bie Brouwer-Maier" initials="DB" lastIdx="16" clrIdx="0">
    <p:extLst>
      <p:ext uri="{19B8F6BF-5375-455C-9EA6-DF929625EA0E}">
        <p15:presenceInfo xmlns:p15="http://schemas.microsoft.com/office/powerpoint/2012/main" userId="S::Debbie.Brouwer-Maier@TRANSONIC.COM::dcf8b43f-c809-4dcb-bf07-d241db37f383" providerId="AD"/>
      </p:ext>
    </p:extLst>
  </p:cmAuthor>
  <p:cmAuthor id="2" name="Miriam Tenorio" initials="MT" lastIdx="6" clrIdx="1">
    <p:extLst>
      <p:ext uri="{19B8F6BF-5375-455C-9EA6-DF929625EA0E}">
        <p15:presenceInfo xmlns:p15="http://schemas.microsoft.com/office/powerpoint/2012/main" userId="S::Miriam.Tenorio@TRANSONIC.COM::f5164601-55da-418c-b8e8-944a519f80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6B5D7A-1E16-4306-8314-E55E8E2FFB72}" v="3" dt="2023-11-22T14:14:02.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69" autoAdjust="0"/>
    <p:restoredTop sz="94660"/>
  </p:normalViewPr>
  <p:slideViewPr>
    <p:cSldViewPr snapToGrid="0" showGuides="1">
      <p:cViewPr varScale="1">
        <p:scale>
          <a:sx n="109" d="100"/>
          <a:sy n="109" d="100"/>
        </p:scale>
        <p:origin x="18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EE163-E197-46BE-B6BF-96BD229F8E20}" type="datetimeFigureOut">
              <a:rPr lang="en-US" smtClean="0"/>
              <a:t>11/22/2023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0DCD7-EB66-4881-B4E4-80B8F3F39C1F}" type="slidenum">
              <a:rPr lang="en-US" smtClean="0"/>
              <a:t>‹#›</a:t>
            </a:fld>
            <a:endParaRPr lang="en-US"/>
          </a:p>
        </p:txBody>
      </p:sp>
    </p:spTree>
    <p:extLst>
      <p:ext uri="{BB962C8B-B14F-4D97-AF65-F5344CB8AC3E}">
        <p14:creationId xmlns:p14="http://schemas.microsoft.com/office/powerpoint/2010/main" val="1988183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3" name="Text Placeholder 2">
            <a:extLst>
              <a:ext uri="{FF2B5EF4-FFF2-40B4-BE49-F238E27FC236}">
                <a16:creationId xmlns:a16="http://schemas.microsoft.com/office/drawing/2014/main" id="{5695125A-E6CD-47E4-BDAA-754A251E04F8}"/>
              </a:ext>
            </a:extLst>
          </p:cNvPr>
          <p:cNvSpPr>
            <a:spLocks noGrp="1"/>
          </p:cNvSpPr>
          <p:nvPr>
            <p:ph type="body" sz="quarter" idx="10"/>
          </p:nvPr>
        </p:nvSpPr>
        <p:spPr>
          <a:xfrm>
            <a:off x="-99" y="4324853"/>
            <a:ext cx="12192100" cy="1631951"/>
          </a:xfrm>
          <a:prstGeom prst="rect">
            <a:avLst/>
          </a:prstGeom>
        </p:spPr>
        <p:txBody>
          <a:bodyPr/>
          <a:lstStyle>
            <a:lvl1pPr algn="ctr">
              <a:defRPr sz="4267" b="1">
                <a:solidFill>
                  <a:schemeClr val="bg1"/>
                </a:solidFill>
                <a:latin typeface="Open Sans" panose="020B0604020202020204" charset="0"/>
                <a:ea typeface="Open Sans" panose="020B0604020202020204" charset="0"/>
                <a:cs typeface="Open Sans" panose="020B0604020202020204"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78571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dpi="0" rotWithShape="1">
          <a:blip r:embed="rId2">
            <a:lum/>
          </a:blip>
          <a:srcRect/>
          <a:stretch>
            <a:fillRect/>
          </a:stretch>
        </a:blipFill>
        <a:effectLst/>
      </p:bgPr>
    </p:bg>
    <p:spTree>
      <p:nvGrpSpPr>
        <p:cNvPr id="1" name="Shape 25"/>
        <p:cNvGrpSpPr/>
        <p:nvPr/>
      </p:nvGrpSpPr>
      <p:grpSpPr>
        <a:xfrm>
          <a:off x="0" y="0"/>
          <a:ext cx="0" cy="0"/>
          <a:chOff x="0" y="0"/>
          <a:chExt cx="0" cy="0"/>
        </a:xfrm>
      </p:grpSpPr>
      <p:sp>
        <p:nvSpPr>
          <p:cNvPr id="3" name="Text Placeholder 2">
            <a:extLst>
              <a:ext uri="{FF2B5EF4-FFF2-40B4-BE49-F238E27FC236}">
                <a16:creationId xmlns:a16="http://schemas.microsoft.com/office/drawing/2014/main" id="{10D85F7C-B7B8-46DF-B163-8A4138A7E517}"/>
              </a:ext>
            </a:extLst>
          </p:cNvPr>
          <p:cNvSpPr>
            <a:spLocks noGrp="1"/>
          </p:cNvSpPr>
          <p:nvPr>
            <p:ph type="body" sz="quarter" idx="10"/>
          </p:nvPr>
        </p:nvSpPr>
        <p:spPr>
          <a:xfrm>
            <a:off x="-99" y="4324853"/>
            <a:ext cx="12192100" cy="1631951"/>
          </a:xfrm>
          <a:prstGeom prst="rect">
            <a:avLst/>
          </a:prstGeom>
        </p:spPr>
        <p:txBody>
          <a:bodyPr/>
          <a:lstStyle>
            <a:lvl1pPr algn="ctr">
              <a:defRPr sz="4267" b="1">
                <a:solidFill>
                  <a:srgbClr val="1461AB"/>
                </a:solidFill>
                <a:latin typeface="Open Sans" panose="020B0604020202020204" charset="0"/>
                <a:ea typeface="Open Sans" panose="020B0604020202020204" charset="0"/>
                <a:cs typeface="Open Sans" panose="020B0604020202020204"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98200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dpi="0" rotWithShape="1">
          <a:blip r:embed="rId2">
            <a:lum/>
          </a:blip>
          <a:srcRect/>
          <a:stretch>
            <a:fillRect/>
          </a:stretch>
        </a:blipFill>
        <a:effectLst/>
      </p:bgPr>
    </p:bg>
    <p:spTree>
      <p:nvGrpSpPr>
        <p:cNvPr id="1" name="Shape 13"/>
        <p:cNvGrpSpPr/>
        <p:nvPr/>
      </p:nvGrpSpPr>
      <p:grpSpPr>
        <a:xfrm>
          <a:off x="0" y="0"/>
          <a:ext cx="0" cy="0"/>
          <a:chOff x="0" y="0"/>
          <a:chExt cx="0" cy="0"/>
        </a:xfrm>
      </p:grpSpPr>
      <p:sp>
        <p:nvSpPr>
          <p:cNvPr id="8" name="Title Placeholder 1">
            <a:extLst>
              <a:ext uri="{FF2B5EF4-FFF2-40B4-BE49-F238E27FC236}">
                <a16:creationId xmlns:a16="http://schemas.microsoft.com/office/drawing/2014/main" id="{519C00EB-DA53-436B-AE6E-559A8C774EDE}"/>
              </a:ext>
            </a:extLst>
          </p:cNvPr>
          <p:cNvSpPr>
            <a:spLocks noGrp="1"/>
          </p:cNvSpPr>
          <p:nvPr>
            <p:ph type="title"/>
          </p:nvPr>
        </p:nvSpPr>
        <p:spPr>
          <a:xfrm>
            <a:off x="578797" y="684583"/>
            <a:ext cx="10355092" cy="67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68F1AA6C-397C-4BBC-A454-CF9D105165E8}"/>
              </a:ext>
            </a:extLst>
          </p:cNvPr>
          <p:cNvSpPr>
            <a:spLocks noGrp="1"/>
          </p:cNvSpPr>
          <p:nvPr>
            <p:ph type="body" sz="quarter" idx="11"/>
          </p:nvPr>
        </p:nvSpPr>
        <p:spPr>
          <a:xfrm>
            <a:off x="838201" y="1651000"/>
            <a:ext cx="10096500" cy="4834467"/>
          </a:xfrm>
        </p:spPr>
        <p:txBody>
          <a:bodyPr/>
          <a:lstStyle>
            <a:lvl1pPr>
              <a:defRPr sz="2400" b="0"/>
            </a:lvl1pPr>
            <a:lvl2pPr>
              <a:defRPr>
                <a:solidFill>
                  <a:srgbClr val="1461AB"/>
                </a:solidFill>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0713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dpi="0" rotWithShape="1">
          <a:blip r:embed="rId2">
            <a:lum/>
          </a:blip>
          <a:srcRect/>
          <a:stretch>
            <a:fillRect/>
          </a:stretch>
        </a:blipFill>
        <a:effectLst/>
      </p:bgPr>
    </p:bg>
    <p:spTree>
      <p:nvGrpSpPr>
        <p:cNvPr id="1" name="Shape 28"/>
        <p:cNvGrpSpPr/>
        <p:nvPr/>
      </p:nvGrpSpPr>
      <p:grpSpPr>
        <a:xfrm>
          <a:off x="0" y="0"/>
          <a:ext cx="0" cy="0"/>
          <a:chOff x="0" y="0"/>
          <a:chExt cx="0" cy="0"/>
        </a:xfrm>
      </p:grpSpPr>
      <p:sp>
        <p:nvSpPr>
          <p:cNvPr id="10" name="Text Placeholder 4">
            <a:extLst>
              <a:ext uri="{FF2B5EF4-FFF2-40B4-BE49-F238E27FC236}">
                <a16:creationId xmlns:a16="http://schemas.microsoft.com/office/drawing/2014/main" id="{85243576-CD49-4C1F-A1BF-A077A71A768D}"/>
              </a:ext>
            </a:extLst>
          </p:cNvPr>
          <p:cNvSpPr>
            <a:spLocks noGrp="1"/>
          </p:cNvSpPr>
          <p:nvPr>
            <p:ph type="body" sz="quarter" idx="10"/>
          </p:nvPr>
        </p:nvSpPr>
        <p:spPr>
          <a:xfrm>
            <a:off x="838201" y="1651000"/>
            <a:ext cx="9937751" cy="476115"/>
          </a:xfrm>
        </p:spPr>
        <p:txBody>
          <a:bodyPr/>
          <a:lstStyle>
            <a:lvl1pPr>
              <a:defRPr/>
            </a:lvl1pPr>
          </a:lstStyle>
          <a:p>
            <a:pPr lvl="0"/>
            <a:r>
              <a:rPr lang="en-US"/>
              <a:t>Click to edit Master text styles</a:t>
            </a:r>
          </a:p>
        </p:txBody>
      </p:sp>
      <p:sp>
        <p:nvSpPr>
          <p:cNvPr id="11" name="Title Placeholder 1">
            <a:extLst>
              <a:ext uri="{FF2B5EF4-FFF2-40B4-BE49-F238E27FC236}">
                <a16:creationId xmlns:a16="http://schemas.microsoft.com/office/drawing/2014/main" id="{C8F18216-A848-4BE7-8BEB-4C4361EC41A5}"/>
              </a:ext>
            </a:extLst>
          </p:cNvPr>
          <p:cNvSpPr>
            <a:spLocks noGrp="1"/>
          </p:cNvSpPr>
          <p:nvPr>
            <p:ph type="title"/>
          </p:nvPr>
        </p:nvSpPr>
        <p:spPr>
          <a:xfrm>
            <a:off x="578797" y="684583"/>
            <a:ext cx="10355092" cy="67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4">
            <a:extLst>
              <a:ext uri="{FF2B5EF4-FFF2-40B4-BE49-F238E27FC236}">
                <a16:creationId xmlns:a16="http://schemas.microsoft.com/office/drawing/2014/main" id="{CA7E25BD-49EF-4444-A125-A3A811831608}"/>
              </a:ext>
            </a:extLst>
          </p:cNvPr>
          <p:cNvSpPr>
            <a:spLocks noGrp="1"/>
          </p:cNvSpPr>
          <p:nvPr>
            <p:ph type="body" sz="quarter" idx="11"/>
          </p:nvPr>
        </p:nvSpPr>
        <p:spPr>
          <a:xfrm>
            <a:off x="838567" y="4306213"/>
            <a:ext cx="9937751" cy="476115"/>
          </a:xfrm>
        </p:spPr>
        <p:txBody>
          <a:bodyPr/>
          <a:lstStyle>
            <a:lvl1pPr>
              <a:defRPr/>
            </a:lvl1pPr>
          </a:lstStyle>
          <a:p>
            <a:pPr lvl="0"/>
            <a:r>
              <a:rPr lang="en-US"/>
              <a:t>Click to edit Master text styles</a:t>
            </a:r>
          </a:p>
        </p:txBody>
      </p:sp>
      <p:sp>
        <p:nvSpPr>
          <p:cNvPr id="13" name="Text Placeholder 4">
            <a:extLst>
              <a:ext uri="{FF2B5EF4-FFF2-40B4-BE49-F238E27FC236}">
                <a16:creationId xmlns:a16="http://schemas.microsoft.com/office/drawing/2014/main" id="{252BE861-BA8C-4D4B-B895-07E27638BD61}"/>
              </a:ext>
            </a:extLst>
          </p:cNvPr>
          <p:cNvSpPr>
            <a:spLocks noGrp="1"/>
          </p:cNvSpPr>
          <p:nvPr>
            <p:ph type="body" sz="quarter" idx="12"/>
          </p:nvPr>
        </p:nvSpPr>
        <p:spPr>
          <a:xfrm>
            <a:off x="838199" y="2213582"/>
            <a:ext cx="9937751" cy="1797647"/>
          </a:xfrm>
        </p:spPr>
        <p:txBody>
          <a:bodyPr>
            <a:normAutofit/>
          </a:bodyPr>
          <a:lstStyle>
            <a:lvl1pPr marL="380990" indent="-380990">
              <a:buClr>
                <a:srgbClr val="1461AB"/>
              </a:buClr>
              <a:buFont typeface="Open Sans" panose="020B0604020202020204" charset="0"/>
              <a:buChar char="●"/>
              <a:defRPr sz="1867" b="0"/>
            </a:lvl1pPr>
          </a:lstStyle>
          <a:p>
            <a:pPr lvl="0"/>
            <a:r>
              <a:rPr lang="en-US"/>
              <a:t>Click to edit Master text styles</a:t>
            </a:r>
          </a:p>
        </p:txBody>
      </p:sp>
      <p:sp>
        <p:nvSpPr>
          <p:cNvPr id="14" name="Text Placeholder 4">
            <a:extLst>
              <a:ext uri="{FF2B5EF4-FFF2-40B4-BE49-F238E27FC236}">
                <a16:creationId xmlns:a16="http://schemas.microsoft.com/office/drawing/2014/main" id="{8D74CBC2-16A3-43B1-B694-2D313D0A396F}"/>
              </a:ext>
            </a:extLst>
          </p:cNvPr>
          <p:cNvSpPr>
            <a:spLocks noGrp="1"/>
          </p:cNvSpPr>
          <p:nvPr>
            <p:ph type="body" sz="quarter" idx="13"/>
          </p:nvPr>
        </p:nvSpPr>
        <p:spPr>
          <a:xfrm>
            <a:off x="839349" y="4860152"/>
            <a:ext cx="9937751" cy="1797645"/>
          </a:xfrm>
        </p:spPr>
        <p:txBody>
          <a:bodyPr>
            <a:normAutofit/>
          </a:bodyPr>
          <a:lstStyle>
            <a:lvl1pPr marL="380990" indent="-380990">
              <a:buClr>
                <a:srgbClr val="1461AB"/>
              </a:buClr>
              <a:buFont typeface="Open Sans" panose="020B0604020202020204" charset="0"/>
              <a:buChar char="●"/>
              <a:defRPr sz="1867" b="0"/>
            </a:lvl1pPr>
          </a:lstStyle>
          <a:p>
            <a:pPr lvl="0"/>
            <a:r>
              <a:rPr lang="en-US"/>
              <a:t>Click to edit Master text styles</a:t>
            </a:r>
          </a:p>
        </p:txBody>
      </p:sp>
    </p:spTree>
    <p:extLst>
      <p:ext uri="{BB962C8B-B14F-4D97-AF65-F5344CB8AC3E}">
        <p14:creationId xmlns:p14="http://schemas.microsoft.com/office/powerpoint/2010/main" val="1966523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bg>
      <p:bgPr>
        <a:blipFill dpi="0" rotWithShape="1">
          <a:blip r:embed="rId2">
            <a:lum/>
          </a:blip>
          <a:srcRect/>
          <a:stretch>
            <a:fillRect/>
          </a:stretch>
        </a:blipFill>
        <a:effectLst/>
      </p:bgPr>
    </p:bg>
    <p:spTree>
      <p:nvGrpSpPr>
        <p:cNvPr id="1" name="Shape 20"/>
        <p:cNvGrpSpPr/>
        <p:nvPr/>
      </p:nvGrpSpPr>
      <p:grpSpPr>
        <a:xfrm>
          <a:off x="0" y="0"/>
          <a:ext cx="0" cy="0"/>
          <a:chOff x="0" y="0"/>
          <a:chExt cx="0" cy="0"/>
        </a:xfrm>
      </p:grpSpPr>
      <p:sp>
        <p:nvSpPr>
          <p:cNvPr id="11" name="Google Shape;81;p17">
            <a:extLst>
              <a:ext uri="{FF2B5EF4-FFF2-40B4-BE49-F238E27FC236}">
                <a16:creationId xmlns:a16="http://schemas.microsoft.com/office/drawing/2014/main" id="{66F903BE-36A8-F84C-8061-9DC9946CA106}"/>
              </a:ext>
            </a:extLst>
          </p:cNvPr>
          <p:cNvSpPr/>
          <p:nvPr/>
        </p:nvSpPr>
        <p:spPr>
          <a:xfrm>
            <a:off x="7906333" y="255300"/>
            <a:ext cx="4001200" cy="6289600"/>
          </a:xfrm>
          <a:prstGeom prst="snip1Rect">
            <a:avLst>
              <a:gd name="adj" fmla="val 16667"/>
            </a:avLst>
          </a:prstGeom>
          <a:solidFill>
            <a:srgbClr val="1461A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 name="Google Shape;82;p17">
            <a:extLst>
              <a:ext uri="{FF2B5EF4-FFF2-40B4-BE49-F238E27FC236}">
                <a16:creationId xmlns:a16="http://schemas.microsoft.com/office/drawing/2014/main" id="{8534FF23-99C2-7645-A170-30F89E5B5739}"/>
              </a:ext>
            </a:extLst>
          </p:cNvPr>
          <p:cNvSpPr/>
          <p:nvPr/>
        </p:nvSpPr>
        <p:spPr>
          <a:xfrm>
            <a:off x="7588900" y="544967"/>
            <a:ext cx="3100800" cy="922800"/>
          </a:xfrm>
          <a:prstGeom prst="round2DiagRect">
            <a:avLst>
              <a:gd name="adj1" fmla="val 16667"/>
              <a:gd name="adj2" fmla="val 0"/>
            </a:avLst>
          </a:prstGeom>
          <a:solidFill>
            <a:srgbClr val="5D62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 name="Title Placeholder 1">
            <a:extLst>
              <a:ext uri="{FF2B5EF4-FFF2-40B4-BE49-F238E27FC236}">
                <a16:creationId xmlns:a16="http://schemas.microsoft.com/office/drawing/2014/main" id="{F0D1DEEB-E345-4ED3-8CBB-53BBFCDBAA9B}"/>
              </a:ext>
            </a:extLst>
          </p:cNvPr>
          <p:cNvSpPr>
            <a:spLocks noGrp="1"/>
          </p:cNvSpPr>
          <p:nvPr>
            <p:ph type="title"/>
          </p:nvPr>
        </p:nvSpPr>
        <p:spPr>
          <a:xfrm>
            <a:off x="604737" y="736466"/>
            <a:ext cx="6819563" cy="67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A7F27E30-6F31-46AD-9CBC-9215702FFA66}"/>
              </a:ext>
            </a:extLst>
          </p:cNvPr>
          <p:cNvSpPr>
            <a:spLocks noGrp="1"/>
          </p:cNvSpPr>
          <p:nvPr>
            <p:ph type="body" sz="quarter" idx="12" hasCustomPrompt="1"/>
          </p:nvPr>
        </p:nvSpPr>
        <p:spPr>
          <a:xfrm>
            <a:off x="8151284" y="774701"/>
            <a:ext cx="2855849" cy="522817"/>
          </a:xfrm>
        </p:spPr>
        <p:txBody>
          <a:bodyPr/>
          <a:lstStyle>
            <a:lvl1pPr>
              <a:defRPr>
                <a:solidFill>
                  <a:schemeClr val="bg1"/>
                </a:solidFill>
              </a:defRPr>
            </a:lvl1pPr>
          </a:lstStyle>
          <a:p>
            <a:pPr lvl="0"/>
            <a:r>
              <a:rPr lang="en-US" dirty="0"/>
              <a:t>Master text styles</a:t>
            </a:r>
          </a:p>
        </p:txBody>
      </p:sp>
      <p:sp>
        <p:nvSpPr>
          <p:cNvPr id="17" name="Text Placeholder 9">
            <a:extLst>
              <a:ext uri="{FF2B5EF4-FFF2-40B4-BE49-F238E27FC236}">
                <a16:creationId xmlns:a16="http://schemas.microsoft.com/office/drawing/2014/main" id="{641BCBFD-D12F-4E7D-88CB-256E17FDF788}"/>
              </a:ext>
            </a:extLst>
          </p:cNvPr>
          <p:cNvSpPr>
            <a:spLocks noGrp="1"/>
          </p:cNvSpPr>
          <p:nvPr>
            <p:ph type="body" sz="quarter" idx="13"/>
          </p:nvPr>
        </p:nvSpPr>
        <p:spPr>
          <a:xfrm>
            <a:off x="838201" y="1651000"/>
            <a:ext cx="6750700" cy="4834467"/>
          </a:xfrm>
        </p:spPr>
        <p:txBody>
          <a:bodyPr/>
          <a:lstStyle>
            <a:lvl1pPr>
              <a:defRPr sz="2400" b="0"/>
            </a:lvl1pPr>
            <a:lvl2pPr>
              <a:defRPr>
                <a:solidFill>
                  <a:srgbClr val="1461AB"/>
                </a:solidFill>
              </a:defRPr>
            </a:lvl2pPr>
          </a:lstStyle>
          <a:p>
            <a:pPr lvl="0"/>
            <a:r>
              <a:rPr lang="en-US"/>
              <a:t>Click to edit Master text styles</a:t>
            </a:r>
          </a:p>
          <a:p>
            <a:pPr lvl="1"/>
            <a:r>
              <a:rPr lang="en-US"/>
              <a:t>Second level</a:t>
            </a:r>
          </a:p>
          <a:p>
            <a:pPr lvl="2"/>
            <a:r>
              <a:rPr lang="en-US"/>
              <a:t>Third level</a:t>
            </a:r>
          </a:p>
        </p:txBody>
      </p:sp>
      <p:sp>
        <p:nvSpPr>
          <p:cNvPr id="18" name="Text Placeholder 9">
            <a:extLst>
              <a:ext uri="{FF2B5EF4-FFF2-40B4-BE49-F238E27FC236}">
                <a16:creationId xmlns:a16="http://schemas.microsoft.com/office/drawing/2014/main" id="{0FCEB3B4-2675-43B2-82A8-E2D7D5BA34E5}"/>
              </a:ext>
            </a:extLst>
          </p:cNvPr>
          <p:cNvSpPr>
            <a:spLocks noGrp="1"/>
          </p:cNvSpPr>
          <p:nvPr>
            <p:ph type="body" sz="quarter" idx="14"/>
          </p:nvPr>
        </p:nvSpPr>
        <p:spPr>
          <a:xfrm>
            <a:off x="8151284" y="1697500"/>
            <a:ext cx="3547848" cy="4834467"/>
          </a:xfrm>
        </p:spPr>
        <p:txBody>
          <a:bodyPr>
            <a:normAutofit/>
          </a:bodyPr>
          <a:lstStyle>
            <a:lvl1pPr marL="380990" indent="-380990">
              <a:buClr>
                <a:schemeClr val="bg1"/>
              </a:buClr>
              <a:buFont typeface="Open Sans" panose="020B0604020202020204" charset="0"/>
              <a:buChar char="●"/>
              <a:defRPr sz="1867" b="0">
                <a:solidFill>
                  <a:srgbClr val="FDFDFD"/>
                </a:solidFill>
              </a:defRPr>
            </a:lvl1pPr>
            <a:lvl2pPr>
              <a:defRPr>
                <a:solidFill>
                  <a:srgbClr val="1461AB"/>
                </a:solidFill>
              </a:defRPr>
            </a:lvl2pPr>
          </a:lstStyle>
          <a:p>
            <a:pPr lvl="0"/>
            <a:r>
              <a:rPr lang="en-US"/>
              <a:t>Click to edit Master text styles</a:t>
            </a:r>
          </a:p>
        </p:txBody>
      </p:sp>
    </p:spTree>
    <p:extLst>
      <p:ext uri="{BB962C8B-B14F-4D97-AF65-F5344CB8AC3E}">
        <p14:creationId xmlns:p14="http://schemas.microsoft.com/office/powerpoint/2010/main" val="1092846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89;p18">
            <a:extLst>
              <a:ext uri="{FF2B5EF4-FFF2-40B4-BE49-F238E27FC236}">
                <a16:creationId xmlns:a16="http://schemas.microsoft.com/office/drawing/2014/main" id="{B2862952-3A6A-A94C-AB24-C5F554D7E6D8}"/>
              </a:ext>
            </a:extLst>
          </p:cNvPr>
          <p:cNvSpPr txBox="1"/>
          <p:nvPr/>
        </p:nvSpPr>
        <p:spPr>
          <a:xfrm>
            <a:off x="1099633" y="1821400"/>
            <a:ext cx="9898400" cy="3385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4000" b="1" dirty="0">
                <a:solidFill>
                  <a:srgbClr val="FFFFFF"/>
                </a:solidFill>
                <a:latin typeface="Open Sans"/>
                <a:ea typeface="Open Sans"/>
                <a:cs typeface="Open Sans"/>
                <a:sym typeface="Open Sans"/>
              </a:rPr>
              <a:t>To Measure is to Know</a:t>
            </a:r>
            <a:endParaRPr sz="4000" b="1" dirty="0">
              <a:solidFill>
                <a:srgbClr val="FFFFFF"/>
              </a:solidFill>
              <a:latin typeface="Open Sans"/>
              <a:ea typeface="Open Sans"/>
              <a:cs typeface="Open Sans"/>
              <a:sym typeface="Open Sans"/>
            </a:endParaRPr>
          </a:p>
          <a:p>
            <a:pPr marL="0" lvl="0" indent="0" algn="ctr" rtl="0">
              <a:spcBef>
                <a:spcPts val="0"/>
              </a:spcBef>
              <a:spcAft>
                <a:spcPts val="0"/>
              </a:spcAft>
              <a:buNone/>
            </a:pPr>
            <a:endParaRPr sz="3200" b="1" dirty="0">
              <a:solidFill>
                <a:srgbClr val="FFFFFF"/>
              </a:solidFill>
              <a:latin typeface="Open Sans"/>
              <a:ea typeface="Open Sans"/>
              <a:cs typeface="Open Sans"/>
              <a:sym typeface="Open Sans"/>
            </a:endParaRPr>
          </a:p>
          <a:p>
            <a:pPr marL="0" lvl="0" indent="0" algn="ctr" rtl="0">
              <a:spcBef>
                <a:spcPts val="0"/>
              </a:spcBef>
              <a:spcAft>
                <a:spcPts val="0"/>
              </a:spcAft>
              <a:buNone/>
            </a:pPr>
            <a:r>
              <a:rPr lang="en" sz="3200" b="1" dirty="0">
                <a:solidFill>
                  <a:srgbClr val="FFFFFF"/>
                </a:solidFill>
                <a:latin typeface="Open Sans"/>
                <a:ea typeface="Open Sans"/>
                <a:cs typeface="Open Sans"/>
                <a:sym typeface="Open Sans"/>
              </a:rPr>
              <a:t>Clinicians, researchers and medical device developers seeking quantitative data to improve their outcomes and results turn to Transonic</a:t>
            </a:r>
            <a:r>
              <a:rPr lang="en" sz="3200" b="1" baseline="30000" dirty="0">
                <a:solidFill>
                  <a:srgbClr val="FFFFFF"/>
                </a:solidFill>
                <a:latin typeface="Open Sans"/>
                <a:ea typeface="Open Sans"/>
                <a:cs typeface="Open Sans"/>
                <a:sym typeface="Open Sans"/>
              </a:rPr>
              <a:t>®</a:t>
            </a:r>
            <a:r>
              <a:rPr lang="en" sz="3200" b="1" dirty="0">
                <a:solidFill>
                  <a:srgbClr val="FFFFFF"/>
                </a:solidFill>
                <a:latin typeface="Open Sans"/>
                <a:ea typeface="Open Sans"/>
                <a:cs typeface="Open Sans"/>
                <a:sym typeface="Open Sans"/>
              </a:rPr>
              <a:t> to provide measurement solutions.</a:t>
            </a:r>
            <a:endParaRPr sz="3200" b="1"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92960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94;p19">
            <a:extLst>
              <a:ext uri="{FF2B5EF4-FFF2-40B4-BE49-F238E27FC236}">
                <a16:creationId xmlns:a16="http://schemas.microsoft.com/office/drawing/2014/main" id="{66E25F05-3CF6-784F-95C1-C1533FDF17CE}"/>
              </a:ext>
            </a:extLst>
          </p:cNvPr>
          <p:cNvSpPr txBox="1"/>
          <p:nvPr/>
        </p:nvSpPr>
        <p:spPr>
          <a:xfrm>
            <a:off x="587267" y="4821733"/>
            <a:ext cx="3056000" cy="194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600" b="1">
                <a:solidFill>
                  <a:srgbClr val="1461AB"/>
                </a:solidFill>
                <a:latin typeface="Open Sans"/>
                <a:ea typeface="Open Sans"/>
                <a:cs typeface="Open Sans"/>
                <a:sym typeface="Open Sans"/>
              </a:rPr>
              <a:t>Americas</a:t>
            </a:r>
            <a:endParaRPr sz="1600" b="1">
              <a:solidFill>
                <a:srgbClr val="1461AB"/>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Transonic Systems Inc.</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Tel: +1 607-257-5300</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support@transonic.com</a:t>
            </a:r>
            <a:endParaRPr sz="1600">
              <a:solidFill>
                <a:srgbClr val="5D6266"/>
              </a:solidFill>
              <a:latin typeface="Open Sans"/>
              <a:ea typeface="Open Sans"/>
              <a:cs typeface="Open Sans"/>
              <a:sym typeface="Open Sans"/>
            </a:endParaRPr>
          </a:p>
        </p:txBody>
      </p:sp>
      <p:pic>
        <p:nvPicPr>
          <p:cNvPr id="4" name="Google Shape;95;p19">
            <a:extLst>
              <a:ext uri="{FF2B5EF4-FFF2-40B4-BE49-F238E27FC236}">
                <a16:creationId xmlns:a16="http://schemas.microsoft.com/office/drawing/2014/main" id="{22D800E0-E293-C641-BC54-2AE646B4BF32}"/>
              </a:ext>
            </a:extLst>
          </p:cNvPr>
          <p:cNvPicPr preferRelativeResize="0"/>
          <p:nvPr/>
        </p:nvPicPr>
        <p:blipFill>
          <a:blip r:embed="rId3">
            <a:alphaModFix/>
          </a:blip>
          <a:stretch>
            <a:fillRect/>
          </a:stretch>
        </p:blipFill>
        <p:spPr>
          <a:xfrm>
            <a:off x="464633" y="2353101"/>
            <a:ext cx="3732400" cy="985367"/>
          </a:xfrm>
          <a:prstGeom prst="rect">
            <a:avLst/>
          </a:prstGeom>
          <a:noFill/>
          <a:ln>
            <a:noFill/>
          </a:ln>
        </p:spPr>
      </p:pic>
      <p:sp>
        <p:nvSpPr>
          <p:cNvPr id="5" name="Google Shape;96;p19">
            <a:extLst>
              <a:ext uri="{FF2B5EF4-FFF2-40B4-BE49-F238E27FC236}">
                <a16:creationId xmlns:a16="http://schemas.microsoft.com/office/drawing/2014/main" id="{7706FA8E-556F-F941-B7FE-3567D9B6BE8E}"/>
              </a:ext>
            </a:extLst>
          </p:cNvPr>
          <p:cNvSpPr txBox="1"/>
          <p:nvPr/>
        </p:nvSpPr>
        <p:spPr>
          <a:xfrm>
            <a:off x="4734567" y="1617300"/>
            <a:ext cx="6930400" cy="293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67" dirty="0">
                <a:solidFill>
                  <a:srgbClr val="5D6266"/>
                </a:solidFill>
                <a:latin typeface="Open Sans"/>
                <a:ea typeface="Open Sans"/>
                <a:cs typeface="Open Sans"/>
                <a:sym typeface="Open Sans"/>
              </a:rPr>
              <a:t>Transonic Systems Inc. is a global manufacturer of innovative biomedical measurement equipment. Founded in 1983, Transonic sells gold standard transit-time ultrasound Flowmeters and Monitors for surgical, hemodialysis, pediatric critical care, perfusion, interventional radiology and research applications. Transonic</a:t>
            </a:r>
            <a:r>
              <a:rPr lang="en" sz="1867" baseline="30000" dirty="0">
                <a:solidFill>
                  <a:srgbClr val="5D6266"/>
                </a:solidFill>
                <a:latin typeface="Open Sans"/>
                <a:ea typeface="Open Sans"/>
                <a:cs typeface="Open Sans"/>
                <a:sym typeface="Open Sans"/>
              </a:rPr>
              <a:t>® </a:t>
            </a:r>
            <a:r>
              <a:rPr lang="en" sz="1867" dirty="0">
                <a:solidFill>
                  <a:srgbClr val="5D6266"/>
                </a:solidFill>
                <a:latin typeface="Open Sans"/>
                <a:ea typeface="Open Sans"/>
                <a:cs typeface="Open Sans"/>
                <a:sym typeface="Open Sans"/>
              </a:rPr>
              <a:t>also provides pressure and pressure volume systems, laser Doppler Flowmeters and telemetry systems.</a:t>
            </a:r>
            <a:endParaRPr sz="1867" dirty="0">
              <a:solidFill>
                <a:srgbClr val="5D6266"/>
              </a:solidFill>
              <a:latin typeface="Open Sans"/>
              <a:ea typeface="Open Sans"/>
              <a:cs typeface="Open Sans"/>
              <a:sym typeface="Open Sans"/>
            </a:endParaRPr>
          </a:p>
        </p:txBody>
      </p:sp>
      <p:sp>
        <p:nvSpPr>
          <p:cNvPr id="6" name="Google Shape;97;p19">
            <a:extLst>
              <a:ext uri="{FF2B5EF4-FFF2-40B4-BE49-F238E27FC236}">
                <a16:creationId xmlns:a16="http://schemas.microsoft.com/office/drawing/2014/main" id="{162DEB19-2153-3A4A-9EE2-6101F9EF4225}"/>
              </a:ext>
            </a:extLst>
          </p:cNvPr>
          <p:cNvSpPr txBox="1"/>
          <p:nvPr/>
        </p:nvSpPr>
        <p:spPr>
          <a:xfrm>
            <a:off x="3321104" y="4821733"/>
            <a:ext cx="3056000" cy="194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600" b="1">
                <a:solidFill>
                  <a:srgbClr val="1461AB"/>
                </a:solidFill>
                <a:latin typeface="Open Sans"/>
                <a:ea typeface="Open Sans"/>
                <a:cs typeface="Open Sans"/>
                <a:sym typeface="Open Sans"/>
              </a:rPr>
              <a:t>Europe</a:t>
            </a:r>
            <a:endParaRPr sz="1600" b="1">
              <a:solidFill>
                <a:srgbClr val="1461AB"/>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Transonic Europe B.V.</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600">
                <a:solidFill>
                  <a:srgbClr val="5D6266"/>
                </a:solidFill>
                <a:latin typeface="Open Sans"/>
                <a:ea typeface="Open Sans"/>
                <a:cs typeface="Open Sans"/>
                <a:sym typeface="Open Sans"/>
              </a:rPr>
              <a:t>Tel: +31 43-407-7200</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europe@transonic.com</a:t>
            </a:r>
            <a:endParaRPr sz="1600">
              <a:solidFill>
                <a:srgbClr val="5D6266"/>
              </a:solidFill>
              <a:latin typeface="Open Sans"/>
              <a:ea typeface="Open Sans"/>
              <a:cs typeface="Open Sans"/>
              <a:sym typeface="Open Sans"/>
            </a:endParaRPr>
          </a:p>
        </p:txBody>
      </p:sp>
      <p:sp>
        <p:nvSpPr>
          <p:cNvPr id="7" name="Google Shape;98;p19">
            <a:extLst>
              <a:ext uri="{FF2B5EF4-FFF2-40B4-BE49-F238E27FC236}">
                <a16:creationId xmlns:a16="http://schemas.microsoft.com/office/drawing/2014/main" id="{46E2F560-BBD1-1944-8D7B-CB8B57095ACE}"/>
              </a:ext>
            </a:extLst>
          </p:cNvPr>
          <p:cNvSpPr txBox="1"/>
          <p:nvPr/>
        </p:nvSpPr>
        <p:spPr>
          <a:xfrm>
            <a:off x="6042929" y="4821733"/>
            <a:ext cx="3056000" cy="194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600" b="1">
                <a:solidFill>
                  <a:srgbClr val="1461AB"/>
                </a:solidFill>
                <a:latin typeface="Open Sans"/>
                <a:ea typeface="Open Sans"/>
                <a:cs typeface="Open Sans"/>
                <a:sym typeface="Open Sans"/>
              </a:rPr>
              <a:t>Asia/Pacific</a:t>
            </a:r>
            <a:endParaRPr sz="1600" b="1">
              <a:solidFill>
                <a:srgbClr val="1461AB"/>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Transonic Asia Inc.</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600">
                <a:solidFill>
                  <a:srgbClr val="5D6266"/>
                </a:solidFill>
                <a:latin typeface="Open Sans"/>
                <a:ea typeface="Open Sans"/>
                <a:cs typeface="Open Sans"/>
                <a:sym typeface="Open Sans"/>
              </a:rPr>
              <a:t>Tel: +886 3399-5806</a:t>
            </a:r>
            <a:endParaRPr sz="160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5D6266"/>
                </a:solidFill>
                <a:latin typeface="Open Sans"/>
                <a:ea typeface="Open Sans"/>
                <a:cs typeface="Open Sans"/>
                <a:sym typeface="Open Sans"/>
              </a:rPr>
              <a:t>support@transonicasia.com</a:t>
            </a:r>
            <a:endParaRPr sz="1600">
              <a:solidFill>
                <a:srgbClr val="5D6266"/>
              </a:solidFill>
              <a:latin typeface="Open Sans"/>
              <a:ea typeface="Open Sans"/>
              <a:cs typeface="Open Sans"/>
              <a:sym typeface="Open Sans"/>
            </a:endParaRPr>
          </a:p>
        </p:txBody>
      </p:sp>
      <p:sp>
        <p:nvSpPr>
          <p:cNvPr id="8" name="Google Shape;99;p19">
            <a:extLst>
              <a:ext uri="{FF2B5EF4-FFF2-40B4-BE49-F238E27FC236}">
                <a16:creationId xmlns:a16="http://schemas.microsoft.com/office/drawing/2014/main" id="{95AC9483-A1DF-2A4C-B7F2-227A66DA86B1}"/>
              </a:ext>
            </a:extLst>
          </p:cNvPr>
          <p:cNvSpPr txBox="1"/>
          <p:nvPr/>
        </p:nvSpPr>
        <p:spPr>
          <a:xfrm>
            <a:off x="9016061" y="4821733"/>
            <a:ext cx="3056000" cy="1949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600" b="1" dirty="0">
                <a:solidFill>
                  <a:srgbClr val="1461AB"/>
                </a:solidFill>
                <a:latin typeface="Open Sans"/>
                <a:ea typeface="Open Sans"/>
                <a:cs typeface="Open Sans"/>
                <a:sym typeface="Open Sans"/>
              </a:rPr>
              <a:t>Japan</a:t>
            </a:r>
            <a:endParaRPr sz="1600" b="1" dirty="0">
              <a:solidFill>
                <a:srgbClr val="1461AB"/>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dirty="0" err="1">
                <a:solidFill>
                  <a:srgbClr val="5D6266"/>
                </a:solidFill>
                <a:latin typeface="Open Sans"/>
                <a:ea typeface="Open Sans"/>
                <a:cs typeface="Open Sans"/>
                <a:sym typeface="Open Sans"/>
              </a:rPr>
              <a:t>Nipro</a:t>
            </a:r>
            <a:r>
              <a:rPr lang="en" sz="1600" dirty="0">
                <a:solidFill>
                  <a:srgbClr val="5D6266"/>
                </a:solidFill>
                <a:latin typeface="Open Sans"/>
                <a:ea typeface="Open Sans"/>
                <a:cs typeface="Open Sans"/>
                <a:sym typeface="Open Sans"/>
              </a:rPr>
              <a:t>-Transonic Japan Inc.</a:t>
            </a:r>
            <a:endParaRPr sz="1600" dirty="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600" dirty="0">
                <a:solidFill>
                  <a:srgbClr val="5D6266"/>
                </a:solidFill>
                <a:latin typeface="Open Sans"/>
                <a:ea typeface="Open Sans"/>
                <a:cs typeface="Open Sans"/>
                <a:sym typeface="Open Sans"/>
              </a:rPr>
              <a:t>Tel: +81 04-2946-8541</a:t>
            </a:r>
            <a:endParaRPr sz="1600" dirty="0">
              <a:solidFill>
                <a:srgbClr val="5D6266"/>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dirty="0" err="1">
                <a:solidFill>
                  <a:srgbClr val="5D6266"/>
                </a:solidFill>
                <a:latin typeface="Open Sans"/>
                <a:ea typeface="Open Sans"/>
                <a:cs typeface="Open Sans"/>
                <a:sym typeface="Open Sans"/>
              </a:rPr>
              <a:t>japan@transonic.com</a:t>
            </a:r>
            <a:endParaRPr sz="1600" dirty="0">
              <a:solidFill>
                <a:srgbClr val="5D6266"/>
              </a:solidFill>
              <a:latin typeface="Open Sans"/>
              <a:ea typeface="Open Sans"/>
              <a:cs typeface="Open Sans"/>
              <a:sym typeface="Open Sans"/>
            </a:endParaRPr>
          </a:p>
        </p:txBody>
      </p:sp>
    </p:spTree>
    <p:extLst>
      <p:ext uri="{BB962C8B-B14F-4D97-AF65-F5344CB8AC3E}">
        <p14:creationId xmlns:p14="http://schemas.microsoft.com/office/powerpoint/2010/main" val="64182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cSld name="Title and body">
    <p:bg>
      <p:bgPr>
        <a:blipFill>
          <a:blip r:embed="rId2"/>
          <a:stretch>
            <a:fillRect/>
          </a:stretch>
        </a:blipFill>
        <a:effectLst/>
      </p:bgPr>
    </p:bg>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4078837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2" name="Title Placeholder 1">
            <a:extLst>
              <a:ext uri="{FF2B5EF4-FFF2-40B4-BE49-F238E27FC236}">
                <a16:creationId xmlns:a16="http://schemas.microsoft.com/office/drawing/2014/main" id="{3B28DB1A-2BFC-41CF-9165-A2EDC1A47B29}"/>
              </a:ext>
            </a:extLst>
          </p:cNvPr>
          <p:cNvSpPr>
            <a:spLocks noGrp="1"/>
          </p:cNvSpPr>
          <p:nvPr>
            <p:ph type="title"/>
          </p:nvPr>
        </p:nvSpPr>
        <p:spPr>
          <a:xfrm>
            <a:off x="604737" y="736466"/>
            <a:ext cx="10515600" cy="67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83B023-7A72-4B4E-9C99-8A3F8366B7A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5636944"/>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733" b="0" i="0" u="none" strike="noStrike" cap="none">
          <a:solidFill>
            <a:srgbClr val="1461AB"/>
          </a:solidFill>
          <a:latin typeface="Open Sans SemiBold" panose="020B0604020202020204" charset="0"/>
          <a:ea typeface="Open Sans SemiBold" panose="020B0604020202020204" charset="0"/>
          <a:cs typeface="Open Sans SemiBold" panose="020B060402020202020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rgbClr val="000000"/>
        </a:buClr>
        <a:buFont typeface="Arial"/>
        <a:buNone/>
        <a:defRPr sz="2133" b="1" i="0" u="none" strike="noStrike" cap="none">
          <a:solidFill>
            <a:srgbClr val="5D6266"/>
          </a:solidFill>
          <a:latin typeface="Open Sans" panose="020B0604020202020204" charset="0"/>
          <a:ea typeface="Open Sans" panose="020B0604020202020204" charset="0"/>
          <a:cs typeface="Open Sans" panose="020B0604020202020204" charset="0"/>
          <a:sym typeface="Arial"/>
        </a:defRPr>
      </a:lvl1pPr>
      <a:lvl2pPr marR="0" lvl="1" algn="l" rtl="0" eaLnBrk="1" hangingPunct="1">
        <a:lnSpc>
          <a:spcPct val="100000"/>
        </a:lnSpc>
        <a:spcBef>
          <a:spcPts val="0"/>
        </a:spcBef>
        <a:spcAft>
          <a:spcPts val="0"/>
        </a:spcAft>
        <a:buClr>
          <a:srgbClr val="000000"/>
        </a:buClr>
        <a:buFont typeface="Arial"/>
        <a:defRPr sz="2400" b="0" i="0" u="none" strike="noStrike" cap="none">
          <a:solidFill>
            <a:srgbClr val="5D6266"/>
          </a:solidFill>
          <a:latin typeface="Open Sans" panose="020B0604020202020204" charset="0"/>
          <a:ea typeface="Open Sans" panose="020B0604020202020204" charset="0"/>
          <a:cs typeface="Open Sans" panose="020B0604020202020204" charset="0"/>
          <a:sym typeface="Arial"/>
        </a:defRPr>
      </a:lvl2pPr>
      <a:lvl3pPr marL="380990" marR="0" lvl="2" indent="-380990" algn="l" rtl="0" eaLnBrk="1" hangingPunct="1">
        <a:lnSpc>
          <a:spcPct val="100000"/>
        </a:lnSpc>
        <a:spcBef>
          <a:spcPts val="0"/>
        </a:spcBef>
        <a:spcAft>
          <a:spcPts val="0"/>
        </a:spcAft>
        <a:buClr>
          <a:srgbClr val="1461AB"/>
        </a:buClr>
        <a:buSzPct val="100000"/>
        <a:buFont typeface="Open Sans" panose="020B0604020202020204" charset="0"/>
        <a:buChar char="●"/>
        <a:defRPr sz="1867" b="0" i="0" u="none" strike="noStrike" cap="none">
          <a:solidFill>
            <a:srgbClr val="5D6266"/>
          </a:solidFill>
          <a:latin typeface="Open Sans" panose="020B0604020202020204" charset="0"/>
          <a:ea typeface="Open Sans" panose="020B0604020202020204" charset="0"/>
          <a:cs typeface="Open Sans" panose="020B0604020202020204" charset="0"/>
          <a:sym typeface="Arial"/>
        </a:defRPr>
      </a:lvl3pPr>
      <a:lvl4pPr marL="380990" marR="0" lvl="3" indent="-380990" algn="l" rtl="0" eaLnBrk="1" hangingPunct="1">
        <a:lnSpc>
          <a:spcPct val="100000"/>
        </a:lnSpc>
        <a:spcBef>
          <a:spcPts val="0"/>
        </a:spcBef>
        <a:spcAft>
          <a:spcPts val="0"/>
        </a:spcAft>
        <a:buClr>
          <a:schemeClr val="bg1"/>
        </a:buClr>
        <a:buFont typeface="Open Sans" panose="020B0604020202020204" charset="0"/>
        <a:buChar char="●"/>
        <a:defRPr sz="1867" b="0" i="0" u="none" strike="noStrike" cap="none">
          <a:solidFill>
            <a:schemeClr val="bg1"/>
          </a:solidFill>
          <a:latin typeface="Open Sans" panose="020B0604020202020204" charset="0"/>
          <a:ea typeface="Open Sans" panose="020B0604020202020204" charset="0"/>
          <a:cs typeface="Open Sans" panose="020B0604020202020204" charset="0"/>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1461AB"/>
          </a:solidFill>
          <a:latin typeface="Open Sans" panose="020B0604020202020204" charset="0"/>
          <a:ea typeface="Open Sans" panose="020B0604020202020204" charset="0"/>
          <a:cs typeface="Open Sans" panose="020B0604020202020204" charset="0"/>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1.bin"/><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emf"/><Relationship Id="rId2" Type="http://schemas.openxmlformats.org/officeDocument/2006/relationships/hyperlink" Target="http://www.trasnoinc.com/" TargetMode="External"/><Relationship Id="rId1" Type="http://schemas.openxmlformats.org/officeDocument/2006/relationships/slideLayout" Target="../slideLayouts/slideLayout3.xml"/><Relationship Id="rId6" Type="http://schemas.openxmlformats.org/officeDocument/2006/relationships/image" Target="../media/image46.emf"/><Relationship Id="rId5" Type="http://schemas.openxmlformats.org/officeDocument/2006/relationships/oleObject" Target="../embeddings/oleObject2.bin"/><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hyperlink" Target="http://www.transonic.co/"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hyperlink" Target="http://www.transonic.com/"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F9955D-9E4D-4C17-8DB8-E93E8A3B6BFC}"/>
              </a:ext>
            </a:extLst>
          </p:cNvPr>
          <p:cNvSpPr>
            <a:spLocks noGrp="1"/>
          </p:cNvSpPr>
          <p:nvPr>
            <p:ph type="body" sz="quarter" idx="10"/>
          </p:nvPr>
        </p:nvSpPr>
        <p:spPr/>
        <p:txBody>
          <a:bodyPr/>
          <a:lstStyle/>
          <a:p>
            <a:r>
              <a:rPr lang="en-US" dirty="0"/>
              <a:t>HD03 Hemodialysis Monitor Training</a:t>
            </a:r>
          </a:p>
          <a:p>
            <a:r>
              <a:rPr lang="en-US" dirty="0"/>
              <a:t>Access Flow Measurement </a:t>
            </a:r>
          </a:p>
        </p:txBody>
      </p:sp>
    </p:spTree>
    <p:extLst>
      <p:ext uri="{BB962C8B-B14F-4D97-AF65-F5344CB8AC3E}">
        <p14:creationId xmlns:p14="http://schemas.microsoft.com/office/powerpoint/2010/main" val="4292144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128239" y="736466"/>
            <a:ext cx="7474344" cy="671433"/>
          </a:xfrm>
        </p:spPr>
        <p:txBody>
          <a:bodyPr>
            <a:normAutofit/>
          </a:bodyPr>
          <a:lstStyle/>
          <a:p>
            <a:r>
              <a:rPr lang="en-US" dirty="0"/>
              <a:t>Bloodline Reversing Steps: </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r>
              <a:rPr lang="en-US" dirty="0">
                <a:solidFill>
                  <a:schemeClr val="bg1"/>
                </a:solidFill>
              </a:rPr>
              <a:t>Stop the pump, clamp bloodlines &amp; needle clamps</a:t>
            </a:r>
          </a:p>
          <a:p>
            <a:endParaRPr lang="en-US" dirty="0"/>
          </a:p>
        </p:txBody>
      </p:sp>
      <p:pic>
        <p:nvPicPr>
          <p:cNvPr id="8" name="Picture 7" descr="A picture containing hanging&#10;&#10;Description automatically generated">
            <a:extLst>
              <a:ext uri="{FF2B5EF4-FFF2-40B4-BE49-F238E27FC236}">
                <a16:creationId xmlns:a16="http://schemas.microsoft.com/office/drawing/2014/main" id="{315092B4-7A64-4A18-B4AF-BE3F5B442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57" y="1697500"/>
            <a:ext cx="7478411" cy="4206606"/>
          </a:xfrm>
          <a:prstGeom prst="rect">
            <a:avLst/>
          </a:prstGeom>
        </p:spPr>
      </p:pic>
    </p:spTree>
    <p:extLst>
      <p:ext uri="{BB962C8B-B14F-4D97-AF65-F5344CB8AC3E}">
        <p14:creationId xmlns:p14="http://schemas.microsoft.com/office/powerpoint/2010/main" val="2132834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182881" y="736466"/>
            <a:ext cx="7405512" cy="671433"/>
          </a:xfrm>
        </p:spPr>
        <p:txBody>
          <a:bodyPr>
            <a:normAutofit/>
          </a:bodyPr>
          <a:lstStyle/>
          <a:p>
            <a:r>
              <a:rPr lang="en-US" dirty="0"/>
              <a:t>Bloodline Reversing Steps:</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r>
              <a:rPr lang="en-US" dirty="0"/>
              <a:t>Aseptically separate the lines</a:t>
            </a:r>
          </a:p>
          <a:p>
            <a:pPr marL="0" indent="0">
              <a:buNone/>
            </a:pPr>
            <a:endParaRPr lang="en-US" dirty="0"/>
          </a:p>
          <a:p>
            <a:endParaRPr lang="en-US" dirty="0"/>
          </a:p>
          <a:p>
            <a:endParaRPr lang="en-US" dirty="0"/>
          </a:p>
        </p:txBody>
      </p:sp>
      <p:pic>
        <p:nvPicPr>
          <p:cNvPr id="8" name="Picture 7" descr="A picture containing hanging, light, table, group&#10;&#10;Description automatically generated">
            <a:extLst>
              <a:ext uri="{FF2B5EF4-FFF2-40B4-BE49-F238E27FC236}">
                <a16:creationId xmlns:a16="http://schemas.microsoft.com/office/drawing/2014/main" id="{F2812006-8D4F-4255-A64A-3D1A3BCC3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901" y="1697500"/>
            <a:ext cx="6985288" cy="3929225"/>
          </a:xfrm>
          <a:prstGeom prst="rect">
            <a:avLst/>
          </a:prstGeom>
        </p:spPr>
      </p:pic>
      <p:sp>
        <p:nvSpPr>
          <p:cNvPr id="3" name="Oval 2">
            <a:extLst>
              <a:ext uri="{FF2B5EF4-FFF2-40B4-BE49-F238E27FC236}">
                <a16:creationId xmlns:a16="http://schemas.microsoft.com/office/drawing/2014/main" id="{CEEDD517-2703-4100-BCFE-C45FAAEBB11D}"/>
              </a:ext>
            </a:extLst>
          </p:cNvPr>
          <p:cNvSpPr/>
          <p:nvPr/>
        </p:nvSpPr>
        <p:spPr>
          <a:xfrm>
            <a:off x="2997200" y="2404533"/>
            <a:ext cx="1270000" cy="250425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211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165007" y="736466"/>
            <a:ext cx="7423894" cy="671433"/>
          </a:xfrm>
        </p:spPr>
        <p:txBody>
          <a:bodyPr>
            <a:normAutofit/>
          </a:bodyPr>
          <a:lstStyle/>
          <a:p>
            <a:r>
              <a:rPr lang="en-US" dirty="0"/>
              <a:t>Bloodline Reversing Steps</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r>
              <a:rPr lang="en-US" dirty="0"/>
              <a:t>Aseptically reverse the lines </a:t>
            </a:r>
          </a:p>
          <a:p>
            <a:endParaRPr lang="en-US" dirty="0"/>
          </a:p>
        </p:txBody>
      </p:sp>
      <p:pic>
        <p:nvPicPr>
          <p:cNvPr id="12" name="Picture 11" descr="A picture containing hanging, light, photo, table&#10;&#10;Description automatically generated">
            <a:extLst>
              <a:ext uri="{FF2B5EF4-FFF2-40B4-BE49-F238E27FC236}">
                <a16:creationId xmlns:a16="http://schemas.microsoft.com/office/drawing/2014/main" id="{CFBD834A-ECCA-4CBA-A4CB-F6739053B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07" y="1614196"/>
            <a:ext cx="7699022" cy="4330700"/>
          </a:xfrm>
          <a:prstGeom prst="rect">
            <a:avLst/>
          </a:prstGeom>
        </p:spPr>
      </p:pic>
      <p:sp>
        <p:nvSpPr>
          <p:cNvPr id="13" name="TextBox 12">
            <a:extLst>
              <a:ext uri="{FF2B5EF4-FFF2-40B4-BE49-F238E27FC236}">
                <a16:creationId xmlns:a16="http://schemas.microsoft.com/office/drawing/2014/main" id="{0C307814-69BD-4DF8-A12F-7A49E977393C}"/>
              </a:ext>
            </a:extLst>
          </p:cNvPr>
          <p:cNvSpPr txBox="1"/>
          <p:nvPr/>
        </p:nvSpPr>
        <p:spPr>
          <a:xfrm>
            <a:off x="1436914" y="2649894"/>
            <a:ext cx="1810139" cy="307777"/>
          </a:xfrm>
          <a:prstGeom prst="rect">
            <a:avLst/>
          </a:prstGeom>
          <a:noFill/>
        </p:spPr>
        <p:txBody>
          <a:bodyPr wrap="square" rtlCol="0">
            <a:spAutoFit/>
          </a:bodyPr>
          <a:lstStyle/>
          <a:p>
            <a:r>
              <a:rPr lang="en-US" dirty="0">
                <a:solidFill>
                  <a:srgbClr val="FF0000"/>
                </a:solidFill>
              </a:rPr>
              <a:t>Arterial  Bloodline </a:t>
            </a:r>
          </a:p>
        </p:txBody>
      </p:sp>
      <p:sp>
        <p:nvSpPr>
          <p:cNvPr id="14" name="TextBox 13">
            <a:extLst>
              <a:ext uri="{FF2B5EF4-FFF2-40B4-BE49-F238E27FC236}">
                <a16:creationId xmlns:a16="http://schemas.microsoft.com/office/drawing/2014/main" id="{C27A25BF-AD1B-419B-ACD5-6A5DEE4F28CE}"/>
              </a:ext>
            </a:extLst>
          </p:cNvPr>
          <p:cNvSpPr txBox="1"/>
          <p:nvPr/>
        </p:nvSpPr>
        <p:spPr>
          <a:xfrm>
            <a:off x="1436914" y="4665306"/>
            <a:ext cx="1810139" cy="307777"/>
          </a:xfrm>
          <a:prstGeom prst="rect">
            <a:avLst/>
          </a:prstGeom>
          <a:noFill/>
        </p:spPr>
        <p:txBody>
          <a:bodyPr wrap="square" rtlCol="0">
            <a:spAutoFit/>
          </a:bodyPr>
          <a:lstStyle/>
          <a:p>
            <a:r>
              <a:rPr lang="en-US" dirty="0">
                <a:solidFill>
                  <a:srgbClr val="0070C0"/>
                </a:solidFill>
              </a:rPr>
              <a:t>Venous Bloodline</a:t>
            </a:r>
          </a:p>
        </p:txBody>
      </p:sp>
      <p:sp>
        <p:nvSpPr>
          <p:cNvPr id="15" name="TextBox 14">
            <a:extLst>
              <a:ext uri="{FF2B5EF4-FFF2-40B4-BE49-F238E27FC236}">
                <a16:creationId xmlns:a16="http://schemas.microsoft.com/office/drawing/2014/main" id="{5DE2724C-0954-4A12-88DE-A401EFF52E1B}"/>
              </a:ext>
            </a:extLst>
          </p:cNvPr>
          <p:cNvSpPr txBox="1"/>
          <p:nvPr/>
        </p:nvSpPr>
        <p:spPr>
          <a:xfrm>
            <a:off x="3712855" y="2957671"/>
            <a:ext cx="1642916" cy="307777"/>
          </a:xfrm>
          <a:prstGeom prst="rect">
            <a:avLst/>
          </a:prstGeom>
          <a:noFill/>
        </p:spPr>
        <p:txBody>
          <a:bodyPr wrap="square" rtlCol="0">
            <a:spAutoFit/>
          </a:bodyPr>
          <a:lstStyle/>
          <a:p>
            <a:r>
              <a:rPr lang="en-US" dirty="0">
                <a:solidFill>
                  <a:srgbClr val="0070C0"/>
                </a:solidFill>
              </a:rPr>
              <a:t>Venous Needle</a:t>
            </a:r>
          </a:p>
        </p:txBody>
      </p:sp>
      <p:sp>
        <p:nvSpPr>
          <p:cNvPr id="16" name="TextBox 15">
            <a:extLst>
              <a:ext uri="{FF2B5EF4-FFF2-40B4-BE49-F238E27FC236}">
                <a16:creationId xmlns:a16="http://schemas.microsoft.com/office/drawing/2014/main" id="{EEA502B4-6136-43C6-AB65-A06AB421946B}"/>
              </a:ext>
            </a:extLst>
          </p:cNvPr>
          <p:cNvSpPr txBox="1"/>
          <p:nvPr/>
        </p:nvSpPr>
        <p:spPr>
          <a:xfrm>
            <a:off x="3876954" y="4431774"/>
            <a:ext cx="1642916" cy="307777"/>
          </a:xfrm>
          <a:prstGeom prst="rect">
            <a:avLst/>
          </a:prstGeom>
          <a:noFill/>
        </p:spPr>
        <p:txBody>
          <a:bodyPr wrap="square" rtlCol="0">
            <a:spAutoFit/>
          </a:bodyPr>
          <a:lstStyle/>
          <a:p>
            <a:r>
              <a:rPr lang="en-US" dirty="0">
                <a:solidFill>
                  <a:srgbClr val="FF0000"/>
                </a:solidFill>
              </a:rPr>
              <a:t>Arterial Needle</a:t>
            </a:r>
          </a:p>
        </p:txBody>
      </p:sp>
    </p:spTree>
    <p:extLst>
      <p:ext uri="{BB962C8B-B14F-4D97-AF65-F5344CB8AC3E}">
        <p14:creationId xmlns:p14="http://schemas.microsoft.com/office/powerpoint/2010/main" val="3400819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91440" y="736466"/>
            <a:ext cx="7497461" cy="671433"/>
          </a:xfrm>
        </p:spPr>
        <p:txBody>
          <a:bodyPr>
            <a:normAutofit/>
          </a:bodyPr>
          <a:lstStyle/>
          <a:p>
            <a:r>
              <a:rPr lang="en-US" dirty="0"/>
              <a:t>Bloodline Reversing Steps</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sp>
        <p:nvSpPr>
          <p:cNvPr id="6" name="Text Placeholder 5">
            <a:extLst>
              <a:ext uri="{FF2B5EF4-FFF2-40B4-BE49-F238E27FC236}">
                <a16:creationId xmlns:a16="http://schemas.microsoft.com/office/drawing/2014/main" id="{C25769E1-48DA-44D2-BB2B-60666807C24C}"/>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r>
              <a:rPr lang="en-US" dirty="0"/>
              <a:t>Securely attach the lure lock connections</a:t>
            </a:r>
          </a:p>
        </p:txBody>
      </p:sp>
      <p:pic>
        <p:nvPicPr>
          <p:cNvPr id="3" name="Picture 2" descr="A picture containing hanging, light&#10;&#10;Description automatically generated">
            <a:extLst>
              <a:ext uri="{FF2B5EF4-FFF2-40B4-BE49-F238E27FC236}">
                <a16:creationId xmlns:a16="http://schemas.microsoft.com/office/drawing/2014/main" id="{643160F5-1697-4F65-9531-42E9BF664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001"/>
            <a:ext cx="7588901" cy="4880966"/>
          </a:xfrm>
          <a:prstGeom prst="rect">
            <a:avLst/>
          </a:prstGeom>
        </p:spPr>
      </p:pic>
      <p:sp>
        <p:nvSpPr>
          <p:cNvPr id="9" name="Arrow: Up 8">
            <a:extLst>
              <a:ext uri="{FF2B5EF4-FFF2-40B4-BE49-F238E27FC236}">
                <a16:creationId xmlns:a16="http://schemas.microsoft.com/office/drawing/2014/main" id="{1F25006E-70D5-4962-A021-46D35767788F}"/>
              </a:ext>
            </a:extLst>
          </p:cNvPr>
          <p:cNvSpPr/>
          <p:nvPr/>
        </p:nvSpPr>
        <p:spPr>
          <a:xfrm>
            <a:off x="3583549" y="4809168"/>
            <a:ext cx="45719" cy="984381"/>
          </a:xfrm>
          <a:prstGeom prst="up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17A102BD-BA65-4954-851E-88195880FFC7}"/>
              </a:ext>
            </a:extLst>
          </p:cNvPr>
          <p:cNvSpPr/>
          <p:nvPr/>
        </p:nvSpPr>
        <p:spPr>
          <a:xfrm>
            <a:off x="3629268" y="2444619"/>
            <a:ext cx="45719" cy="984381"/>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8361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84993" y="736466"/>
            <a:ext cx="7503908" cy="671433"/>
          </a:xfrm>
        </p:spPr>
        <p:txBody>
          <a:bodyPr>
            <a:normAutofit/>
          </a:bodyPr>
          <a:lstStyle/>
          <a:p>
            <a:r>
              <a:rPr lang="en-US" dirty="0"/>
              <a:t>Bloodline Reversing Steps </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sp>
        <p:nvSpPr>
          <p:cNvPr id="6" name="Text Placeholder 5">
            <a:extLst>
              <a:ext uri="{FF2B5EF4-FFF2-40B4-BE49-F238E27FC236}">
                <a16:creationId xmlns:a16="http://schemas.microsoft.com/office/drawing/2014/main" id="{C25769E1-48DA-44D2-BB2B-60666807C24C}"/>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r>
              <a:rPr lang="en-US" dirty="0"/>
              <a:t>Open all 4 clamps</a:t>
            </a:r>
          </a:p>
          <a:p>
            <a:r>
              <a:rPr lang="en-US" dirty="0"/>
              <a:t>Restart pump to 250-300 mL/min range </a:t>
            </a:r>
          </a:p>
          <a:p>
            <a:endParaRPr lang="en-US" dirty="0"/>
          </a:p>
        </p:txBody>
      </p:sp>
      <p:pic>
        <p:nvPicPr>
          <p:cNvPr id="10" name="Picture 9">
            <a:extLst>
              <a:ext uri="{FF2B5EF4-FFF2-40B4-BE49-F238E27FC236}">
                <a16:creationId xmlns:a16="http://schemas.microsoft.com/office/drawing/2014/main" id="{F3A4B400-2A71-44EC-9BD5-F3456CE10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93" y="1583335"/>
            <a:ext cx="7503908" cy="4220948"/>
          </a:xfrm>
          <a:prstGeom prst="rect">
            <a:avLst/>
          </a:prstGeom>
        </p:spPr>
      </p:pic>
    </p:spTree>
    <p:extLst>
      <p:ext uri="{BB962C8B-B14F-4D97-AF65-F5344CB8AC3E}">
        <p14:creationId xmlns:p14="http://schemas.microsoft.com/office/powerpoint/2010/main" val="4210073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21EEB8-1D85-40FC-88A6-C87317463FFC}"/>
              </a:ext>
            </a:extLst>
          </p:cNvPr>
          <p:cNvSpPr>
            <a:spLocks noGrp="1"/>
          </p:cNvSpPr>
          <p:nvPr>
            <p:ph type="title"/>
          </p:nvPr>
        </p:nvSpPr>
        <p:spPr>
          <a:xfrm>
            <a:off x="471221" y="610189"/>
            <a:ext cx="10355092" cy="671433"/>
          </a:xfrm>
        </p:spPr>
        <p:txBody>
          <a:bodyPr>
            <a:normAutofit fontScale="90000"/>
          </a:bodyPr>
          <a:lstStyle/>
          <a:p>
            <a:r>
              <a:rPr lang="en-US" dirty="0"/>
              <a:t>Bloodline Reversing Steps-Access Flow Animation </a:t>
            </a:r>
          </a:p>
        </p:txBody>
      </p:sp>
      <p:pic>
        <p:nvPicPr>
          <p:cNvPr id="8" name="hd03-bloodline-reversal-pt-01-compressed">
            <a:hlinkClick r:id="" action="ppaction://media"/>
            <a:extLst>
              <a:ext uri="{FF2B5EF4-FFF2-40B4-BE49-F238E27FC236}">
                <a16:creationId xmlns:a16="http://schemas.microsoft.com/office/drawing/2014/main" id="{B55D72CD-7071-4318-B154-250C41DCE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003" y="1402646"/>
            <a:ext cx="8678091" cy="4881426"/>
          </a:xfrm>
          <a:prstGeom prst="rect">
            <a:avLst/>
          </a:prstGeom>
        </p:spPr>
      </p:pic>
      <p:sp>
        <p:nvSpPr>
          <p:cNvPr id="10" name="Arrow: Right 9">
            <a:extLst>
              <a:ext uri="{FF2B5EF4-FFF2-40B4-BE49-F238E27FC236}">
                <a16:creationId xmlns:a16="http://schemas.microsoft.com/office/drawing/2014/main" id="{771BEEDD-48C3-4652-942C-8342D06540DA}"/>
              </a:ext>
            </a:extLst>
          </p:cNvPr>
          <p:cNvSpPr/>
          <p:nvPr/>
        </p:nvSpPr>
        <p:spPr>
          <a:xfrm>
            <a:off x="1331643" y="6405095"/>
            <a:ext cx="744583" cy="347383"/>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0B0BB945-5C51-4D51-8BBA-724CB6B3319C}"/>
              </a:ext>
            </a:extLst>
          </p:cNvPr>
          <p:cNvSpPr txBox="1"/>
          <p:nvPr/>
        </p:nvSpPr>
        <p:spPr>
          <a:xfrm>
            <a:off x="176326" y="5855271"/>
            <a:ext cx="21553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Click to play animation </a:t>
            </a:r>
          </a:p>
        </p:txBody>
      </p:sp>
    </p:spTree>
    <p:extLst>
      <p:ext uri="{BB962C8B-B14F-4D97-AF65-F5344CB8AC3E}">
        <p14:creationId xmlns:p14="http://schemas.microsoft.com/office/powerpoint/2010/main" val="278639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150486" y="538955"/>
            <a:ext cx="7379894" cy="671433"/>
          </a:xfrm>
        </p:spPr>
        <p:txBody>
          <a:bodyPr>
            <a:normAutofit/>
          </a:bodyPr>
          <a:lstStyle/>
          <a:p>
            <a:r>
              <a:rPr lang="en-US" dirty="0"/>
              <a:t>Select Continue to Proceed </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pic>
        <p:nvPicPr>
          <p:cNvPr id="8" name="Picture 7">
            <a:extLst>
              <a:ext uri="{FF2B5EF4-FFF2-40B4-BE49-F238E27FC236}">
                <a16:creationId xmlns:a16="http://schemas.microsoft.com/office/drawing/2014/main" id="{8996FAA1-0262-458D-A0AF-86DA152170C4}"/>
              </a:ext>
            </a:extLst>
          </p:cNvPr>
          <p:cNvPicPr>
            <a:picLocks noChangeAspect="1"/>
          </p:cNvPicPr>
          <p:nvPr/>
        </p:nvPicPr>
        <p:blipFill>
          <a:blip r:embed="rId2"/>
          <a:stretch>
            <a:fillRect/>
          </a:stretch>
        </p:blipFill>
        <p:spPr>
          <a:xfrm>
            <a:off x="1206500" y="1692130"/>
            <a:ext cx="5930702" cy="4226070"/>
          </a:xfrm>
          <a:prstGeom prst="rect">
            <a:avLst/>
          </a:prstGeom>
        </p:spPr>
      </p:pic>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pPr>
              <a:spcAft>
                <a:spcPts val="600"/>
              </a:spcAft>
            </a:pPr>
            <a:r>
              <a:rPr lang="en-US" dirty="0"/>
              <a:t>Once the manual reversal steps have been successfully completed: then select the Continue Button to advance to the saline dilution steps.  </a:t>
            </a:r>
          </a:p>
        </p:txBody>
      </p:sp>
    </p:spTree>
    <p:extLst>
      <p:ext uri="{BB962C8B-B14F-4D97-AF65-F5344CB8AC3E}">
        <p14:creationId xmlns:p14="http://schemas.microsoft.com/office/powerpoint/2010/main" val="3825258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323A-A872-45C3-9696-CDF1601222E2}"/>
              </a:ext>
            </a:extLst>
          </p:cNvPr>
          <p:cNvSpPr>
            <a:spLocks noGrp="1"/>
          </p:cNvSpPr>
          <p:nvPr>
            <p:ph type="title"/>
          </p:nvPr>
        </p:nvSpPr>
        <p:spPr/>
        <p:txBody>
          <a:bodyPr>
            <a:normAutofit/>
          </a:bodyPr>
          <a:lstStyle/>
          <a:p>
            <a:r>
              <a:rPr lang="en-US" dirty="0"/>
              <a:t>Inject or Release Saline: </a:t>
            </a:r>
          </a:p>
        </p:txBody>
      </p:sp>
      <p:sp>
        <p:nvSpPr>
          <p:cNvPr id="4" name="Text Placeholder 3">
            <a:extLst>
              <a:ext uri="{FF2B5EF4-FFF2-40B4-BE49-F238E27FC236}">
                <a16:creationId xmlns:a16="http://schemas.microsoft.com/office/drawing/2014/main" id="{8BDE1EF4-A145-4EAB-8BBC-A7C049FE8464}"/>
              </a:ext>
            </a:extLst>
          </p:cNvPr>
          <p:cNvSpPr>
            <a:spLocks noGrp="1"/>
          </p:cNvSpPr>
          <p:nvPr>
            <p:ph type="body" sz="quarter" idx="12"/>
          </p:nvPr>
        </p:nvSpPr>
        <p:spPr/>
        <p:txBody>
          <a:bodyPr/>
          <a:lstStyle/>
          <a:p>
            <a:r>
              <a:rPr lang="en-US" dirty="0"/>
              <a:t>Two Methods </a:t>
            </a:r>
          </a:p>
        </p:txBody>
      </p:sp>
      <p:sp>
        <p:nvSpPr>
          <p:cNvPr id="6" name="Text Placeholder 5">
            <a:extLst>
              <a:ext uri="{FF2B5EF4-FFF2-40B4-BE49-F238E27FC236}">
                <a16:creationId xmlns:a16="http://schemas.microsoft.com/office/drawing/2014/main" id="{6432611E-8EC4-4ABD-B78B-EC7B0D0C9F5A}"/>
              </a:ext>
            </a:extLst>
          </p:cNvPr>
          <p:cNvSpPr>
            <a:spLocks noGrp="1"/>
          </p:cNvSpPr>
          <p:nvPr>
            <p:ph type="body" sz="quarter" idx="14"/>
          </p:nvPr>
        </p:nvSpPr>
        <p:spPr/>
        <p:txBody>
          <a:bodyPr/>
          <a:lstStyle/>
          <a:p>
            <a:r>
              <a:rPr lang="en-US" dirty="0"/>
              <a:t>Saline release from the saline bag</a:t>
            </a:r>
          </a:p>
          <a:p>
            <a:pPr marL="0" indent="0">
              <a:buNone/>
            </a:pPr>
            <a:endParaRPr lang="en-US" dirty="0"/>
          </a:p>
          <a:p>
            <a:pPr marL="0" indent="0">
              <a:buNone/>
            </a:pPr>
            <a:r>
              <a:rPr lang="en-US" dirty="0"/>
              <a:t>        OR</a:t>
            </a:r>
          </a:p>
          <a:p>
            <a:pPr marL="0" indent="0">
              <a:buNone/>
            </a:pPr>
            <a:endParaRPr lang="en-US" dirty="0"/>
          </a:p>
          <a:p>
            <a:pPr marL="0" indent="0">
              <a:buNone/>
            </a:pPr>
            <a:endParaRPr lang="en-US" dirty="0"/>
          </a:p>
          <a:p>
            <a:r>
              <a:rPr lang="en-US" dirty="0"/>
              <a:t>Saline bolus into the venous drip chamber via port (pigtail) </a:t>
            </a:r>
          </a:p>
          <a:p>
            <a:endParaRPr lang="en-US" dirty="0"/>
          </a:p>
        </p:txBody>
      </p:sp>
      <p:sp>
        <p:nvSpPr>
          <p:cNvPr id="9" name="TextBox 8">
            <a:extLst>
              <a:ext uri="{FF2B5EF4-FFF2-40B4-BE49-F238E27FC236}">
                <a16:creationId xmlns:a16="http://schemas.microsoft.com/office/drawing/2014/main" id="{7EE9E9BA-FB3A-45DF-A727-29252E0C51E7}"/>
              </a:ext>
            </a:extLst>
          </p:cNvPr>
          <p:cNvSpPr txBox="1"/>
          <p:nvPr/>
        </p:nvSpPr>
        <p:spPr>
          <a:xfrm>
            <a:off x="406400" y="5562600"/>
            <a:ext cx="6223000" cy="922867"/>
          </a:xfrm>
          <a:prstGeom prst="rect">
            <a:avLst/>
          </a:prstGeom>
          <a:noFill/>
        </p:spPr>
        <p:txBody>
          <a:bodyPr wrap="square" rtlCol="0">
            <a:spAutoFit/>
          </a:bodyPr>
          <a:lstStyle/>
          <a:p>
            <a:endParaRPr lang="en-US" dirty="0"/>
          </a:p>
        </p:txBody>
      </p:sp>
      <p:sp>
        <p:nvSpPr>
          <p:cNvPr id="10" name="Content Placeholder 2">
            <a:extLst>
              <a:ext uri="{FF2B5EF4-FFF2-40B4-BE49-F238E27FC236}">
                <a16:creationId xmlns:a16="http://schemas.microsoft.com/office/drawing/2014/main" id="{D2F32720-D87E-417D-8C06-50042AA17588}"/>
              </a:ext>
            </a:extLst>
          </p:cNvPr>
          <p:cNvSpPr txBox="1">
            <a:spLocks noChangeArrowheads="1"/>
          </p:cNvSpPr>
          <p:nvPr/>
        </p:nvSpPr>
        <p:spPr bwMode="auto">
          <a:xfrm>
            <a:off x="374976" y="5655602"/>
            <a:ext cx="7321224"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sz="2400">
                <a:solidFill>
                  <a:schemeClr val="bg2"/>
                </a:solidFill>
                <a:latin typeface="Frutiger LT 55 Roman"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Frutiger LT 47 LightCn"/>
              </a:defRPr>
            </a:lvl2pPr>
            <a:lvl3pPr marL="1143000" indent="-228600">
              <a:spcBef>
                <a:spcPct val="20000"/>
              </a:spcBef>
              <a:buClr>
                <a:schemeClr val="tx2"/>
              </a:buClr>
              <a:buFont typeface="Arial" panose="020B0604020202020204" pitchFamily="34" charset="0"/>
              <a:buChar char="•"/>
              <a:defRPr sz="2000">
                <a:solidFill>
                  <a:schemeClr val="bg2"/>
                </a:solidFill>
                <a:latin typeface="Frutiger LT 55 Roman"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Frutiger LT 55 Roman"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Frutiger LT 55 Roman"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Frutiger LT 55 Roman"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Frutiger LT 55 Roman"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Frutiger LT 55 Roman"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Frutiger LT 55 Roman" pitchFamily="34" charset="0"/>
              </a:defRPr>
            </a:lvl9pPr>
          </a:lstStyle>
          <a:p>
            <a:pPr>
              <a:spcBef>
                <a:spcPct val="0"/>
              </a:spcBef>
              <a:spcAft>
                <a:spcPts val="1200"/>
              </a:spcAft>
            </a:pPr>
            <a:r>
              <a:rPr lang="en-US" altLang="en-US" sz="1600" b="1" dirty="0">
                <a:solidFill>
                  <a:srgbClr val="807F83"/>
                </a:solidFill>
                <a:latin typeface="Tahoma" panose="020B0604030504040204" pitchFamily="34" charset="0"/>
                <a:cs typeface="Tahoma" panose="020B0604030504040204" pitchFamily="34" charset="0"/>
              </a:rPr>
              <a:t>NOTE:  The Traffic Light remains </a:t>
            </a:r>
            <a:r>
              <a:rPr lang="en-US" altLang="en-US" sz="1600" b="1" dirty="0">
                <a:solidFill>
                  <a:srgbClr val="FF0000"/>
                </a:solidFill>
                <a:latin typeface="Tahoma" panose="020B0604030504040204" pitchFamily="34" charset="0"/>
                <a:cs typeface="Tahoma" panose="020B0604030504040204" pitchFamily="34" charset="0"/>
              </a:rPr>
              <a:t>red</a:t>
            </a:r>
            <a:r>
              <a:rPr lang="en-US" altLang="en-US" sz="1600" b="1" dirty="0">
                <a:solidFill>
                  <a:srgbClr val="807F83"/>
                </a:solidFill>
                <a:latin typeface="Tahoma" panose="020B0604030504040204" pitchFamily="34" charset="0"/>
                <a:cs typeface="Tahoma" panose="020B0604030504040204" pitchFamily="34" charset="0"/>
              </a:rPr>
              <a:t> for 60 seconds as the HD03 obtains the baseline flow. Do not follow the on-screen instructions until the Traffic Light turns </a:t>
            </a:r>
            <a:r>
              <a:rPr lang="en-US" altLang="en-US" sz="1600" b="1" dirty="0">
                <a:solidFill>
                  <a:srgbClr val="00B050"/>
                </a:solidFill>
                <a:latin typeface="Tahoma" panose="020B0604030504040204" pitchFamily="34" charset="0"/>
                <a:cs typeface="Tahoma" panose="020B0604030504040204" pitchFamily="34" charset="0"/>
              </a:rPr>
              <a:t>green</a:t>
            </a:r>
            <a:r>
              <a:rPr lang="en-US" altLang="en-US" sz="1600" b="1" dirty="0">
                <a:solidFill>
                  <a:srgbClr val="807F83"/>
                </a:solidFill>
                <a:latin typeface="Tahoma" panose="020B0604030504040204" pitchFamily="34" charset="0"/>
                <a:cs typeface="Tahoma" panose="020B0604030504040204" pitchFamily="34" charset="0"/>
              </a:rPr>
              <a:t>.   </a:t>
            </a:r>
          </a:p>
        </p:txBody>
      </p:sp>
      <p:pic>
        <p:nvPicPr>
          <p:cNvPr id="7" name="Picture 6" descr="A screenshot of a cell phone&#10;&#10;Description automatically generated">
            <a:extLst>
              <a:ext uri="{FF2B5EF4-FFF2-40B4-BE49-F238E27FC236}">
                <a16:creationId xmlns:a16="http://schemas.microsoft.com/office/drawing/2014/main" id="{AB40380C-E910-41DA-8327-1917C8BDA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394" y="1676791"/>
            <a:ext cx="5598387" cy="3953020"/>
          </a:xfrm>
          <a:prstGeom prst="rect">
            <a:avLst/>
          </a:prstGeom>
        </p:spPr>
      </p:pic>
    </p:spTree>
    <p:extLst>
      <p:ext uri="{BB962C8B-B14F-4D97-AF65-F5344CB8AC3E}">
        <p14:creationId xmlns:p14="http://schemas.microsoft.com/office/powerpoint/2010/main" val="2496613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805217-CA92-423B-9D96-9D29A7CCC9AF}"/>
              </a:ext>
            </a:extLst>
          </p:cNvPr>
          <p:cNvSpPr>
            <a:spLocks noGrp="1"/>
          </p:cNvSpPr>
          <p:nvPr>
            <p:ph type="title"/>
          </p:nvPr>
        </p:nvSpPr>
        <p:spPr/>
        <p:txBody>
          <a:bodyPr>
            <a:normAutofit fontScale="90000"/>
          </a:bodyPr>
          <a:lstStyle/>
          <a:p>
            <a:r>
              <a:rPr lang="en-US" dirty="0"/>
              <a:t>Keep Venous Pressure Limits Open/Spread During Measurement</a:t>
            </a:r>
          </a:p>
        </p:txBody>
      </p:sp>
      <p:sp>
        <p:nvSpPr>
          <p:cNvPr id="7" name="Text Placeholder 6">
            <a:extLst>
              <a:ext uri="{FF2B5EF4-FFF2-40B4-BE49-F238E27FC236}">
                <a16:creationId xmlns:a16="http://schemas.microsoft.com/office/drawing/2014/main" id="{8CEBE16C-F18F-4F39-8829-4BDA86A2A102}"/>
              </a:ext>
            </a:extLst>
          </p:cNvPr>
          <p:cNvSpPr>
            <a:spLocks noGrp="1"/>
          </p:cNvSpPr>
          <p:nvPr>
            <p:ph type="body" sz="quarter" idx="11"/>
          </p:nvPr>
        </p:nvSpPr>
        <p:spPr>
          <a:xfrm>
            <a:off x="838201" y="1651000"/>
            <a:ext cx="10096500" cy="1985299"/>
          </a:xfrm>
        </p:spPr>
        <p:txBody>
          <a:bodyPr/>
          <a:lstStyle/>
          <a:p>
            <a:r>
              <a:rPr lang="en-US" dirty="0"/>
              <a:t>If alarm occurs or blood pump is stopped for any reason the measurement must be repeated. Open/Spread the pressure alarm limits as the saline is being infused and until the saline has cleared the venous bloodline; typically this occurs once the screen progresses to the Analyzing screen. </a:t>
            </a:r>
          </a:p>
          <a:p>
            <a:endParaRPr lang="en-US" dirty="0"/>
          </a:p>
          <a:p>
            <a:endParaRPr lang="en-US" dirty="0"/>
          </a:p>
        </p:txBody>
      </p:sp>
      <p:graphicFrame>
        <p:nvGraphicFramePr>
          <p:cNvPr id="10" name="Object 9">
            <a:extLst>
              <a:ext uri="{FF2B5EF4-FFF2-40B4-BE49-F238E27FC236}">
                <a16:creationId xmlns:a16="http://schemas.microsoft.com/office/drawing/2014/main" id="{2059842E-2720-41E9-8D07-2A9E6B9D99C5}"/>
              </a:ext>
            </a:extLst>
          </p:cNvPr>
          <p:cNvGraphicFramePr>
            <a:graphicFrameLocks noChangeAspect="1"/>
          </p:cNvGraphicFramePr>
          <p:nvPr>
            <p:extLst>
              <p:ext uri="{D42A27DB-BD31-4B8C-83A1-F6EECF244321}">
                <p14:modId xmlns:p14="http://schemas.microsoft.com/office/powerpoint/2010/main" val="2296028237"/>
              </p:ext>
            </p:extLst>
          </p:nvPr>
        </p:nvGraphicFramePr>
        <p:xfrm>
          <a:off x="9032581" y="3146340"/>
          <a:ext cx="2751741" cy="3537360"/>
        </p:xfrm>
        <a:graphic>
          <a:graphicData uri="http://schemas.openxmlformats.org/presentationml/2006/ole">
            <mc:AlternateContent xmlns:mc="http://schemas.openxmlformats.org/markup-compatibility/2006">
              <mc:Choice xmlns:v="urn:schemas-microsoft-com:vml" Requires="v">
                <p:oleObj name="Acrobat Document" r:id="rId2" imgW="6000669" imgH="7715065" progId="AcroExch.Document.7">
                  <p:embed/>
                </p:oleObj>
              </mc:Choice>
              <mc:Fallback>
                <p:oleObj name="Acrobat Document" r:id="rId2" imgW="6000669" imgH="7715065" progId="AcroExch.Document.7">
                  <p:embed/>
                  <p:pic>
                    <p:nvPicPr>
                      <p:cNvPr id="10" name="Object 9">
                        <a:extLst>
                          <a:ext uri="{FF2B5EF4-FFF2-40B4-BE49-F238E27FC236}">
                            <a16:creationId xmlns:a16="http://schemas.microsoft.com/office/drawing/2014/main" id="{2059842E-2720-41E9-8D07-2A9E6B9D99C5}"/>
                          </a:ext>
                        </a:extLst>
                      </p:cNvPr>
                      <p:cNvPicPr/>
                      <p:nvPr/>
                    </p:nvPicPr>
                    <p:blipFill>
                      <a:blip r:embed="rId3"/>
                      <a:stretch>
                        <a:fillRect/>
                      </a:stretch>
                    </p:blipFill>
                    <p:spPr>
                      <a:xfrm>
                        <a:off x="9032581" y="3146340"/>
                        <a:ext cx="2751741" cy="3537360"/>
                      </a:xfrm>
                      <a:prstGeom prst="rect">
                        <a:avLst/>
                      </a:prstGeom>
                    </p:spPr>
                  </p:pic>
                </p:oleObj>
              </mc:Fallback>
            </mc:AlternateContent>
          </a:graphicData>
        </a:graphic>
      </p:graphicFrame>
      <p:sp>
        <p:nvSpPr>
          <p:cNvPr id="12" name="Arrow: Right 11">
            <a:extLst>
              <a:ext uri="{FF2B5EF4-FFF2-40B4-BE49-F238E27FC236}">
                <a16:creationId xmlns:a16="http://schemas.microsoft.com/office/drawing/2014/main" id="{F214AEDA-0D7C-4C21-822C-4D06F09782E5}"/>
              </a:ext>
            </a:extLst>
          </p:cNvPr>
          <p:cNvSpPr/>
          <p:nvPr/>
        </p:nvSpPr>
        <p:spPr>
          <a:xfrm>
            <a:off x="8280400" y="4176803"/>
            <a:ext cx="482600" cy="45719"/>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9A4B7BB3-A10A-4963-8EC0-9C574174E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175" y="3603271"/>
            <a:ext cx="4055336" cy="2863472"/>
          </a:xfrm>
          <a:prstGeom prst="rect">
            <a:avLst/>
          </a:prstGeom>
        </p:spPr>
      </p:pic>
      <p:sp>
        <p:nvSpPr>
          <p:cNvPr id="2" name="TextBox 1">
            <a:extLst>
              <a:ext uri="{FF2B5EF4-FFF2-40B4-BE49-F238E27FC236}">
                <a16:creationId xmlns:a16="http://schemas.microsoft.com/office/drawing/2014/main" id="{1D27687B-602A-465E-B925-DD048DB0F34D}"/>
              </a:ext>
            </a:extLst>
          </p:cNvPr>
          <p:cNvSpPr txBox="1"/>
          <p:nvPr/>
        </p:nvSpPr>
        <p:spPr>
          <a:xfrm>
            <a:off x="5769959" y="3530025"/>
            <a:ext cx="2751741" cy="1384995"/>
          </a:xfrm>
          <a:prstGeom prst="rect">
            <a:avLst/>
          </a:prstGeom>
          <a:noFill/>
        </p:spPr>
        <p:txBody>
          <a:bodyPr wrap="square" rtlCol="0">
            <a:spAutoFit/>
          </a:bodyPr>
          <a:lstStyle/>
          <a:p>
            <a:r>
              <a:rPr lang="en-US" dirty="0"/>
              <a:t>Technical Note: Expanding Pressure Limits to Avoid Pump Alarms during</a:t>
            </a:r>
          </a:p>
          <a:p>
            <a:r>
              <a:rPr lang="en-US" dirty="0"/>
              <a:t>HD03 Recirculation and Vascular Access Measurements  available  with the HD03 Tools </a:t>
            </a:r>
          </a:p>
        </p:txBody>
      </p:sp>
    </p:spTree>
    <p:extLst>
      <p:ext uri="{BB962C8B-B14F-4D97-AF65-F5344CB8AC3E}">
        <p14:creationId xmlns:p14="http://schemas.microsoft.com/office/powerpoint/2010/main" val="1543639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65A346-D73B-43EA-88EF-8EA6A3282887}"/>
              </a:ext>
            </a:extLst>
          </p:cNvPr>
          <p:cNvSpPr>
            <a:spLocks noGrp="1"/>
          </p:cNvSpPr>
          <p:nvPr>
            <p:ph type="title"/>
          </p:nvPr>
        </p:nvSpPr>
        <p:spPr/>
        <p:txBody>
          <a:bodyPr/>
          <a:lstStyle/>
          <a:p>
            <a:r>
              <a:rPr lang="en-US" dirty="0"/>
              <a:t>Saline Release- Access Flow</a:t>
            </a:r>
          </a:p>
        </p:txBody>
      </p:sp>
      <p:pic>
        <p:nvPicPr>
          <p:cNvPr id="8" name="Picture 7">
            <a:extLst>
              <a:ext uri="{FF2B5EF4-FFF2-40B4-BE49-F238E27FC236}">
                <a16:creationId xmlns:a16="http://schemas.microsoft.com/office/drawing/2014/main" id="{31C99B8F-F8E8-4264-BCE6-FC28300C5862}"/>
              </a:ext>
            </a:extLst>
          </p:cNvPr>
          <p:cNvPicPr>
            <a:picLocks noChangeAspect="1"/>
          </p:cNvPicPr>
          <p:nvPr/>
        </p:nvPicPr>
        <p:blipFill>
          <a:blip r:embed="rId2"/>
          <a:stretch>
            <a:fillRect/>
          </a:stretch>
        </p:blipFill>
        <p:spPr>
          <a:xfrm>
            <a:off x="492754" y="2023919"/>
            <a:ext cx="4810161" cy="3664014"/>
          </a:xfrm>
          <a:prstGeom prst="rect">
            <a:avLst/>
          </a:prstGeom>
        </p:spPr>
      </p:pic>
      <p:pic>
        <p:nvPicPr>
          <p:cNvPr id="9" name="Picture 8">
            <a:extLst>
              <a:ext uri="{FF2B5EF4-FFF2-40B4-BE49-F238E27FC236}">
                <a16:creationId xmlns:a16="http://schemas.microsoft.com/office/drawing/2014/main" id="{6AD9FD46-F0B2-4168-B28A-67E6A6E71E7D}"/>
              </a:ext>
            </a:extLst>
          </p:cNvPr>
          <p:cNvPicPr>
            <a:picLocks noChangeAspect="1"/>
          </p:cNvPicPr>
          <p:nvPr/>
        </p:nvPicPr>
        <p:blipFill>
          <a:blip r:embed="rId3"/>
          <a:stretch>
            <a:fillRect/>
          </a:stretch>
        </p:blipFill>
        <p:spPr>
          <a:xfrm>
            <a:off x="8896744" y="1146019"/>
            <a:ext cx="2615411" cy="5419814"/>
          </a:xfrm>
          <a:prstGeom prst="rect">
            <a:avLst/>
          </a:prstGeom>
        </p:spPr>
      </p:pic>
      <p:sp>
        <p:nvSpPr>
          <p:cNvPr id="13" name="Oval 12">
            <a:extLst>
              <a:ext uri="{FF2B5EF4-FFF2-40B4-BE49-F238E27FC236}">
                <a16:creationId xmlns:a16="http://schemas.microsoft.com/office/drawing/2014/main" id="{2799174A-397E-4B3B-B26C-B0C19BC9AD4E}"/>
              </a:ext>
            </a:extLst>
          </p:cNvPr>
          <p:cNvSpPr/>
          <p:nvPr/>
        </p:nvSpPr>
        <p:spPr>
          <a:xfrm>
            <a:off x="9804400" y="5060116"/>
            <a:ext cx="241300" cy="6714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C94F43EA-FAD4-45A8-ACC4-C36081EA2FB7}"/>
              </a:ext>
            </a:extLst>
          </p:cNvPr>
          <p:cNvSpPr txBox="1"/>
          <p:nvPr/>
        </p:nvSpPr>
        <p:spPr>
          <a:xfrm>
            <a:off x="5625831" y="2253674"/>
            <a:ext cx="252651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5D6266"/>
                </a:solidFill>
                <a:latin typeface="Open Sans" panose="020B0604020202020204" charset="0"/>
              </a:rPr>
              <a:t>Most saline lines have at least one inline clamp.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solidFill>
                <a:srgbClr val="5D6266"/>
              </a:solidFill>
              <a:latin typeface="Open Sans"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5D6266"/>
                </a:solidFill>
                <a:latin typeface="Open Sans" panose="020B0604020202020204" charset="0"/>
              </a:rPr>
              <a:t>Some saline lines have two with one by the bag and one closer to the saline infusion site on the Arterial Line (pre pump). </a:t>
            </a:r>
          </a:p>
        </p:txBody>
      </p:sp>
      <p:sp>
        <p:nvSpPr>
          <p:cNvPr id="17" name="Oval 16">
            <a:extLst>
              <a:ext uri="{FF2B5EF4-FFF2-40B4-BE49-F238E27FC236}">
                <a16:creationId xmlns:a16="http://schemas.microsoft.com/office/drawing/2014/main" id="{38773680-DD8D-42D9-BDF8-99916508FA61}"/>
              </a:ext>
            </a:extLst>
          </p:cNvPr>
          <p:cNvSpPr/>
          <p:nvPr/>
        </p:nvSpPr>
        <p:spPr>
          <a:xfrm>
            <a:off x="2362200" y="3314700"/>
            <a:ext cx="1397000" cy="17454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7073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ED90E-0487-4A92-BA95-908BA1D1F190}"/>
              </a:ext>
            </a:extLst>
          </p:cNvPr>
          <p:cNvSpPr>
            <a:spLocks noGrp="1"/>
          </p:cNvSpPr>
          <p:nvPr>
            <p:ph type="title"/>
          </p:nvPr>
        </p:nvSpPr>
        <p:spPr>
          <a:xfrm>
            <a:off x="520276" y="596801"/>
            <a:ext cx="10355092" cy="671433"/>
          </a:xfrm>
        </p:spPr>
        <p:txBody>
          <a:bodyPr/>
          <a:lstStyle/>
          <a:p>
            <a:r>
              <a:rPr lang="en-US" dirty="0"/>
              <a:t>Overview</a:t>
            </a:r>
          </a:p>
        </p:txBody>
      </p:sp>
      <p:sp>
        <p:nvSpPr>
          <p:cNvPr id="4" name="Text Placeholder 3">
            <a:extLst>
              <a:ext uri="{FF2B5EF4-FFF2-40B4-BE49-F238E27FC236}">
                <a16:creationId xmlns:a16="http://schemas.microsoft.com/office/drawing/2014/main" id="{1BBABB08-8511-452B-8548-89D0AC9F1065}"/>
              </a:ext>
            </a:extLst>
          </p:cNvPr>
          <p:cNvSpPr>
            <a:spLocks noGrp="1"/>
          </p:cNvSpPr>
          <p:nvPr>
            <p:ph type="body" sz="quarter" idx="11"/>
          </p:nvPr>
        </p:nvSpPr>
        <p:spPr>
          <a:xfrm>
            <a:off x="708093" y="1482751"/>
            <a:ext cx="10096500" cy="4834467"/>
          </a:xfrm>
        </p:spPr>
        <p:txBody>
          <a:bodyPr/>
          <a:lstStyle/>
          <a:p>
            <a:r>
              <a:rPr lang="en-US" sz="3200" dirty="0">
                <a:solidFill>
                  <a:srgbClr val="1461AB"/>
                </a:solidFill>
                <a:latin typeface="Open Sans SemiBold" panose="020B0604020202020204" charset="0"/>
              </a:rPr>
              <a:t>Prerequisite:</a:t>
            </a:r>
          </a:p>
          <a:p>
            <a:pPr marL="342900" indent="-342900">
              <a:buFont typeface="Wingdings" panose="05000000000000000000" pitchFamily="2" charset="2"/>
              <a:buChar char="ü"/>
            </a:pPr>
            <a:r>
              <a:rPr lang="en-US" dirty="0"/>
              <a:t>HD03 Hemodialysis Monitor: Delivered Flow, Recirculation</a:t>
            </a:r>
            <a:r>
              <a:rPr lang="en-US" dirty="0">
                <a:solidFill>
                  <a:srgbClr val="FF0000"/>
                </a:solidFill>
              </a:rPr>
              <a:t>,</a:t>
            </a:r>
            <a:r>
              <a:rPr lang="en-US" dirty="0"/>
              <a:t> and Access Flow PowerPoint Training Introduction </a:t>
            </a:r>
          </a:p>
          <a:p>
            <a:endParaRPr lang="en-US" b="1" dirty="0"/>
          </a:p>
          <a:p>
            <a:r>
              <a:rPr lang="en-US" sz="3200" dirty="0">
                <a:solidFill>
                  <a:srgbClr val="1461AB"/>
                </a:solidFill>
                <a:latin typeface="Open Sans SemiBold" panose="020B0604020202020204" charset="0"/>
              </a:rPr>
              <a:t>Training Outline: </a:t>
            </a:r>
          </a:p>
          <a:p>
            <a:pPr marL="342900" indent="-342900">
              <a:buFont typeface="Wingdings" panose="05000000000000000000" pitchFamily="2" charset="2"/>
              <a:buChar char="ü"/>
            </a:pPr>
            <a:r>
              <a:rPr lang="en-US" dirty="0"/>
              <a:t>Detailed Access Flow Measurement Procedure Steps</a:t>
            </a:r>
          </a:p>
          <a:p>
            <a:pPr marL="342900" indent="-342900">
              <a:buFont typeface="Wingdings" panose="05000000000000000000" pitchFamily="2" charset="2"/>
              <a:buChar char="ü"/>
            </a:pPr>
            <a:r>
              <a:rPr lang="en-US" dirty="0"/>
              <a:t>Clinical Interpretation for AV Fistula and Grafts </a:t>
            </a:r>
          </a:p>
          <a:p>
            <a:pPr marL="342900" indent="-342900">
              <a:buFont typeface="Wingdings" panose="05000000000000000000" pitchFamily="2" charset="2"/>
              <a:buChar char="ü"/>
            </a:pPr>
            <a:endParaRPr lang="en-US" dirty="0"/>
          </a:p>
          <a:p>
            <a:endParaRPr lang="en-US" dirty="0"/>
          </a:p>
        </p:txBody>
      </p:sp>
      <p:pic>
        <p:nvPicPr>
          <p:cNvPr id="6" name="Picture 5" descr="A picture containing indoor, white, table, sitting&#10;&#10;Description automatically generated">
            <a:extLst>
              <a:ext uri="{FF2B5EF4-FFF2-40B4-BE49-F238E27FC236}">
                <a16:creationId xmlns:a16="http://schemas.microsoft.com/office/drawing/2014/main" id="{7ED045B8-669F-45D4-902A-814B80B80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5692" y="3962332"/>
            <a:ext cx="2825833" cy="2825833"/>
          </a:xfrm>
          <a:prstGeom prst="rect">
            <a:avLst/>
          </a:prstGeom>
        </p:spPr>
      </p:pic>
    </p:spTree>
    <p:extLst>
      <p:ext uri="{BB962C8B-B14F-4D97-AF65-F5344CB8AC3E}">
        <p14:creationId xmlns:p14="http://schemas.microsoft.com/office/powerpoint/2010/main" val="1310580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01EC-4149-4ACB-A2C1-D9623F8F29AD}"/>
              </a:ext>
            </a:extLst>
          </p:cNvPr>
          <p:cNvSpPr>
            <a:spLocks noGrp="1"/>
          </p:cNvSpPr>
          <p:nvPr>
            <p:ph type="title"/>
          </p:nvPr>
        </p:nvSpPr>
        <p:spPr>
          <a:xfrm>
            <a:off x="340418" y="325237"/>
            <a:ext cx="6819563" cy="671433"/>
          </a:xfrm>
        </p:spPr>
        <p:txBody>
          <a:bodyPr/>
          <a:lstStyle/>
          <a:p>
            <a:r>
              <a:rPr lang="en-US" dirty="0"/>
              <a:t>Saline Release-Access Flow </a:t>
            </a:r>
          </a:p>
        </p:txBody>
      </p:sp>
      <p:sp>
        <p:nvSpPr>
          <p:cNvPr id="3" name="Text Placeholder 2">
            <a:extLst>
              <a:ext uri="{FF2B5EF4-FFF2-40B4-BE49-F238E27FC236}">
                <a16:creationId xmlns:a16="http://schemas.microsoft.com/office/drawing/2014/main" id="{30AB951A-DCEF-4FFE-AD10-6CA8A19178AB}"/>
              </a:ext>
            </a:extLst>
          </p:cNvPr>
          <p:cNvSpPr>
            <a:spLocks noGrp="1"/>
          </p:cNvSpPr>
          <p:nvPr>
            <p:ph type="body" sz="quarter" idx="12"/>
          </p:nvPr>
        </p:nvSpPr>
        <p:spPr>
          <a:xfrm>
            <a:off x="7810500" y="774701"/>
            <a:ext cx="3196633" cy="522817"/>
          </a:xfrm>
        </p:spPr>
        <p:txBody>
          <a:bodyPr/>
          <a:lstStyle/>
          <a:p>
            <a:r>
              <a:rPr lang="en-US" dirty="0"/>
              <a:t>Saline Release Steps </a:t>
            </a:r>
          </a:p>
        </p:txBody>
      </p:sp>
      <p:sp>
        <p:nvSpPr>
          <p:cNvPr id="4" name="Text Placeholder 3">
            <a:extLst>
              <a:ext uri="{FF2B5EF4-FFF2-40B4-BE49-F238E27FC236}">
                <a16:creationId xmlns:a16="http://schemas.microsoft.com/office/drawing/2014/main" id="{DEB859B4-06DA-4C06-ABDD-E3EE2CA77B3E}"/>
              </a:ext>
            </a:extLst>
          </p:cNvPr>
          <p:cNvSpPr>
            <a:spLocks noGrp="1"/>
          </p:cNvSpPr>
          <p:nvPr>
            <p:ph type="body" sz="quarter" idx="13"/>
          </p:nvPr>
        </p:nvSpPr>
        <p:spPr/>
        <p:txBody>
          <a:bodyPr/>
          <a:lstStyle/>
          <a:p>
            <a:r>
              <a:rPr lang="en-US" dirty="0"/>
              <a:t> </a:t>
            </a:r>
          </a:p>
        </p:txBody>
      </p:sp>
      <p:sp>
        <p:nvSpPr>
          <p:cNvPr id="5" name="Text Placeholder 4">
            <a:extLst>
              <a:ext uri="{FF2B5EF4-FFF2-40B4-BE49-F238E27FC236}">
                <a16:creationId xmlns:a16="http://schemas.microsoft.com/office/drawing/2014/main" id="{19A28F62-EDD8-4F52-A03E-EDCBE6C59BAC}"/>
              </a:ext>
            </a:extLst>
          </p:cNvPr>
          <p:cNvSpPr>
            <a:spLocks noGrp="1"/>
          </p:cNvSpPr>
          <p:nvPr>
            <p:ph type="body" sz="quarter" idx="14"/>
          </p:nvPr>
        </p:nvSpPr>
        <p:spPr/>
        <p:txBody>
          <a:bodyPr/>
          <a:lstStyle/>
          <a:p>
            <a:r>
              <a:rPr lang="en-US" dirty="0"/>
              <a:t>WHEN THE TRAFFIC LIGHT TURNS </a:t>
            </a:r>
            <a:r>
              <a:rPr lang="en-US" dirty="0">
                <a:solidFill>
                  <a:srgbClr val="00B050"/>
                </a:solidFill>
              </a:rPr>
              <a:t>GREEN</a:t>
            </a:r>
            <a:r>
              <a:rPr lang="en-US" dirty="0"/>
              <a:t> </a:t>
            </a:r>
          </a:p>
          <a:p>
            <a:r>
              <a:rPr lang="en-US" dirty="0"/>
              <a:t>Open venous pressure limits to avoid pump stop</a:t>
            </a:r>
          </a:p>
          <a:p>
            <a:r>
              <a:rPr lang="en-US" dirty="0"/>
              <a:t>Open saline clamps to release saline from infusion bag for 5-6 sec </a:t>
            </a:r>
          </a:p>
          <a:p>
            <a:r>
              <a:rPr lang="en-US" dirty="0"/>
              <a:t>Do not clamp off the Arterial bloodline, just open the saline clamps to allow the saline to slowly infuse approximately 10 mL’s</a:t>
            </a:r>
          </a:p>
          <a:p>
            <a:pPr marL="0" indent="0">
              <a:buNone/>
            </a:pPr>
            <a:r>
              <a:rPr lang="en-US" dirty="0"/>
              <a:t>     (5-6 sec) of saline from the                  </a:t>
            </a:r>
          </a:p>
          <a:p>
            <a:pPr marL="0" indent="0">
              <a:buNone/>
            </a:pPr>
            <a:r>
              <a:rPr lang="en-US" dirty="0"/>
              <a:t>     bag</a:t>
            </a:r>
          </a:p>
        </p:txBody>
      </p:sp>
      <p:pic>
        <p:nvPicPr>
          <p:cNvPr id="7" name="Picture 6" descr="A close up of a mans face&#10;&#10;Description automatically generated">
            <a:extLst>
              <a:ext uri="{FF2B5EF4-FFF2-40B4-BE49-F238E27FC236}">
                <a16:creationId xmlns:a16="http://schemas.microsoft.com/office/drawing/2014/main" id="{0BFE4A09-E06F-407E-9BD6-F847D638D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69" y="1011965"/>
            <a:ext cx="4980550" cy="2801559"/>
          </a:xfrm>
          <a:prstGeom prst="rect">
            <a:avLst/>
          </a:prstGeom>
        </p:spPr>
      </p:pic>
      <p:pic>
        <p:nvPicPr>
          <p:cNvPr id="9" name="Picture 8" descr="A picture containing photo, indoor, sitting&#10;&#10;Description automatically generated">
            <a:extLst>
              <a:ext uri="{FF2B5EF4-FFF2-40B4-BE49-F238E27FC236}">
                <a16:creationId xmlns:a16="http://schemas.microsoft.com/office/drawing/2014/main" id="{4BACB3EA-AA31-4A69-8FF2-A3C8E2E40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785" y="3813524"/>
            <a:ext cx="4980549" cy="2801559"/>
          </a:xfrm>
          <a:prstGeom prst="rect">
            <a:avLst/>
          </a:prstGeom>
        </p:spPr>
      </p:pic>
    </p:spTree>
    <p:extLst>
      <p:ext uri="{BB962C8B-B14F-4D97-AF65-F5344CB8AC3E}">
        <p14:creationId xmlns:p14="http://schemas.microsoft.com/office/powerpoint/2010/main" val="3791391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14B2AA-57A7-48ED-BC35-F6F524B54D9B}"/>
              </a:ext>
            </a:extLst>
          </p:cNvPr>
          <p:cNvSpPr>
            <a:spLocks noGrp="1"/>
          </p:cNvSpPr>
          <p:nvPr>
            <p:ph type="title"/>
          </p:nvPr>
        </p:nvSpPr>
        <p:spPr/>
        <p:txBody>
          <a:bodyPr>
            <a:normAutofit/>
          </a:bodyPr>
          <a:lstStyle/>
          <a:p>
            <a:r>
              <a:rPr lang="en-US" dirty="0"/>
              <a:t>Saline Dilution-Access Flow</a:t>
            </a:r>
          </a:p>
        </p:txBody>
      </p:sp>
      <p:sp>
        <p:nvSpPr>
          <p:cNvPr id="5" name="Text Placeholder 4">
            <a:extLst>
              <a:ext uri="{FF2B5EF4-FFF2-40B4-BE49-F238E27FC236}">
                <a16:creationId xmlns:a16="http://schemas.microsoft.com/office/drawing/2014/main" id="{E1AD7095-FA0A-453A-A261-A91CA48AD646}"/>
              </a:ext>
            </a:extLst>
          </p:cNvPr>
          <p:cNvSpPr>
            <a:spLocks noGrp="1"/>
          </p:cNvSpPr>
          <p:nvPr>
            <p:ph type="body" sz="quarter" idx="12"/>
          </p:nvPr>
        </p:nvSpPr>
        <p:spPr/>
        <p:txBody>
          <a:bodyPr/>
          <a:lstStyle/>
          <a:p>
            <a:r>
              <a:rPr lang="en-US" dirty="0"/>
              <a:t>Saline Bolus Steps</a:t>
            </a:r>
          </a:p>
        </p:txBody>
      </p:sp>
      <p:pic>
        <p:nvPicPr>
          <p:cNvPr id="2" name="Picture 1">
            <a:extLst>
              <a:ext uri="{FF2B5EF4-FFF2-40B4-BE49-F238E27FC236}">
                <a16:creationId xmlns:a16="http://schemas.microsoft.com/office/drawing/2014/main" id="{FAC257ED-2F1A-453D-827A-9076D53F1533}"/>
              </a:ext>
            </a:extLst>
          </p:cNvPr>
          <p:cNvPicPr>
            <a:picLocks noChangeAspect="1"/>
          </p:cNvPicPr>
          <p:nvPr/>
        </p:nvPicPr>
        <p:blipFill>
          <a:blip r:embed="rId2"/>
          <a:stretch>
            <a:fillRect/>
          </a:stretch>
        </p:blipFill>
        <p:spPr>
          <a:xfrm>
            <a:off x="1687240" y="1600872"/>
            <a:ext cx="4706953" cy="4931095"/>
          </a:xfrm>
          <a:prstGeom prst="rect">
            <a:avLst/>
          </a:prstGeom>
        </p:spPr>
      </p:pic>
      <p:sp>
        <p:nvSpPr>
          <p:cNvPr id="7" name="Text Placeholder 6">
            <a:extLst>
              <a:ext uri="{FF2B5EF4-FFF2-40B4-BE49-F238E27FC236}">
                <a16:creationId xmlns:a16="http://schemas.microsoft.com/office/drawing/2014/main" id="{F80F6840-397C-4EC3-86C6-E3294BC80CF8}"/>
              </a:ext>
            </a:extLst>
          </p:cNvPr>
          <p:cNvSpPr>
            <a:spLocks noGrp="1"/>
          </p:cNvSpPr>
          <p:nvPr>
            <p:ph type="body" sz="quarter" idx="14"/>
          </p:nvPr>
        </p:nvSpPr>
        <p:spPr/>
        <p:txBody>
          <a:bodyPr/>
          <a:lstStyle/>
          <a:p>
            <a:r>
              <a:rPr lang="en-US" dirty="0"/>
              <a:t>Hemodiafiltration machines utilize purified dialysate instead of a saline bag</a:t>
            </a:r>
          </a:p>
          <a:p>
            <a:r>
              <a:rPr lang="en-US" dirty="0"/>
              <a:t>A Saline bolus must be used with these machines </a:t>
            </a:r>
          </a:p>
        </p:txBody>
      </p:sp>
      <p:pic>
        <p:nvPicPr>
          <p:cNvPr id="9" name="Picture 8">
            <a:extLst>
              <a:ext uri="{FF2B5EF4-FFF2-40B4-BE49-F238E27FC236}">
                <a16:creationId xmlns:a16="http://schemas.microsoft.com/office/drawing/2014/main" id="{9980CA05-80B7-499F-A5D0-BDF670DA3B6A}"/>
              </a:ext>
            </a:extLst>
          </p:cNvPr>
          <p:cNvPicPr>
            <a:picLocks noChangeAspect="1"/>
          </p:cNvPicPr>
          <p:nvPr/>
        </p:nvPicPr>
        <p:blipFill>
          <a:blip r:embed="rId3"/>
          <a:stretch>
            <a:fillRect/>
          </a:stretch>
        </p:blipFill>
        <p:spPr>
          <a:xfrm rot="16200000">
            <a:off x="108622" y="2081748"/>
            <a:ext cx="1516405" cy="747910"/>
          </a:xfrm>
          <a:prstGeom prst="rect">
            <a:avLst/>
          </a:prstGeom>
        </p:spPr>
      </p:pic>
      <p:cxnSp>
        <p:nvCxnSpPr>
          <p:cNvPr id="11" name="Straight Arrow Connector 10">
            <a:extLst>
              <a:ext uri="{FF2B5EF4-FFF2-40B4-BE49-F238E27FC236}">
                <a16:creationId xmlns:a16="http://schemas.microsoft.com/office/drawing/2014/main" id="{71CCB93C-5F09-466B-841C-AD62724846E4}"/>
              </a:ext>
            </a:extLst>
          </p:cNvPr>
          <p:cNvCxnSpPr/>
          <p:nvPr/>
        </p:nvCxnSpPr>
        <p:spPr>
          <a:xfrm>
            <a:off x="1240780" y="3213906"/>
            <a:ext cx="799035" cy="215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553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14B2AA-57A7-48ED-BC35-F6F524B54D9B}"/>
              </a:ext>
            </a:extLst>
          </p:cNvPr>
          <p:cNvSpPr>
            <a:spLocks noGrp="1"/>
          </p:cNvSpPr>
          <p:nvPr>
            <p:ph type="title"/>
          </p:nvPr>
        </p:nvSpPr>
        <p:spPr/>
        <p:txBody>
          <a:bodyPr>
            <a:normAutofit/>
          </a:bodyPr>
          <a:lstStyle/>
          <a:p>
            <a:r>
              <a:rPr lang="en-US" dirty="0"/>
              <a:t>Saline Dilution – Access Flow</a:t>
            </a:r>
          </a:p>
        </p:txBody>
      </p:sp>
      <p:sp>
        <p:nvSpPr>
          <p:cNvPr id="5" name="Text Placeholder 4">
            <a:extLst>
              <a:ext uri="{FF2B5EF4-FFF2-40B4-BE49-F238E27FC236}">
                <a16:creationId xmlns:a16="http://schemas.microsoft.com/office/drawing/2014/main" id="{E1AD7095-FA0A-453A-A261-A91CA48AD646}"/>
              </a:ext>
            </a:extLst>
          </p:cNvPr>
          <p:cNvSpPr>
            <a:spLocks noGrp="1"/>
          </p:cNvSpPr>
          <p:nvPr>
            <p:ph type="body" sz="quarter" idx="12"/>
          </p:nvPr>
        </p:nvSpPr>
        <p:spPr/>
        <p:txBody>
          <a:bodyPr/>
          <a:lstStyle/>
          <a:p>
            <a:r>
              <a:rPr lang="en-US" dirty="0"/>
              <a:t>Saline Bolus Steps</a:t>
            </a:r>
          </a:p>
        </p:txBody>
      </p:sp>
      <p:sp>
        <p:nvSpPr>
          <p:cNvPr id="6" name="Text Placeholder 5">
            <a:extLst>
              <a:ext uri="{FF2B5EF4-FFF2-40B4-BE49-F238E27FC236}">
                <a16:creationId xmlns:a16="http://schemas.microsoft.com/office/drawing/2014/main" id="{044D8972-226F-4B8C-804B-4DD907EBD8AE}"/>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F80F6840-397C-4EC3-86C6-E3294BC80CF8}"/>
              </a:ext>
            </a:extLst>
          </p:cNvPr>
          <p:cNvSpPr>
            <a:spLocks noGrp="1"/>
          </p:cNvSpPr>
          <p:nvPr>
            <p:ph type="body" sz="quarter" idx="14"/>
          </p:nvPr>
        </p:nvSpPr>
        <p:spPr/>
        <p:txBody>
          <a:bodyPr/>
          <a:lstStyle/>
          <a:p>
            <a:r>
              <a:rPr lang="en-US" dirty="0"/>
              <a:t>Inject 10 mL saline into or before venous bubble trap via the injection site (pigtail)  Inject smoothly over 3-4 seconds</a:t>
            </a:r>
          </a:p>
          <a:p>
            <a:endParaRPr lang="en-US" dirty="0"/>
          </a:p>
        </p:txBody>
      </p:sp>
      <p:pic>
        <p:nvPicPr>
          <p:cNvPr id="3" name="Picture 2" descr="A picture containing drawing&#10;&#10;Description automatically generated">
            <a:extLst>
              <a:ext uri="{FF2B5EF4-FFF2-40B4-BE49-F238E27FC236}">
                <a16:creationId xmlns:a16="http://schemas.microsoft.com/office/drawing/2014/main" id="{948F322A-0B46-4B0D-8693-3E57C1ADE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321" y="1651000"/>
            <a:ext cx="6563979" cy="3692238"/>
          </a:xfrm>
          <a:prstGeom prst="rect">
            <a:avLst/>
          </a:prstGeom>
        </p:spPr>
      </p:pic>
    </p:spTree>
    <p:extLst>
      <p:ext uri="{BB962C8B-B14F-4D97-AF65-F5344CB8AC3E}">
        <p14:creationId xmlns:p14="http://schemas.microsoft.com/office/powerpoint/2010/main" val="2899760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481A-4A72-472B-8276-9B73611BF082}"/>
              </a:ext>
            </a:extLst>
          </p:cNvPr>
          <p:cNvSpPr>
            <a:spLocks noGrp="1"/>
          </p:cNvSpPr>
          <p:nvPr>
            <p:ph type="title"/>
          </p:nvPr>
        </p:nvSpPr>
        <p:spPr/>
        <p:txBody>
          <a:bodyPr>
            <a:normAutofit fontScale="90000"/>
          </a:bodyPr>
          <a:lstStyle/>
          <a:p>
            <a:r>
              <a:rPr lang="en-US" dirty="0"/>
              <a:t>Access Flow Measurement Result </a:t>
            </a:r>
          </a:p>
        </p:txBody>
      </p:sp>
      <p:sp>
        <p:nvSpPr>
          <p:cNvPr id="4" name="Text Placeholder 3">
            <a:extLst>
              <a:ext uri="{FF2B5EF4-FFF2-40B4-BE49-F238E27FC236}">
                <a16:creationId xmlns:a16="http://schemas.microsoft.com/office/drawing/2014/main" id="{54C16DD1-10B1-4047-A3AB-D619C8368675}"/>
              </a:ext>
            </a:extLst>
          </p:cNvPr>
          <p:cNvSpPr>
            <a:spLocks noGrp="1"/>
          </p:cNvSpPr>
          <p:nvPr>
            <p:ph type="body" sz="quarter" idx="12"/>
          </p:nvPr>
        </p:nvSpPr>
        <p:spPr/>
        <p:txBody>
          <a:bodyPr/>
          <a:lstStyle/>
          <a:p>
            <a:r>
              <a:rPr lang="en-US" dirty="0"/>
              <a:t>Result Steps</a:t>
            </a:r>
          </a:p>
        </p:txBody>
      </p:sp>
      <p:pic>
        <p:nvPicPr>
          <p:cNvPr id="7" name="Picture 6">
            <a:extLst>
              <a:ext uri="{FF2B5EF4-FFF2-40B4-BE49-F238E27FC236}">
                <a16:creationId xmlns:a16="http://schemas.microsoft.com/office/drawing/2014/main" id="{A3755EEB-2ABC-49C2-A6F0-F45B59E14676}"/>
              </a:ext>
            </a:extLst>
          </p:cNvPr>
          <p:cNvPicPr>
            <a:picLocks noChangeAspect="1"/>
          </p:cNvPicPr>
          <p:nvPr/>
        </p:nvPicPr>
        <p:blipFill>
          <a:blip r:embed="rId2"/>
          <a:stretch>
            <a:fillRect/>
          </a:stretch>
        </p:blipFill>
        <p:spPr>
          <a:xfrm>
            <a:off x="1320800" y="1955799"/>
            <a:ext cx="5397499" cy="4576167"/>
          </a:xfrm>
          <a:prstGeom prst="rect">
            <a:avLst/>
          </a:prstGeom>
        </p:spPr>
      </p:pic>
      <p:sp>
        <p:nvSpPr>
          <p:cNvPr id="6" name="Text Placeholder 5">
            <a:extLst>
              <a:ext uri="{FF2B5EF4-FFF2-40B4-BE49-F238E27FC236}">
                <a16:creationId xmlns:a16="http://schemas.microsoft.com/office/drawing/2014/main" id="{D94296C2-A860-4005-BB08-064504301E2B}"/>
              </a:ext>
            </a:extLst>
          </p:cNvPr>
          <p:cNvSpPr>
            <a:spLocks noGrp="1"/>
          </p:cNvSpPr>
          <p:nvPr>
            <p:ph type="body" sz="quarter" idx="14"/>
          </p:nvPr>
        </p:nvSpPr>
        <p:spPr>
          <a:xfrm>
            <a:off x="8050306" y="1697500"/>
            <a:ext cx="3648826" cy="4834467"/>
          </a:xfrm>
        </p:spPr>
        <p:txBody>
          <a:bodyPr>
            <a:normAutofit/>
          </a:bodyPr>
          <a:lstStyle/>
          <a:p>
            <a:pPr>
              <a:spcAft>
                <a:spcPts val="600"/>
              </a:spcAft>
            </a:pPr>
            <a:r>
              <a:rPr lang="en-US" dirty="0"/>
              <a:t>DTM Users:  Result will be saved and can be viewed under the Patient Record icon.</a:t>
            </a:r>
          </a:p>
          <a:p>
            <a:pPr>
              <a:spcAft>
                <a:spcPts val="600"/>
              </a:spcAft>
            </a:pPr>
            <a:r>
              <a:rPr lang="en-US" dirty="0"/>
              <a:t>PMM Users:  you </a:t>
            </a:r>
            <a:r>
              <a:rPr lang="en-US" b="1" dirty="0"/>
              <a:t>MUST </a:t>
            </a:r>
            <a:r>
              <a:rPr lang="en-US" dirty="0"/>
              <a:t>Manually record result into the patient’s treatment/ medical record. The result will clear when Next Patient icon is activated</a:t>
            </a:r>
          </a:p>
          <a:p>
            <a:pPr>
              <a:spcAft>
                <a:spcPts val="600"/>
              </a:spcAft>
            </a:pPr>
            <a:r>
              <a:rPr lang="en-US" dirty="0"/>
              <a:t>Access Flow Measurements can be repeated as needed once the Traffic Light turns green again</a:t>
            </a:r>
          </a:p>
        </p:txBody>
      </p:sp>
    </p:spTree>
    <p:extLst>
      <p:ext uri="{BB962C8B-B14F-4D97-AF65-F5344CB8AC3E}">
        <p14:creationId xmlns:p14="http://schemas.microsoft.com/office/powerpoint/2010/main" val="2602909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F19F8-2BDE-4961-8B3B-31BAEA7CA475}"/>
              </a:ext>
            </a:extLst>
          </p:cNvPr>
          <p:cNvSpPr>
            <a:spLocks noGrp="1"/>
          </p:cNvSpPr>
          <p:nvPr>
            <p:ph type="title"/>
          </p:nvPr>
        </p:nvSpPr>
        <p:spPr>
          <a:xfrm>
            <a:off x="330537" y="400749"/>
            <a:ext cx="6819563" cy="1024639"/>
          </a:xfrm>
        </p:spPr>
        <p:txBody>
          <a:bodyPr>
            <a:normAutofit fontScale="90000"/>
          </a:bodyPr>
          <a:lstStyle/>
          <a:p>
            <a:r>
              <a:rPr lang="en-US" dirty="0"/>
              <a:t>Return Bloodlines to Normal Position</a:t>
            </a:r>
          </a:p>
        </p:txBody>
      </p:sp>
      <p:sp>
        <p:nvSpPr>
          <p:cNvPr id="5" name="Text Placeholder 4">
            <a:extLst>
              <a:ext uri="{FF2B5EF4-FFF2-40B4-BE49-F238E27FC236}">
                <a16:creationId xmlns:a16="http://schemas.microsoft.com/office/drawing/2014/main" id="{1DAF5B27-83CB-40D5-8A23-781249BCD8AB}"/>
              </a:ext>
            </a:extLst>
          </p:cNvPr>
          <p:cNvSpPr>
            <a:spLocks noGrp="1"/>
          </p:cNvSpPr>
          <p:nvPr>
            <p:ph type="body" sz="quarter" idx="12"/>
          </p:nvPr>
        </p:nvSpPr>
        <p:spPr>
          <a:xfrm>
            <a:off x="7942217" y="736466"/>
            <a:ext cx="2528559" cy="561052"/>
          </a:xfrm>
        </p:spPr>
        <p:txBody>
          <a:bodyPr>
            <a:normAutofit fontScale="85000" lnSpcReduction="20000"/>
          </a:bodyPr>
          <a:lstStyle/>
          <a:p>
            <a:r>
              <a:rPr lang="en-US" dirty="0"/>
              <a:t>Return Bloodlines to Normal: Overview</a:t>
            </a:r>
          </a:p>
        </p:txBody>
      </p:sp>
      <p:pic>
        <p:nvPicPr>
          <p:cNvPr id="9" name="Picture 8">
            <a:extLst>
              <a:ext uri="{FF2B5EF4-FFF2-40B4-BE49-F238E27FC236}">
                <a16:creationId xmlns:a16="http://schemas.microsoft.com/office/drawing/2014/main" id="{55856CA3-9FC5-4CBC-B616-997EAECE4F96}"/>
              </a:ext>
            </a:extLst>
          </p:cNvPr>
          <p:cNvPicPr>
            <a:picLocks noChangeAspect="1"/>
          </p:cNvPicPr>
          <p:nvPr/>
        </p:nvPicPr>
        <p:blipFill>
          <a:blip r:embed="rId2"/>
          <a:stretch>
            <a:fillRect/>
          </a:stretch>
        </p:blipFill>
        <p:spPr>
          <a:xfrm>
            <a:off x="1306888" y="2081134"/>
            <a:ext cx="5843212" cy="4236722"/>
          </a:xfrm>
          <a:prstGeom prst="rect">
            <a:avLst/>
          </a:prstGeom>
        </p:spPr>
      </p:pic>
      <p:sp>
        <p:nvSpPr>
          <p:cNvPr id="7" name="Text Placeholder 6">
            <a:extLst>
              <a:ext uri="{FF2B5EF4-FFF2-40B4-BE49-F238E27FC236}">
                <a16:creationId xmlns:a16="http://schemas.microsoft.com/office/drawing/2014/main" id="{3419CA5F-9542-4B53-948E-91896A619CF4}"/>
              </a:ext>
            </a:extLst>
          </p:cNvPr>
          <p:cNvSpPr>
            <a:spLocks noGrp="1"/>
          </p:cNvSpPr>
          <p:nvPr>
            <p:ph type="body" sz="quarter" idx="14"/>
          </p:nvPr>
        </p:nvSpPr>
        <p:spPr/>
        <p:txBody>
          <a:bodyPr/>
          <a:lstStyle/>
          <a:p>
            <a:pPr>
              <a:spcAft>
                <a:spcPts val="1200"/>
              </a:spcAft>
            </a:pPr>
            <a:r>
              <a:rPr lang="en-US" dirty="0"/>
              <a:t>Stop the pump, clamp bloodlines &amp; needle clamps</a:t>
            </a:r>
          </a:p>
          <a:p>
            <a:pPr>
              <a:spcAft>
                <a:spcPts val="1200"/>
              </a:spcAft>
            </a:pPr>
            <a:r>
              <a:rPr lang="en-US" dirty="0"/>
              <a:t>Aseptically reverse the lines back to the normal position</a:t>
            </a:r>
          </a:p>
          <a:p>
            <a:pPr>
              <a:spcAft>
                <a:spcPts val="1200"/>
              </a:spcAft>
            </a:pPr>
            <a:r>
              <a:rPr lang="en-US" dirty="0"/>
              <a:t>Open all 4 clamps</a:t>
            </a:r>
          </a:p>
          <a:p>
            <a:pPr>
              <a:spcAft>
                <a:spcPts val="1200"/>
              </a:spcAft>
            </a:pPr>
            <a:r>
              <a:rPr lang="en-US" dirty="0"/>
              <a:t>Restart the pump to the patient’s prescribed BFR  </a:t>
            </a:r>
          </a:p>
          <a:p>
            <a:pPr marL="0" indent="0">
              <a:buNone/>
            </a:pPr>
            <a:endParaRPr lang="en-US" dirty="0"/>
          </a:p>
        </p:txBody>
      </p:sp>
    </p:spTree>
    <p:extLst>
      <p:ext uri="{BB962C8B-B14F-4D97-AF65-F5344CB8AC3E}">
        <p14:creationId xmlns:p14="http://schemas.microsoft.com/office/powerpoint/2010/main" val="3646058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F19F8-2BDE-4961-8B3B-31BAEA7CA475}"/>
              </a:ext>
            </a:extLst>
          </p:cNvPr>
          <p:cNvSpPr>
            <a:spLocks noGrp="1"/>
          </p:cNvSpPr>
          <p:nvPr>
            <p:ph type="title"/>
          </p:nvPr>
        </p:nvSpPr>
        <p:spPr/>
        <p:txBody>
          <a:bodyPr/>
          <a:lstStyle/>
          <a:p>
            <a:r>
              <a:rPr lang="en-US" dirty="0"/>
              <a:t>Return Bloodlines to Normal </a:t>
            </a:r>
          </a:p>
        </p:txBody>
      </p:sp>
      <p:sp>
        <p:nvSpPr>
          <p:cNvPr id="5" name="Text Placeholder 4">
            <a:extLst>
              <a:ext uri="{FF2B5EF4-FFF2-40B4-BE49-F238E27FC236}">
                <a16:creationId xmlns:a16="http://schemas.microsoft.com/office/drawing/2014/main" id="{1DAF5B27-83CB-40D5-8A23-781249BCD8AB}"/>
              </a:ext>
            </a:extLst>
          </p:cNvPr>
          <p:cNvSpPr>
            <a:spLocks noGrp="1"/>
          </p:cNvSpPr>
          <p:nvPr>
            <p:ph type="body" sz="quarter" idx="12"/>
          </p:nvPr>
        </p:nvSpPr>
        <p:spPr/>
        <p:txBody>
          <a:bodyPr>
            <a:normAutofit fontScale="77500" lnSpcReduction="20000"/>
          </a:bodyPr>
          <a:lstStyle/>
          <a:p>
            <a:r>
              <a:rPr lang="en-US" dirty="0"/>
              <a:t>Return Bloodline to Normal: Detailed Steps</a:t>
            </a:r>
          </a:p>
        </p:txBody>
      </p:sp>
      <p:sp>
        <p:nvSpPr>
          <p:cNvPr id="7" name="Text Placeholder 6">
            <a:extLst>
              <a:ext uri="{FF2B5EF4-FFF2-40B4-BE49-F238E27FC236}">
                <a16:creationId xmlns:a16="http://schemas.microsoft.com/office/drawing/2014/main" id="{3419CA5F-9542-4B53-948E-91896A619CF4}"/>
              </a:ext>
            </a:extLst>
          </p:cNvPr>
          <p:cNvSpPr>
            <a:spLocks noGrp="1"/>
          </p:cNvSpPr>
          <p:nvPr>
            <p:ph type="body" sz="quarter" idx="14"/>
          </p:nvPr>
        </p:nvSpPr>
        <p:spPr/>
        <p:txBody>
          <a:bodyPr/>
          <a:lstStyle/>
          <a:p>
            <a:r>
              <a:rPr lang="en-US" dirty="0"/>
              <a:t>Stop the pump, clamp bloodlines &amp; needle clamps</a:t>
            </a:r>
          </a:p>
          <a:p>
            <a:endParaRPr lang="en-US" dirty="0"/>
          </a:p>
        </p:txBody>
      </p:sp>
      <p:pic>
        <p:nvPicPr>
          <p:cNvPr id="13" name="Picture 12">
            <a:extLst>
              <a:ext uri="{FF2B5EF4-FFF2-40B4-BE49-F238E27FC236}">
                <a16:creationId xmlns:a16="http://schemas.microsoft.com/office/drawing/2014/main" id="{1E4A7940-C8FA-48BA-8BD3-AAB0FA2D7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7" y="1697500"/>
            <a:ext cx="7781881" cy="4377308"/>
          </a:xfrm>
          <a:prstGeom prst="rect">
            <a:avLst/>
          </a:prstGeom>
        </p:spPr>
      </p:pic>
      <p:pic>
        <p:nvPicPr>
          <p:cNvPr id="16" name="Picture 15" descr="A close up of a logo&#10;&#10;Description automatically generated">
            <a:extLst>
              <a:ext uri="{FF2B5EF4-FFF2-40B4-BE49-F238E27FC236}">
                <a16:creationId xmlns:a16="http://schemas.microsoft.com/office/drawing/2014/main" id="{6BF59BE8-1546-4771-AA4C-A206E89B4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816" y="4897992"/>
            <a:ext cx="2606962" cy="1466417"/>
          </a:xfrm>
          <a:prstGeom prst="rect">
            <a:avLst/>
          </a:prstGeom>
        </p:spPr>
      </p:pic>
      <p:cxnSp>
        <p:nvCxnSpPr>
          <p:cNvPr id="18" name="Straight Arrow Connector 17">
            <a:extLst>
              <a:ext uri="{FF2B5EF4-FFF2-40B4-BE49-F238E27FC236}">
                <a16:creationId xmlns:a16="http://schemas.microsoft.com/office/drawing/2014/main" id="{756C21EB-4254-4A6B-9CC3-23328FCC549C}"/>
              </a:ext>
            </a:extLst>
          </p:cNvPr>
          <p:cNvCxnSpPr/>
          <p:nvPr/>
        </p:nvCxnSpPr>
        <p:spPr>
          <a:xfrm flipH="1" flipV="1">
            <a:off x="1772816" y="3886154"/>
            <a:ext cx="335902" cy="128300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1F93A84-A7DB-4325-8662-06B7375FAC46}"/>
              </a:ext>
            </a:extLst>
          </p:cNvPr>
          <p:cNvCxnSpPr/>
          <p:nvPr/>
        </p:nvCxnSpPr>
        <p:spPr>
          <a:xfrm flipH="1" flipV="1">
            <a:off x="1526990" y="4608391"/>
            <a:ext cx="451100" cy="82202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9BB9FE4-847D-47D2-B4D6-BFAB7AF6FD54}"/>
              </a:ext>
            </a:extLst>
          </p:cNvPr>
          <p:cNvCxnSpPr/>
          <p:nvPr/>
        </p:nvCxnSpPr>
        <p:spPr>
          <a:xfrm flipV="1">
            <a:off x="3769567" y="3886154"/>
            <a:ext cx="765111" cy="154426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4FEED2C-3722-43CF-9D27-31DED58EF3B2}"/>
              </a:ext>
            </a:extLst>
          </p:cNvPr>
          <p:cNvCxnSpPr/>
          <p:nvPr/>
        </p:nvCxnSpPr>
        <p:spPr>
          <a:xfrm flipV="1">
            <a:off x="4040717" y="4608391"/>
            <a:ext cx="493961" cy="82202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283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F19F8-2BDE-4961-8B3B-31BAEA7CA475}"/>
              </a:ext>
            </a:extLst>
          </p:cNvPr>
          <p:cNvSpPr>
            <a:spLocks noGrp="1"/>
          </p:cNvSpPr>
          <p:nvPr>
            <p:ph type="title"/>
          </p:nvPr>
        </p:nvSpPr>
        <p:spPr/>
        <p:txBody>
          <a:bodyPr/>
          <a:lstStyle/>
          <a:p>
            <a:r>
              <a:rPr lang="en-US" dirty="0"/>
              <a:t>Return Bloodlines to Normal </a:t>
            </a:r>
          </a:p>
        </p:txBody>
      </p:sp>
      <p:sp>
        <p:nvSpPr>
          <p:cNvPr id="5" name="Text Placeholder 4">
            <a:extLst>
              <a:ext uri="{FF2B5EF4-FFF2-40B4-BE49-F238E27FC236}">
                <a16:creationId xmlns:a16="http://schemas.microsoft.com/office/drawing/2014/main" id="{1DAF5B27-83CB-40D5-8A23-781249BCD8AB}"/>
              </a:ext>
            </a:extLst>
          </p:cNvPr>
          <p:cNvSpPr>
            <a:spLocks noGrp="1"/>
          </p:cNvSpPr>
          <p:nvPr>
            <p:ph type="body" sz="quarter" idx="12"/>
          </p:nvPr>
        </p:nvSpPr>
        <p:spPr/>
        <p:txBody>
          <a:bodyPr>
            <a:normAutofit fontScale="77500" lnSpcReduction="20000"/>
          </a:bodyPr>
          <a:lstStyle/>
          <a:p>
            <a:r>
              <a:rPr lang="en-US" dirty="0"/>
              <a:t>Return Bloodline to Normal Steps</a:t>
            </a:r>
          </a:p>
        </p:txBody>
      </p:sp>
      <p:pic>
        <p:nvPicPr>
          <p:cNvPr id="2" name="Picture 1">
            <a:extLst>
              <a:ext uri="{FF2B5EF4-FFF2-40B4-BE49-F238E27FC236}">
                <a16:creationId xmlns:a16="http://schemas.microsoft.com/office/drawing/2014/main" id="{4C34FFDA-4174-4C01-AC83-F7E5F3EA3C68}"/>
              </a:ext>
            </a:extLst>
          </p:cNvPr>
          <p:cNvPicPr>
            <a:picLocks noChangeAspect="1"/>
          </p:cNvPicPr>
          <p:nvPr/>
        </p:nvPicPr>
        <p:blipFill>
          <a:blip r:embed="rId2"/>
          <a:stretch>
            <a:fillRect/>
          </a:stretch>
        </p:blipFill>
        <p:spPr>
          <a:xfrm>
            <a:off x="91441" y="1833405"/>
            <a:ext cx="7707086" cy="4445596"/>
          </a:xfrm>
          <a:prstGeom prst="rect">
            <a:avLst/>
          </a:prstGeom>
        </p:spPr>
      </p:pic>
      <p:sp>
        <p:nvSpPr>
          <p:cNvPr id="7" name="Text Placeholder 6">
            <a:extLst>
              <a:ext uri="{FF2B5EF4-FFF2-40B4-BE49-F238E27FC236}">
                <a16:creationId xmlns:a16="http://schemas.microsoft.com/office/drawing/2014/main" id="{3419CA5F-9542-4B53-948E-91896A619CF4}"/>
              </a:ext>
            </a:extLst>
          </p:cNvPr>
          <p:cNvSpPr>
            <a:spLocks noGrp="1"/>
          </p:cNvSpPr>
          <p:nvPr>
            <p:ph type="body" sz="quarter" idx="14"/>
          </p:nvPr>
        </p:nvSpPr>
        <p:spPr/>
        <p:txBody>
          <a:bodyPr/>
          <a:lstStyle/>
          <a:p>
            <a:r>
              <a:rPr lang="en-US" dirty="0"/>
              <a:t>Aseptically separate the lines</a:t>
            </a:r>
          </a:p>
        </p:txBody>
      </p:sp>
    </p:spTree>
    <p:extLst>
      <p:ext uri="{BB962C8B-B14F-4D97-AF65-F5344CB8AC3E}">
        <p14:creationId xmlns:p14="http://schemas.microsoft.com/office/powerpoint/2010/main" val="102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53DA6-0E74-468D-A6AA-1E18127656BF}"/>
              </a:ext>
            </a:extLst>
          </p:cNvPr>
          <p:cNvSpPr>
            <a:spLocks noGrp="1"/>
          </p:cNvSpPr>
          <p:nvPr>
            <p:ph type="title"/>
          </p:nvPr>
        </p:nvSpPr>
        <p:spPr/>
        <p:txBody>
          <a:bodyPr/>
          <a:lstStyle/>
          <a:p>
            <a:r>
              <a:rPr lang="en-US" dirty="0"/>
              <a:t>Bloodline Return to Normal </a:t>
            </a:r>
          </a:p>
        </p:txBody>
      </p:sp>
      <p:sp>
        <p:nvSpPr>
          <p:cNvPr id="3" name="Text Placeholder 2">
            <a:extLst>
              <a:ext uri="{FF2B5EF4-FFF2-40B4-BE49-F238E27FC236}">
                <a16:creationId xmlns:a16="http://schemas.microsoft.com/office/drawing/2014/main" id="{9DAD2C55-46F7-43FC-ABFB-8EE2B01AA7B3}"/>
              </a:ext>
            </a:extLst>
          </p:cNvPr>
          <p:cNvSpPr>
            <a:spLocks noGrp="1"/>
          </p:cNvSpPr>
          <p:nvPr>
            <p:ph type="body" sz="quarter" idx="12"/>
          </p:nvPr>
        </p:nvSpPr>
        <p:spPr/>
        <p:txBody>
          <a:bodyPr>
            <a:normAutofit fontScale="77500" lnSpcReduction="20000"/>
          </a:bodyPr>
          <a:lstStyle/>
          <a:p>
            <a:r>
              <a:rPr lang="en-US" dirty="0"/>
              <a:t>Return Bloodline to Normal Steps</a:t>
            </a:r>
          </a:p>
          <a:p>
            <a:endParaRPr lang="en-US" dirty="0"/>
          </a:p>
        </p:txBody>
      </p:sp>
      <p:pic>
        <p:nvPicPr>
          <p:cNvPr id="6" name="Picture 5">
            <a:extLst>
              <a:ext uri="{FF2B5EF4-FFF2-40B4-BE49-F238E27FC236}">
                <a16:creationId xmlns:a16="http://schemas.microsoft.com/office/drawing/2014/main" id="{B15AF5E1-C83D-45A1-8E83-75700004B501}"/>
              </a:ext>
            </a:extLst>
          </p:cNvPr>
          <p:cNvPicPr>
            <a:picLocks noChangeAspect="1"/>
          </p:cNvPicPr>
          <p:nvPr/>
        </p:nvPicPr>
        <p:blipFill>
          <a:blip r:embed="rId2"/>
          <a:stretch>
            <a:fillRect/>
          </a:stretch>
        </p:blipFill>
        <p:spPr>
          <a:xfrm>
            <a:off x="300497" y="2319266"/>
            <a:ext cx="7480440" cy="4212701"/>
          </a:xfrm>
          <a:prstGeom prst="rect">
            <a:avLst/>
          </a:prstGeom>
        </p:spPr>
      </p:pic>
      <p:sp>
        <p:nvSpPr>
          <p:cNvPr id="5" name="Text Placeholder 4">
            <a:extLst>
              <a:ext uri="{FF2B5EF4-FFF2-40B4-BE49-F238E27FC236}">
                <a16:creationId xmlns:a16="http://schemas.microsoft.com/office/drawing/2014/main" id="{ACBE2B74-496F-47D9-97A2-33836D3A0FE2}"/>
              </a:ext>
            </a:extLst>
          </p:cNvPr>
          <p:cNvSpPr>
            <a:spLocks noGrp="1"/>
          </p:cNvSpPr>
          <p:nvPr>
            <p:ph type="body" sz="quarter" idx="14"/>
          </p:nvPr>
        </p:nvSpPr>
        <p:spPr/>
        <p:txBody>
          <a:bodyPr/>
          <a:lstStyle/>
          <a:p>
            <a:r>
              <a:rPr lang="en-US" dirty="0"/>
              <a:t>Attach the bloodlines back to the normal position</a:t>
            </a:r>
          </a:p>
          <a:p>
            <a:r>
              <a:rPr lang="en-US" dirty="0"/>
              <a:t>Securely attach the lure lock connections</a:t>
            </a:r>
          </a:p>
          <a:p>
            <a:pPr marL="0" indent="0">
              <a:buNone/>
            </a:pPr>
            <a:endParaRPr lang="en-US" dirty="0"/>
          </a:p>
        </p:txBody>
      </p:sp>
    </p:spTree>
    <p:extLst>
      <p:ext uri="{BB962C8B-B14F-4D97-AF65-F5344CB8AC3E}">
        <p14:creationId xmlns:p14="http://schemas.microsoft.com/office/powerpoint/2010/main" val="1907083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F19F8-2BDE-4961-8B3B-31BAEA7CA475}"/>
              </a:ext>
            </a:extLst>
          </p:cNvPr>
          <p:cNvSpPr>
            <a:spLocks noGrp="1"/>
          </p:cNvSpPr>
          <p:nvPr>
            <p:ph type="title"/>
          </p:nvPr>
        </p:nvSpPr>
        <p:spPr/>
        <p:txBody>
          <a:bodyPr/>
          <a:lstStyle/>
          <a:p>
            <a:r>
              <a:rPr lang="en-US" dirty="0"/>
              <a:t>Return Bloodlines to Normal </a:t>
            </a:r>
          </a:p>
        </p:txBody>
      </p:sp>
      <p:sp>
        <p:nvSpPr>
          <p:cNvPr id="5" name="Text Placeholder 4">
            <a:extLst>
              <a:ext uri="{FF2B5EF4-FFF2-40B4-BE49-F238E27FC236}">
                <a16:creationId xmlns:a16="http://schemas.microsoft.com/office/drawing/2014/main" id="{1DAF5B27-83CB-40D5-8A23-781249BCD8AB}"/>
              </a:ext>
            </a:extLst>
          </p:cNvPr>
          <p:cNvSpPr>
            <a:spLocks noGrp="1"/>
          </p:cNvSpPr>
          <p:nvPr>
            <p:ph type="body" sz="quarter" idx="12"/>
          </p:nvPr>
        </p:nvSpPr>
        <p:spPr/>
        <p:txBody>
          <a:bodyPr>
            <a:normAutofit fontScale="77500" lnSpcReduction="20000"/>
          </a:bodyPr>
          <a:lstStyle/>
          <a:p>
            <a:r>
              <a:rPr lang="en-US" dirty="0"/>
              <a:t>Return Bloodline to Normal Steps</a:t>
            </a:r>
          </a:p>
        </p:txBody>
      </p:sp>
      <p:sp>
        <p:nvSpPr>
          <p:cNvPr id="6" name="Text Placeholder 5">
            <a:extLst>
              <a:ext uri="{FF2B5EF4-FFF2-40B4-BE49-F238E27FC236}">
                <a16:creationId xmlns:a16="http://schemas.microsoft.com/office/drawing/2014/main" id="{62BF331D-DF09-450D-AB12-2DE8AA687C78}"/>
              </a:ext>
            </a:extLst>
          </p:cNvPr>
          <p:cNvSpPr>
            <a:spLocks noGrp="1"/>
          </p:cNvSpPr>
          <p:nvPr>
            <p:ph type="body" sz="quarter" idx="13"/>
          </p:nvPr>
        </p:nvSpPr>
        <p:spPr>
          <a:xfrm>
            <a:off x="604738" y="1697500"/>
            <a:ext cx="6984164" cy="4834467"/>
          </a:xfrm>
        </p:spPr>
        <p:txBody>
          <a:bodyPr/>
          <a:lstStyle/>
          <a:p>
            <a:endParaRPr lang="en-US" dirty="0"/>
          </a:p>
        </p:txBody>
      </p:sp>
      <p:sp>
        <p:nvSpPr>
          <p:cNvPr id="7" name="Text Placeholder 6">
            <a:extLst>
              <a:ext uri="{FF2B5EF4-FFF2-40B4-BE49-F238E27FC236}">
                <a16:creationId xmlns:a16="http://schemas.microsoft.com/office/drawing/2014/main" id="{3419CA5F-9542-4B53-948E-91896A619CF4}"/>
              </a:ext>
            </a:extLst>
          </p:cNvPr>
          <p:cNvSpPr>
            <a:spLocks noGrp="1"/>
          </p:cNvSpPr>
          <p:nvPr>
            <p:ph type="body" sz="quarter" idx="14"/>
          </p:nvPr>
        </p:nvSpPr>
        <p:spPr/>
        <p:txBody>
          <a:bodyPr/>
          <a:lstStyle/>
          <a:p>
            <a:r>
              <a:rPr lang="en-US" dirty="0"/>
              <a:t>Open all 4 clamps</a:t>
            </a:r>
          </a:p>
          <a:p>
            <a:r>
              <a:rPr lang="en-US" dirty="0"/>
              <a:t>Restart the pump to the patient’s prescribed BFR  </a:t>
            </a:r>
          </a:p>
          <a:p>
            <a:endParaRPr lang="en-US" dirty="0"/>
          </a:p>
        </p:txBody>
      </p:sp>
      <p:pic>
        <p:nvPicPr>
          <p:cNvPr id="10" name="Picture 9">
            <a:extLst>
              <a:ext uri="{FF2B5EF4-FFF2-40B4-BE49-F238E27FC236}">
                <a16:creationId xmlns:a16="http://schemas.microsoft.com/office/drawing/2014/main" id="{7E43A76E-CF29-4B6B-9F97-FF1EF5604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42" y="1697500"/>
            <a:ext cx="7381550" cy="4152122"/>
          </a:xfrm>
          <a:prstGeom prst="rect">
            <a:avLst/>
          </a:prstGeom>
        </p:spPr>
      </p:pic>
    </p:spTree>
    <p:extLst>
      <p:ext uri="{BB962C8B-B14F-4D97-AF65-F5344CB8AC3E}">
        <p14:creationId xmlns:p14="http://schemas.microsoft.com/office/powerpoint/2010/main" val="2252755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3D68DB-3988-4D3C-90BE-4BB5D6663DC5}"/>
              </a:ext>
            </a:extLst>
          </p:cNvPr>
          <p:cNvSpPr>
            <a:spLocks noGrp="1"/>
          </p:cNvSpPr>
          <p:nvPr>
            <p:ph type="title"/>
          </p:nvPr>
        </p:nvSpPr>
        <p:spPr/>
        <p:txBody>
          <a:bodyPr>
            <a:normAutofit/>
          </a:bodyPr>
          <a:lstStyle/>
          <a:p>
            <a:r>
              <a:rPr lang="en-US" dirty="0"/>
              <a:t>Animation: Returning Bloodlines to Normal </a:t>
            </a:r>
          </a:p>
        </p:txBody>
      </p:sp>
      <p:pic>
        <p:nvPicPr>
          <p:cNvPr id="8" name="hd03-bloodline-reversal-pt-02-compressed">
            <a:hlinkClick r:id="" action="ppaction://media"/>
            <a:extLst>
              <a:ext uri="{FF2B5EF4-FFF2-40B4-BE49-F238E27FC236}">
                <a16:creationId xmlns:a16="http://schemas.microsoft.com/office/drawing/2014/main" id="{0AAE4768-1BE6-4CA4-BA40-8BA164507D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6891" y="1356016"/>
            <a:ext cx="8341591" cy="4692145"/>
          </a:xfrm>
          <a:prstGeom prst="rect">
            <a:avLst/>
          </a:prstGeom>
        </p:spPr>
      </p:pic>
      <p:sp>
        <p:nvSpPr>
          <p:cNvPr id="9" name="Arrow: Right 8">
            <a:extLst>
              <a:ext uri="{FF2B5EF4-FFF2-40B4-BE49-F238E27FC236}">
                <a16:creationId xmlns:a16="http://schemas.microsoft.com/office/drawing/2014/main" id="{1321D2FB-4A8B-46BA-9625-90BA52B437E5}"/>
              </a:ext>
            </a:extLst>
          </p:cNvPr>
          <p:cNvSpPr/>
          <p:nvPr/>
        </p:nvSpPr>
        <p:spPr>
          <a:xfrm>
            <a:off x="1031931" y="6379959"/>
            <a:ext cx="809920" cy="339635"/>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13A7EA70-4E88-412B-B6C8-00FDF789655A}"/>
              </a:ext>
            </a:extLst>
          </p:cNvPr>
          <p:cNvSpPr txBox="1"/>
          <p:nvPr/>
        </p:nvSpPr>
        <p:spPr>
          <a:xfrm>
            <a:off x="0" y="5865640"/>
            <a:ext cx="2286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Click to play animation </a:t>
            </a:r>
          </a:p>
        </p:txBody>
      </p:sp>
    </p:spTree>
    <p:extLst>
      <p:ext uri="{BB962C8B-B14F-4D97-AF65-F5344CB8AC3E}">
        <p14:creationId xmlns:p14="http://schemas.microsoft.com/office/powerpoint/2010/main" val="18401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48C4-8B2B-4C2A-BE4F-40391C025A20}"/>
              </a:ext>
            </a:extLst>
          </p:cNvPr>
          <p:cNvSpPr>
            <a:spLocks noGrp="1"/>
          </p:cNvSpPr>
          <p:nvPr>
            <p:ph type="title"/>
          </p:nvPr>
        </p:nvSpPr>
        <p:spPr/>
        <p:txBody>
          <a:bodyPr/>
          <a:lstStyle/>
          <a:p>
            <a:r>
              <a:rPr lang="en-US" dirty="0"/>
              <a:t>Infection Control: General Concepts</a:t>
            </a:r>
          </a:p>
        </p:txBody>
      </p:sp>
      <p:sp>
        <p:nvSpPr>
          <p:cNvPr id="3" name="Text Placeholder 2">
            <a:extLst>
              <a:ext uri="{FF2B5EF4-FFF2-40B4-BE49-F238E27FC236}">
                <a16:creationId xmlns:a16="http://schemas.microsoft.com/office/drawing/2014/main" id="{9F288A63-3F15-44BA-B494-1DE7E8B301F1}"/>
              </a:ext>
            </a:extLst>
          </p:cNvPr>
          <p:cNvSpPr>
            <a:spLocks noGrp="1"/>
          </p:cNvSpPr>
          <p:nvPr>
            <p:ph type="body" sz="quarter" idx="11"/>
          </p:nvPr>
        </p:nvSpPr>
        <p:spPr/>
        <p:txBody>
          <a:bodyPr>
            <a:normAutofit/>
          </a:bodyPr>
          <a:lstStyle/>
          <a:p>
            <a:pPr marL="342900" indent="-342900">
              <a:spcAft>
                <a:spcPts val="1200"/>
              </a:spcAft>
              <a:buFont typeface="Wingdings" panose="05000000000000000000" pitchFamily="2" charset="2"/>
              <a:buChar char="ü"/>
            </a:pPr>
            <a:r>
              <a:rPr lang="en-US" dirty="0"/>
              <a:t>Proper PPE and infection control practices must be utilized to prevent infection or bloodborne pathogen exposure in accordance with your facility specific practices. </a:t>
            </a:r>
          </a:p>
          <a:p>
            <a:pPr marL="342900" indent="-342900">
              <a:spcAft>
                <a:spcPts val="1200"/>
              </a:spcAft>
              <a:buFont typeface="Wingdings" panose="05000000000000000000" pitchFamily="2" charset="2"/>
              <a:buChar char="ü"/>
            </a:pPr>
            <a:r>
              <a:rPr lang="en-US" dirty="0"/>
              <a:t>If manual line reversal is utilized for the Access Flow measurements, then full PPE should be donned for the procedure. </a:t>
            </a:r>
          </a:p>
          <a:p>
            <a:pPr marL="342900" indent="-342900">
              <a:spcAft>
                <a:spcPts val="1200"/>
              </a:spcAft>
              <a:buFont typeface="Wingdings" panose="05000000000000000000" pitchFamily="2" charset="2"/>
              <a:buChar char="ü"/>
            </a:pPr>
            <a:r>
              <a:rPr lang="en-US" dirty="0"/>
              <a:t>The Sensor housing and cable should be disinfected after it is in contact with the patient's bloodlines and vascular access.</a:t>
            </a:r>
          </a:p>
          <a:p>
            <a:pPr marL="342900" indent="-342900">
              <a:spcAft>
                <a:spcPts val="1200"/>
              </a:spcAft>
              <a:buFont typeface="Wingdings" panose="05000000000000000000" pitchFamily="2" charset="2"/>
              <a:buChar char="ü"/>
            </a:pPr>
            <a:r>
              <a:rPr lang="en-US" dirty="0"/>
              <a:t> The Touchscreen should be disinfected between patients as it is a high touch surface. </a:t>
            </a:r>
          </a:p>
        </p:txBody>
      </p:sp>
    </p:spTree>
    <p:extLst>
      <p:ext uri="{BB962C8B-B14F-4D97-AF65-F5344CB8AC3E}">
        <p14:creationId xmlns:p14="http://schemas.microsoft.com/office/powerpoint/2010/main" val="2559977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70F0D-F2FD-4F90-A9C6-3058F0DF5DE8}"/>
              </a:ext>
            </a:extLst>
          </p:cNvPr>
          <p:cNvSpPr>
            <a:spLocks noGrp="1"/>
          </p:cNvSpPr>
          <p:nvPr>
            <p:ph type="title"/>
          </p:nvPr>
        </p:nvSpPr>
        <p:spPr/>
        <p:txBody>
          <a:bodyPr>
            <a:normAutofit fontScale="90000"/>
          </a:bodyPr>
          <a:lstStyle/>
          <a:p>
            <a:r>
              <a:rPr lang="en-US" dirty="0"/>
              <a:t>Tips for Adequate Saline Mixing in Fistulas for Access Flow Measurements</a:t>
            </a:r>
          </a:p>
        </p:txBody>
      </p:sp>
      <p:sp>
        <p:nvSpPr>
          <p:cNvPr id="3" name="Text Placeholder 2">
            <a:extLst>
              <a:ext uri="{FF2B5EF4-FFF2-40B4-BE49-F238E27FC236}">
                <a16:creationId xmlns:a16="http://schemas.microsoft.com/office/drawing/2014/main" id="{7CA298EE-90D3-46C8-A48B-D2B6B8CF11DD}"/>
              </a:ext>
            </a:extLst>
          </p:cNvPr>
          <p:cNvSpPr>
            <a:spLocks noGrp="1"/>
          </p:cNvSpPr>
          <p:nvPr>
            <p:ph type="body" sz="quarter" idx="11"/>
          </p:nvPr>
        </p:nvSpPr>
        <p:spPr/>
        <p:txBody>
          <a:bodyPr>
            <a:normAutofit fontScale="92500" lnSpcReduction="20000"/>
          </a:bodyPr>
          <a:lstStyle/>
          <a:p>
            <a:pPr marL="457200" indent="-457200">
              <a:spcAft>
                <a:spcPts val="1200"/>
              </a:spcAft>
              <a:buFont typeface="+mj-lt"/>
              <a:buAutoNum type="arabicPeriod"/>
            </a:pPr>
            <a:r>
              <a:rPr lang="en-US" dirty="0"/>
              <a:t>If delivered blood flow is 200-300 mL/min, any needle orientation (toward or away from incoming access flow) produces adequate mixing for up to 2 liters of flow. </a:t>
            </a:r>
          </a:p>
          <a:p>
            <a:pPr marL="457200" indent="-457200">
              <a:spcAft>
                <a:spcPts val="1200"/>
              </a:spcAft>
              <a:buFont typeface="+mj-lt"/>
              <a:buAutoNum type="arabicPeriod"/>
            </a:pPr>
            <a:r>
              <a:rPr lang="en-US" dirty="0"/>
              <a:t>In fistulas with a large aneurysm, or in upper arm fistulas with &gt;2 L/min of flow, the arterial needle should be positioned so that it faces incoming access flow. Evaluate the needle placement for the next dialysis session and repeat Access Flow measurements.</a:t>
            </a:r>
          </a:p>
          <a:p>
            <a:pPr marL="457200" indent="-457200">
              <a:spcAft>
                <a:spcPts val="1200"/>
              </a:spcAft>
              <a:buFont typeface="+mj-lt"/>
              <a:buAutoNum type="arabicPeriod"/>
            </a:pPr>
            <a:r>
              <a:rPr lang="en-US" dirty="0"/>
              <a:t>When measuring Access Flow you may see the message “Check Line Reversal and Needle Placement”.  This occurs when the needle is in a collateral or branch of the vein</a:t>
            </a:r>
          </a:p>
          <a:p>
            <a:pPr marL="457200" indent="-457200">
              <a:spcAft>
                <a:spcPts val="1200"/>
              </a:spcAft>
              <a:buFont typeface="+mj-lt"/>
              <a:buAutoNum type="arabicPeriod"/>
            </a:pPr>
            <a:r>
              <a:rPr lang="en-US" dirty="0"/>
              <a:t>When measuring access flow with a needle in a collateral or branch of the vein, you may see the message “Check Line Reversal and Needle Placement.” Confirm the message by repeating the measurement. If the message repeats, evaluate the needle placement for the next dialysis session and repeat Access Flow measurements.</a:t>
            </a:r>
          </a:p>
          <a:p>
            <a:endParaRPr lang="en-US" dirty="0"/>
          </a:p>
        </p:txBody>
      </p:sp>
    </p:spTree>
    <p:extLst>
      <p:ext uri="{BB962C8B-B14F-4D97-AF65-F5344CB8AC3E}">
        <p14:creationId xmlns:p14="http://schemas.microsoft.com/office/powerpoint/2010/main" val="958916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8E12D2-3DF7-483D-B33A-F41A89354703}"/>
              </a:ext>
            </a:extLst>
          </p:cNvPr>
          <p:cNvSpPr>
            <a:spLocks noGrp="1"/>
          </p:cNvSpPr>
          <p:nvPr>
            <p:ph type="title"/>
          </p:nvPr>
        </p:nvSpPr>
        <p:spPr>
          <a:xfrm>
            <a:off x="248194" y="297195"/>
            <a:ext cx="6819563" cy="671433"/>
          </a:xfrm>
        </p:spPr>
        <p:txBody>
          <a:bodyPr>
            <a:normAutofit fontScale="90000"/>
          </a:bodyPr>
          <a:lstStyle/>
          <a:p>
            <a:r>
              <a:rPr lang="en-US" dirty="0"/>
              <a:t>Access Flow Interpretation-AVF</a:t>
            </a:r>
          </a:p>
        </p:txBody>
      </p:sp>
      <p:sp>
        <p:nvSpPr>
          <p:cNvPr id="11" name="Text Placeholder 10">
            <a:extLst>
              <a:ext uri="{FF2B5EF4-FFF2-40B4-BE49-F238E27FC236}">
                <a16:creationId xmlns:a16="http://schemas.microsoft.com/office/drawing/2014/main" id="{E9982F35-419A-4AB7-BB6F-3100E1078221}"/>
              </a:ext>
            </a:extLst>
          </p:cNvPr>
          <p:cNvSpPr>
            <a:spLocks noGrp="1"/>
          </p:cNvSpPr>
          <p:nvPr>
            <p:ph type="body" sz="quarter" idx="12"/>
          </p:nvPr>
        </p:nvSpPr>
        <p:spPr/>
        <p:txBody>
          <a:bodyPr/>
          <a:lstStyle/>
          <a:p>
            <a:r>
              <a:rPr lang="en-US" dirty="0"/>
              <a:t>AVF</a:t>
            </a:r>
          </a:p>
        </p:txBody>
      </p:sp>
      <p:sp>
        <p:nvSpPr>
          <p:cNvPr id="13" name="Text Placeholder 12">
            <a:extLst>
              <a:ext uri="{FF2B5EF4-FFF2-40B4-BE49-F238E27FC236}">
                <a16:creationId xmlns:a16="http://schemas.microsoft.com/office/drawing/2014/main" id="{40DD5D51-CD4A-493E-B9CF-AD49C084AC40}"/>
              </a:ext>
            </a:extLst>
          </p:cNvPr>
          <p:cNvSpPr>
            <a:spLocks noGrp="1"/>
          </p:cNvSpPr>
          <p:nvPr>
            <p:ph type="body" sz="quarter" idx="14"/>
          </p:nvPr>
        </p:nvSpPr>
        <p:spPr>
          <a:xfrm>
            <a:off x="7879976" y="1697500"/>
            <a:ext cx="3819156" cy="4834467"/>
          </a:xfrm>
        </p:spPr>
        <p:txBody>
          <a:bodyPr>
            <a:normAutofit/>
          </a:bodyPr>
          <a:lstStyle/>
          <a:p>
            <a:pPr>
              <a:spcAft>
                <a:spcPts val="600"/>
              </a:spcAft>
            </a:pPr>
            <a:r>
              <a:rPr lang="en-US" dirty="0"/>
              <a:t>Actual flow levels for adult fistula patients should be customized for each patient by the nephrologist</a:t>
            </a:r>
          </a:p>
          <a:p>
            <a:pPr>
              <a:spcAft>
                <a:spcPts val="600"/>
              </a:spcAft>
            </a:pPr>
            <a:r>
              <a:rPr lang="en-US" dirty="0"/>
              <a:t>The low flow threshold is dependent on the location of the access and the patient size/cardiac status</a:t>
            </a:r>
          </a:p>
          <a:p>
            <a:pPr>
              <a:spcAft>
                <a:spcPts val="600"/>
              </a:spcAft>
            </a:pPr>
            <a:r>
              <a:rPr lang="en-US" dirty="0"/>
              <a:t>A potential for cardiac overload exists at flow &gt;1600- 2000 mL/min. </a:t>
            </a:r>
          </a:p>
          <a:p>
            <a:pPr>
              <a:spcAft>
                <a:spcPts val="600"/>
              </a:spcAft>
            </a:pPr>
            <a:r>
              <a:rPr lang="en-US" dirty="0"/>
              <a:t>Evaluate the patient of S/S of high output cardiac failure </a:t>
            </a:r>
          </a:p>
          <a:p>
            <a:endParaRPr lang="en-US" dirty="0"/>
          </a:p>
          <a:p>
            <a:pPr marL="0" indent="0">
              <a:buNone/>
            </a:pPr>
            <a:endParaRPr lang="en-US" dirty="0"/>
          </a:p>
        </p:txBody>
      </p:sp>
      <p:pic>
        <p:nvPicPr>
          <p:cNvPr id="4" name="Picture 3">
            <a:extLst>
              <a:ext uri="{FF2B5EF4-FFF2-40B4-BE49-F238E27FC236}">
                <a16:creationId xmlns:a16="http://schemas.microsoft.com/office/drawing/2014/main" id="{58E5D000-B34B-81ED-809A-3510A5F37BC7}"/>
              </a:ext>
            </a:extLst>
          </p:cNvPr>
          <p:cNvPicPr>
            <a:picLocks noChangeAspect="1"/>
          </p:cNvPicPr>
          <p:nvPr/>
        </p:nvPicPr>
        <p:blipFill>
          <a:blip r:embed="rId2"/>
          <a:stretch>
            <a:fillRect/>
          </a:stretch>
        </p:blipFill>
        <p:spPr>
          <a:xfrm>
            <a:off x="787929" y="1297518"/>
            <a:ext cx="6505575" cy="4000500"/>
          </a:xfrm>
          <a:prstGeom prst="rect">
            <a:avLst/>
          </a:prstGeom>
        </p:spPr>
      </p:pic>
    </p:spTree>
    <p:extLst>
      <p:ext uri="{BB962C8B-B14F-4D97-AF65-F5344CB8AC3E}">
        <p14:creationId xmlns:p14="http://schemas.microsoft.com/office/powerpoint/2010/main" val="3042575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5A4F-0663-4776-9CFA-9544B08372BD}"/>
              </a:ext>
            </a:extLst>
          </p:cNvPr>
          <p:cNvSpPr>
            <a:spLocks noGrp="1"/>
          </p:cNvSpPr>
          <p:nvPr>
            <p:ph type="title"/>
          </p:nvPr>
        </p:nvSpPr>
        <p:spPr>
          <a:xfrm>
            <a:off x="264078" y="297196"/>
            <a:ext cx="6819563" cy="671433"/>
          </a:xfrm>
        </p:spPr>
        <p:txBody>
          <a:bodyPr>
            <a:normAutofit fontScale="90000"/>
          </a:bodyPr>
          <a:lstStyle/>
          <a:p>
            <a:r>
              <a:rPr lang="en-US" dirty="0"/>
              <a:t>Access Flow Interpretation-AVG</a:t>
            </a:r>
          </a:p>
        </p:txBody>
      </p:sp>
      <p:sp>
        <p:nvSpPr>
          <p:cNvPr id="3" name="Text Placeholder 2">
            <a:extLst>
              <a:ext uri="{FF2B5EF4-FFF2-40B4-BE49-F238E27FC236}">
                <a16:creationId xmlns:a16="http://schemas.microsoft.com/office/drawing/2014/main" id="{B42C5991-7F3E-4E41-A3AB-63CFA9FF42E8}"/>
              </a:ext>
            </a:extLst>
          </p:cNvPr>
          <p:cNvSpPr>
            <a:spLocks noGrp="1"/>
          </p:cNvSpPr>
          <p:nvPr>
            <p:ph type="body" sz="quarter" idx="12"/>
          </p:nvPr>
        </p:nvSpPr>
        <p:spPr/>
        <p:txBody>
          <a:bodyPr/>
          <a:lstStyle/>
          <a:p>
            <a:r>
              <a:rPr lang="en-US" dirty="0"/>
              <a:t>AVG</a:t>
            </a:r>
          </a:p>
        </p:txBody>
      </p:sp>
      <p:sp>
        <p:nvSpPr>
          <p:cNvPr id="5" name="Text Placeholder 4">
            <a:extLst>
              <a:ext uri="{FF2B5EF4-FFF2-40B4-BE49-F238E27FC236}">
                <a16:creationId xmlns:a16="http://schemas.microsoft.com/office/drawing/2014/main" id="{EB60208D-A6E9-4EDE-A123-CFF4CE0BEF91}"/>
              </a:ext>
            </a:extLst>
          </p:cNvPr>
          <p:cNvSpPr>
            <a:spLocks noGrp="1"/>
          </p:cNvSpPr>
          <p:nvPr>
            <p:ph type="body" sz="quarter" idx="14"/>
          </p:nvPr>
        </p:nvSpPr>
        <p:spPr>
          <a:xfrm>
            <a:off x="8005482" y="1697500"/>
            <a:ext cx="3693650" cy="4834467"/>
          </a:xfrm>
        </p:spPr>
        <p:txBody>
          <a:bodyPr>
            <a:normAutofit lnSpcReduction="10000"/>
          </a:bodyPr>
          <a:lstStyle/>
          <a:p>
            <a:pPr>
              <a:spcAft>
                <a:spcPts val="600"/>
              </a:spcAft>
            </a:pPr>
            <a:r>
              <a:rPr lang="en-US" dirty="0"/>
              <a:t>Actual flow levels for adult graft patients should be customized for each patient by the nephrologist</a:t>
            </a:r>
          </a:p>
          <a:p>
            <a:pPr>
              <a:spcAft>
                <a:spcPts val="600"/>
              </a:spcAft>
            </a:pPr>
            <a:r>
              <a:rPr lang="en-US" dirty="0"/>
              <a:t>Literature suggests AF&lt; 800 -600 mL/min as the low flow threshold depending on the location of the access and the patient size/cardiac status</a:t>
            </a:r>
          </a:p>
          <a:p>
            <a:pPr>
              <a:spcAft>
                <a:spcPts val="600"/>
              </a:spcAft>
            </a:pPr>
            <a:r>
              <a:rPr lang="en-US" dirty="0"/>
              <a:t>A potential for cardiac overload exists at flow &gt;1600- 2000 mL/min. </a:t>
            </a:r>
          </a:p>
          <a:p>
            <a:pPr>
              <a:spcAft>
                <a:spcPts val="600"/>
              </a:spcAft>
            </a:pPr>
            <a:r>
              <a:rPr lang="en-US" dirty="0"/>
              <a:t>Evaluate the patient of S/S of high output cardiac failure  </a:t>
            </a:r>
          </a:p>
          <a:p>
            <a:endParaRPr lang="en-US" dirty="0"/>
          </a:p>
        </p:txBody>
      </p:sp>
      <p:pic>
        <p:nvPicPr>
          <p:cNvPr id="7" name="Picture 6">
            <a:extLst>
              <a:ext uri="{FF2B5EF4-FFF2-40B4-BE49-F238E27FC236}">
                <a16:creationId xmlns:a16="http://schemas.microsoft.com/office/drawing/2014/main" id="{4A77CA25-0E74-499B-A20F-D4C23504D2A3}"/>
              </a:ext>
            </a:extLst>
          </p:cNvPr>
          <p:cNvPicPr>
            <a:picLocks noChangeAspect="1"/>
          </p:cNvPicPr>
          <p:nvPr/>
        </p:nvPicPr>
        <p:blipFill>
          <a:blip r:embed="rId2"/>
          <a:stretch>
            <a:fillRect/>
          </a:stretch>
        </p:blipFill>
        <p:spPr>
          <a:xfrm>
            <a:off x="614805" y="3584925"/>
            <a:ext cx="6468836" cy="1389017"/>
          </a:xfrm>
          <a:prstGeom prst="rect">
            <a:avLst/>
          </a:prstGeom>
        </p:spPr>
      </p:pic>
      <p:pic>
        <p:nvPicPr>
          <p:cNvPr id="8" name="Picture 7">
            <a:extLst>
              <a:ext uri="{FF2B5EF4-FFF2-40B4-BE49-F238E27FC236}">
                <a16:creationId xmlns:a16="http://schemas.microsoft.com/office/drawing/2014/main" id="{6465930B-54EC-4B30-9C0C-FC5FEE7D48FA}"/>
              </a:ext>
            </a:extLst>
          </p:cNvPr>
          <p:cNvPicPr>
            <a:picLocks noChangeAspect="1"/>
          </p:cNvPicPr>
          <p:nvPr/>
        </p:nvPicPr>
        <p:blipFill>
          <a:blip r:embed="rId3"/>
          <a:stretch>
            <a:fillRect/>
          </a:stretch>
        </p:blipFill>
        <p:spPr>
          <a:xfrm>
            <a:off x="711517" y="5042535"/>
            <a:ext cx="6562725" cy="1619250"/>
          </a:xfrm>
          <a:prstGeom prst="rect">
            <a:avLst/>
          </a:prstGeom>
        </p:spPr>
      </p:pic>
      <p:pic>
        <p:nvPicPr>
          <p:cNvPr id="9" name="Picture 8">
            <a:extLst>
              <a:ext uri="{FF2B5EF4-FFF2-40B4-BE49-F238E27FC236}">
                <a16:creationId xmlns:a16="http://schemas.microsoft.com/office/drawing/2014/main" id="{0948D2B4-8A1A-F5DB-261F-B4C6FA0B58DC}"/>
              </a:ext>
            </a:extLst>
          </p:cNvPr>
          <p:cNvPicPr>
            <a:picLocks noChangeAspect="1"/>
          </p:cNvPicPr>
          <p:nvPr/>
        </p:nvPicPr>
        <p:blipFill>
          <a:blip r:embed="rId4"/>
          <a:stretch>
            <a:fillRect/>
          </a:stretch>
        </p:blipFill>
        <p:spPr>
          <a:xfrm>
            <a:off x="711517" y="1535132"/>
            <a:ext cx="6200775" cy="1981200"/>
          </a:xfrm>
          <a:prstGeom prst="rect">
            <a:avLst/>
          </a:prstGeom>
        </p:spPr>
      </p:pic>
    </p:spTree>
    <p:extLst>
      <p:ext uri="{BB962C8B-B14F-4D97-AF65-F5344CB8AC3E}">
        <p14:creationId xmlns:p14="http://schemas.microsoft.com/office/powerpoint/2010/main" val="1687470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470B2F-0AA4-4132-93F5-5830398CBCC7}"/>
              </a:ext>
            </a:extLst>
          </p:cNvPr>
          <p:cNvSpPr>
            <a:spLocks noGrp="1"/>
          </p:cNvSpPr>
          <p:nvPr>
            <p:ph type="title"/>
          </p:nvPr>
        </p:nvSpPr>
        <p:spPr>
          <a:xfrm>
            <a:off x="578797" y="684583"/>
            <a:ext cx="10985674" cy="671433"/>
          </a:xfrm>
        </p:spPr>
        <p:txBody>
          <a:bodyPr>
            <a:normAutofit fontScale="90000"/>
          </a:bodyPr>
          <a:lstStyle/>
          <a:p>
            <a:r>
              <a:rPr lang="en-US" dirty="0"/>
              <a:t>Documentation for DTM Users Only: Patient Records </a:t>
            </a:r>
          </a:p>
        </p:txBody>
      </p:sp>
      <p:sp>
        <p:nvSpPr>
          <p:cNvPr id="7" name="Text Placeholder 6">
            <a:extLst>
              <a:ext uri="{FF2B5EF4-FFF2-40B4-BE49-F238E27FC236}">
                <a16:creationId xmlns:a16="http://schemas.microsoft.com/office/drawing/2014/main" id="{9DCC82F0-2691-4AA6-A3C9-4F14BC78C324}"/>
              </a:ext>
            </a:extLst>
          </p:cNvPr>
          <p:cNvSpPr>
            <a:spLocks noGrp="1"/>
          </p:cNvSpPr>
          <p:nvPr>
            <p:ph type="body" sz="quarter" idx="11"/>
          </p:nvPr>
        </p:nvSpPr>
        <p:spPr/>
        <p:txBody>
          <a:bodyPr/>
          <a:lstStyle/>
          <a:p>
            <a:r>
              <a:rPr lang="en-US" dirty="0"/>
              <a:t>Patient Information</a:t>
            </a:r>
          </a:p>
          <a:p>
            <a:r>
              <a:rPr lang="en-US" dirty="0"/>
              <a:t>	</a:t>
            </a:r>
          </a:p>
          <a:p>
            <a:r>
              <a:rPr lang="en-US" dirty="0"/>
              <a:t>Patient Record 	</a:t>
            </a:r>
          </a:p>
          <a:p>
            <a:r>
              <a:rPr lang="en-US" dirty="0"/>
              <a:t>	</a:t>
            </a:r>
          </a:p>
          <a:p>
            <a:endParaRPr lang="en-US" dirty="0"/>
          </a:p>
          <a:p>
            <a:endParaRPr lang="en-US" dirty="0"/>
          </a:p>
          <a:p>
            <a:r>
              <a:rPr lang="en-US" dirty="0"/>
              <a:t>Displayed at the top of the Patient Record screen is the Patient name, ID number, and patient trend graphs. The icons identify the various parameters. Clicking on each icon reveals a graph with corresponding variables. </a:t>
            </a:r>
          </a:p>
          <a:p>
            <a:endParaRPr lang="en-US" dirty="0"/>
          </a:p>
        </p:txBody>
      </p:sp>
      <p:pic>
        <p:nvPicPr>
          <p:cNvPr id="8" name="Picture 7">
            <a:extLst>
              <a:ext uri="{FF2B5EF4-FFF2-40B4-BE49-F238E27FC236}">
                <a16:creationId xmlns:a16="http://schemas.microsoft.com/office/drawing/2014/main" id="{90EB9BEA-6A17-481C-B9A0-567E3C196898}"/>
              </a:ext>
            </a:extLst>
          </p:cNvPr>
          <p:cNvPicPr>
            <a:picLocks noChangeAspect="1"/>
          </p:cNvPicPr>
          <p:nvPr/>
        </p:nvPicPr>
        <p:blipFill>
          <a:blip r:embed="rId2"/>
          <a:stretch>
            <a:fillRect/>
          </a:stretch>
        </p:blipFill>
        <p:spPr>
          <a:xfrm>
            <a:off x="3227268" y="2235140"/>
            <a:ext cx="1292464" cy="1371719"/>
          </a:xfrm>
          <a:prstGeom prst="rect">
            <a:avLst/>
          </a:prstGeom>
        </p:spPr>
      </p:pic>
      <p:sp>
        <p:nvSpPr>
          <p:cNvPr id="9" name="Text Box 13">
            <a:extLst>
              <a:ext uri="{FF2B5EF4-FFF2-40B4-BE49-F238E27FC236}">
                <a16:creationId xmlns:a16="http://schemas.microsoft.com/office/drawing/2014/main" id="{92F3AB89-1504-4B71-898E-87BB32183566}"/>
              </a:ext>
            </a:extLst>
          </p:cNvPr>
          <p:cNvSpPr txBox="1">
            <a:spLocks noChangeArrowheads="1"/>
          </p:cNvSpPr>
          <p:nvPr/>
        </p:nvSpPr>
        <p:spPr bwMode="auto">
          <a:xfrm>
            <a:off x="1422401" y="2946400"/>
            <a:ext cx="1701799" cy="660459"/>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sz="2400">
                <a:solidFill>
                  <a:schemeClr val="bg2"/>
                </a:solidFill>
                <a:latin typeface="Tahoma" panose="020B0604030504040204" pitchFamily="34" charset="0"/>
                <a:cs typeface="Tahoma" panose="020B0604030504040204" pitchFamily="34" charset="0"/>
              </a:defRPr>
            </a:lvl1pPr>
            <a:lvl2pPr marL="742950" indent="-285750">
              <a:spcBef>
                <a:spcPct val="20000"/>
              </a:spcBef>
              <a:buClr>
                <a:schemeClr val="tx2"/>
              </a:buClr>
              <a:buFont typeface="Arial" panose="020B0604020202020204" pitchFamily="34" charset="0"/>
              <a:defRPr sz="2000" b="1">
                <a:solidFill>
                  <a:schemeClr val="tx2"/>
                </a:solidFill>
                <a:latin typeface="Tahoma" panose="020B0604030504040204" pitchFamily="34" charset="0"/>
                <a:cs typeface="Tahoma" panose="020B0604030504040204" pitchFamily="34" charset="0"/>
              </a:defRPr>
            </a:lvl2pPr>
            <a:lvl3pPr marL="11430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3pPr>
            <a:lvl4pPr marL="16002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4pPr>
            <a:lvl5pPr marL="2057400" indent="-228600">
              <a:spcBef>
                <a:spcPct val="20000"/>
              </a:spcBef>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bg2"/>
                </a:solidFill>
                <a:latin typeface="Tahoma" panose="020B0604030504040204" pitchFamily="34" charset="0"/>
                <a:cs typeface="Tahoma" panose="020B060403050404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5DAB"/>
                </a:solidFill>
                <a:effectLst/>
                <a:uLnTx/>
                <a:uFillTx/>
                <a:latin typeface="Tahoma" panose="020B0604030504040204" pitchFamily="34" charset="0"/>
                <a:ea typeface="+mn-ea"/>
                <a:cs typeface="Tahoma" panose="020B0604030504040204" pitchFamily="34" charset="0"/>
              </a:rPr>
              <a:t>Patient record Icon</a:t>
            </a:r>
          </a:p>
        </p:txBody>
      </p:sp>
    </p:spTree>
    <p:extLst>
      <p:ext uri="{BB962C8B-B14F-4D97-AF65-F5344CB8AC3E}">
        <p14:creationId xmlns:p14="http://schemas.microsoft.com/office/powerpoint/2010/main" val="736720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CC1FA-3B4C-4BFB-9DC7-43A760DDCADA}"/>
              </a:ext>
            </a:extLst>
          </p:cNvPr>
          <p:cNvSpPr>
            <a:spLocks noGrp="1"/>
          </p:cNvSpPr>
          <p:nvPr>
            <p:ph type="title"/>
          </p:nvPr>
        </p:nvSpPr>
        <p:spPr/>
        <p:txBody>
          <a:bodyPr>
            <a:normAutofit fontScale="90000"/>
          </a:bodyPr>
          <a:lstStyle/>
          <a:p>
            <a:r>
              <a:rPr lang="en-US" dirty="0"/>
              <a:t>Documentation for DTM Users Only: Trending</a:t>
            </a:r>
          </a:p>
        </p:txBody>
      </p:sp>
      <p:sp>
        <p:nvSpPr>
          <p:cNvPr id="3" name="Text Placeholder 2">
            <a:extLst>
              <a:ext uri="{FF2B5EF4-FFF2-40B4-BE49-F238E27FC236}">
                <a16:creationId xmlns:a16="http://schemas.microsoft.com/office/drawing/2014/main" id="{F50C9C9D-84C2-4E88-B40F-2B13F5CD2313}"/>
              </a:ext>
            </a:extLst>
          </p:cNvPr>
          <p:cNvSpPr>
            <a:spLocks noGrp="1"/>
          </p:cNvSpPr>
          <p:nvPr>
            <p:ph type="body" sz="quarter" idx="11"/>
          </p:nvPr>
        </p:nvSpPr>
        <p:spPr/>
        <p:txBody>
          <a:bodyPr/>
          <a:lstStyle/>
          <a:p>
            <a:r>
              <a:rPr lang="en-US" dirty="0"/>
              <a:t>Access Flow measurements for a patient are graphed. Yellow triangles at the top of the graph indicate interventions.</a:t>
            </a:r>
          </a:p>
          <a:p>
            <a:endParaRPr lang="en-US" dirty="0"/>
          </a:p>
          <a:p>
            <a:endParaRPr lang="en-US" dirty="0"/>
          </a:p>
        </p:txBody>
      </p:sp>
      <p:pic>
        <p:nvPicPr>
          <p:cNvPr id="5" name="Picture 4">
            <a:extLst>
              <a:ext uri="{FF2B5EF4-FFF2-40B4-BE49-F238E27FC236}">
                <a16:creationId xmlns:a16="http://schemas.microsoft.com/office/drawing/2014/main" id="{C5B1A952-BFED-4A8D-A668-7E3AA6AB00EC}"/>
              </a:ext>
            </a:extLst>
          </p:cNvPr>
          <p:cNvPicPr>
            <a:picLocks noChangeAspect="1"/>
          </p:cNvPicPr>
          <p:nvPr/>
        </p:nvPicPr>
        <p:blipFill>
          <a:blip r:embed="rId2"/>
          <a:stretch>
            <a:fillRect/>
          </a:stretch>
        </p:blipFill>
        <p:spPr>
          <a:xfrm>
            <a:off x="2325857" y="2754253"/>
            <a:ext cx="6346486" cy="2822693"/>
          </a:xfrm>
          <a:prstGeom prst="rect">
            <a:avLst/>
          </a:prstGeom>
        </p:spPr>
      </p:pic>
    </p:spTree>
    <p:extLst>
      <p:ext uri="{BB962C8B-B14F-4D97-AF65-F5344CB8AC3E}">
        <p14:creationId xmlns:p14="http://schemas.microsoft.com/office/powerpoint/2010/main" val="3941790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3F0E-E633-484A-9373-A8FBE88DF80F}"/>
              </a:ext>
            </a:extLst>
          </p:cNvPr>
          <p:cNvSpPr>
            <a:spLocks noGrp="1"/>
          </p:cNvSpPr>
          <p:nvPr>
            <p:ph type="title"/>
          </p:nvPr>
        </p:nvSpPr>
        <p:spPr/>
        <p:txBody>
          <a:bodyPr>
            <a:normAutofit fontScale="90000"/>
          </a:bodyPr>
          <a:lstStyle/>
          <a:p>
            <a:r>
              <a:rPr lang="en-US" dirty="0"/>
              <a:t>Documentation for DTM Users Only: Table Review </a:t>
            </a:r>
          </a:p>
        </p:txBody>
      </p:sp>
      <p:sp>
        <p:nvSpPr>
          <p:cNvPr id="3" name="Text Placeholder 2">
            <a:extLst>
              <a:ext uri="{FF2B5EF4-FFF2-40B4-BE49-F238E27FC236}">
                <a16:creationId xmlns:a16="http://schemas.microsoft.com/office/drawing/2014/main" id="{DF6D49AF-78E2-44EF-B038-B6BE4940C719}"/>
              </a:ext>
            </a:extLst>
          </p:cNvPr>
          <p:cNvSpPr>
            <a:spLocks noGrp="1"/>
          </p:cNvSpPr>
          <p:nvPr>
            <p:ph type="body" sz="quarter" idx="11"/>
          </p:nvPr>
        </p:nvSpPr>
        <p:spPr/>
        <p:txBody>
          <a:bodyPr>
            <a:normAutofit/>
          </a:bodyPr>
          <a:lstStyle/>
          <a:p>
            <a:r>
              <a:rPr lang="en-US" dirty="0"/>
              <a:t>Patient Measurements Table</a:t>
            </a:r>
          </a:p>
          <a:p>
            <a:r>
              <a:rPr lang="en-US" dirty="0"/>
              <a:t>Tabulated measurements for a patient include includes Date, Time, Mode, Mean Arterial Pressure (MAP)</a:t>
            </a:r>
            <a:r>
              <a:rPr lang="en-US" dirty="0">
                <a:solidFill>
                  <a:srgbClr val="FF0000"/>
                </a:solidFill>
              </a:rPr>
              <a:t>,</a:t>
            </a:r>
            <a:r>
              <a:rPr lang="en-US" dirty="0"/>
              <a:t> and Result. Under the mode column, DLVFLW = Delivered Flow, </a:t>
            </a:r>
            <a:r>
              <a:rPr lang="en-US" b="1" dirty="0"/>
              <a:t>AXSFLW = Access Flow</a:t>
            </a:r>
            <a:r>
              <a:rPr lang="en-US" dirty="0"/>
              <a:t>, REC = Recirculation, CO = Cardiac Output and IVT = Intervention</a:t>
            </a:r>
          </a:p>
          <a:p>
            <a:endParaRPr lang="en-US" dirty="0"/>
          </a:p>
          <a:p>
            <a:r>
              <a:rPr lang="en-US" dirty="0"/>
              <a:t> </a:t>
            </a:r>
          </a:p>
          <a:p>
            <a:r>
              <a:rPr lang="en-US" dirty="0"/>
              <a:t>                  </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C23F03FF-6D6B-43BB-8571-75A0018E80D5}"/>
              </a:ext>
            </a:extLst>
          </p:cNvPr>
          <p:cNvPicPr>
            <a:picLocks noChangeAspect="1"/>
          </p:cNvPicPr>
          <p:nvPr/>
        </p:nvPicPr>
        <p:blipFill>
          <a:blip r:embed="rId2"/>
          <a:stretch>
            <a:fillRect/>
          </a:stretch>
        </p:blipFill>
        <p:spPr>
          <a:xfrm>
            <a:off x="7213429" y="3496606"/>
            <a:ext cx="3880142" cy="3175747"/>
          </a:xfrm>
          <a:prstGeom prst="rect">
            <a:avLst/>
          </a:prstGeom>
        </p:spPr>
      </p:pic>
      <p:pic>
        <p:nvPicPr>
          <p:cNvPr id="5" name="Picture 4">
            <a:extLst>
              <a:ext uri="{FF2B5EF4-FFF2-40B4-BE49-F238E27FC236}">
                <a16:creationId xmlns:a16="http://schemas.microsoft.com/office/drawing/2014/main" id="{39B52DEF-60D9-46C2-9D1A-13F5AD8C5BBE}"/>
              </a:ext>
            </a:extLst>
          </p:cNvPr>
          <p:cNvPicPr>
            <a:picLocks noChangeAspect="1"/>
          </p:cNvPicPr>
          <p:nvPr/>
        </p:nvPicPr>
        <p:blipFill>
          <a:blip r:embed="rId3"/>
          <a:stretch>
            <a:fillRect/>
          </a:stretch>
        </p:blipFill>
        <p:spPr>
          <a:xfrm>
            <a:off x="5160964" y="4782065"/>
            <a:ext cx="725487" cy="585267"/>
          </a:xfrm>
          <a:prstGeom prst="rect">
            <a:avLst/>
          </a:prstGeom>
        </p:spPr>
      </p:pic>
      <p:sp>
        <p:nvSpPr>
          <p:cNvPr id="7" name="TextBox 6">
            <a:extLst>
              <a:ext uri="{FF2B5EF4-FFF2-40B4-BE49-F238E27FC236}">
                <a16:creationId xmlns:a16="http://schemas.microsoft.com/office/drawing/2014/main" id="{47733B6A-A53B-49E8-B7E7-F52CF3154EF2}"/>
              </a:ext>
            </a:extLst>
          </p:cNvPr>
          <p:cNvSpPr txBox="1"/>
          <p:nvPr/>
        </p:nvSpPr>
        <p:spPr>
          <a:xfrm>
            <a:off x="1562100" y="4889500"/>
            <a:ext cx="3860800" cy="369865"/>
          </a:xfrm>
          <a:prstGeom prst="rect">
            <a:avLst/>
          </a:prstGeom>
          <a:noFill/>
        </p:spPr>
        <p:txBody>
          <a:bodyPr wrap="square" rtlCol="0">
            <a:spAutoFit/>
          </a:bodyPr>
          <a:lstStyle/>
          <a:p>
            <a:r>
              <a:rPr lang="en-US" sz="1800" dirty="0">
                <a:solidFill>
                  <a:schemeClr val="bg1">
                    <a:lumMod val="50000"/>
                  </a:schemeClr>
                </a:solidFill>
              </a:rPr>
              <a:t>Patient Measurements Table Icon</a:t>
            </a:r>
          </a:p>
        </p:txBody>
      </p:sp>
      <p:sp>
        <p:nvSpPr>
          <p:cNvPr id="6" name="Oval 5">
            <a:extLst>
              <a:ext uri="{FF2B5EF4-FFF2-40B4-BE49-F238E27FC236}">
                <a16:creationId xmlns:a16="http://schemas.microsoft.com/office/drawing/2014/main" id="{2877C076-D2D4-4DDC-955C-3C4A00DE2707}"/>
              </a:ext>
            </a:extLst>
          </p:cNvPr>
          <p:cNvSpPr/>
          <p:nvPr/>
        </p:nvSpPr>
        <p:spPr>
          <a:xfrm>
            <a:off x="10019212" y="5068389"/>
            <a:ext cx="610688" cy="5094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159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1CE8A6-F576-41CB-951B-818B85DA5C76}"/>
              </a:ext>
            </a:extLst>
          </p:cNvPr>
          <p:cNvSpPr>
            <a:spLocks noGrp="1"/>
          </p:cNvSpPr>
          <p:nvPr>
            <p:ph type="title"/>
          </p:nvPr>
        </p:nvSpPr>
        <p:spPr/>
        <p:txBody>
          <a:bodyPr/>
          <a:lstStyle/>
          <a:p>
            <a:r>
              <a:rPr lang="en-US" dirty="0"/>
              <a:t>Transonic HD03 Tools </a:t>
            </a:r>
            <a:r>
              <a:rPr lang="en-US" dirty="0">
                <a:hlinkClick r:id="rId2"/>
              </a:rPr>
              <a:t>www.Transonic.com</a:t>
            </a:r>
            <a:r>
              <a:rPr lang="en-US" dirty="0"/>
              <a:t> </a:t>
            </a:r>
          </a:p>
        </p:txBody>
      </p:sp>
      <p:pic>
        <p:nvPicPr>
          <p:cNvPr id="8" name="Picture 7">
            <a:extLst>
              <a:ext uri="{FF2B5EF4-FFF2-40B4-BE49-F238E27FC236}">
                <a16:creationId xmlns:a16="http://schemas.microsoft.com/office/drawing/2014/main" id="{34E076CB-07D3-4F58-83C4-B22008920350}"/>
              </a:ext>
            </a:extLst>
          </p:cNvPr>
          <p:cNvPicPr>
            <a:picLocks noChangeAspect="1"/>
          </p:cNvPicPr>
          <p:nvPr/>
        </p:nvPicPr>
        <p:blipFill>
          <a:blip r:embed="rId3"/>
          <a:stretch>
            <a:fillRect/>
          </a:stretch>
        </p:blipFill>
        <p:spPr>
          <a:xfrm>
            <a:off x="3672434" y="2391683"/>
            <a:ext cx="2715645" cy="3781734"/>
          </a:xfrm>
          <a:prstGeom prst="rect">
            <a:avLst/>
          </a:prstGeom>
        </p:spPr>
      </p:pic>
      <p:pic>
        <p:nvPicPr>
          <p:cNvPr id="9" name="Picture 8">
            <a:extLst>
              <a:ext uri="{FF2B5EF4-FFF2-40B4-BE49-F238E27FC236}">
                <a16:creationId xmlns:a16="http://schemas.microsoft.com/office/drawing/2014/main" id="{A4CE1FDF-F78F-40AF-9CC9-33A79F259469}"/>
              </a:ext>
            </a:extLst>
          </p:cNvPr>
          <p:cNvPicPr>
            <a:picLocks noChangeAspect="1"/>
          </p:cNvPicPr>
          <p:nvPr/>
        </p:nvPicPr>
        <p:blipFill>
          <a:blip r:embed="rId4"/>
          <a:stretch>
            <a:fillRect/>
          </a:stretch>
        </p:blipFill>
        <p:spPr>
          <a:xfrm>
            <a:off x="9586460" y="2704391"/>
            <a:ext cx="2452976" cy="3156318"/>
          </a:xfrm>
          <a:prstGeom prst="rect">
            <a:avLst/>
          </a:prstGeom>
        </p:spPr>
      </p:pic>
      <p:graphicFrame>
        <p:nvGraphicFramePr>
          <p:cNvPr id="2" name="Object 1">
            <a:extLst>
              <a:ext uri="{FF2B5EF4-FFF2-40B4-BE49-F238E27FC236}">
                <a16:creationId xmlns:a16="http://schemas.microsoft.com/office/drawing/2014/main" id="{D394DD63-60C1-4E34-921F-CE166CF44EF8}"/>
              </a:ext>
            </a:extLst>
          </p:cNvPr>
          <p:cNvGraphicFramePr>
            <a:graphicFrameLocks noChangeAspect="1"/>
          </p:cNvGraphicFramePr>
          <p:nvPr>
            <p:extLst>
              <p:ext uri="{D42A27DB-BD31-4B8C-83A1-F6EECF244321}">
                <p14:modId xmlns:p14="http://schemas.microsoft.com/office/powerpoint/2010/main" val="3783839498"/>
              </p:ext>
            </p:extLst>
          </p:nvPr>
        </p:nvGraphicFramePr>
        <p:xfrm>
          <a:off x="496032" y="1932871"/>
          <a:ext cx="2915933" cy="3774015"/>
        </p:xfrm>
        <a:graphic>
          <a:graphicData uri="http://schemas.openxmlformats.org/presentationml/2006/ole">
            <mc:AlternateContent xmlns:mc="http://schemas.openxmlformats.org/markup-compatibility/2006">
              <mc:Choice xmlns:v="urn:schemas-microsoft-com:vml" Requires="v">
                <p:oleObj name="Acrobat Document" r:id="rId5" imgW="5829138" imgH="7543648" progId="AcroExch.Document.7">
                  <p:embed/>
                </p:oleObj>
              </mc:Choice>
              <mc:Fallback>
                <p:oleObj name="Acrobat Document" r:id="rId5" imgW="5829138" imgH="7543648" progId="AcroExch.Document.7">
                  <p:embed/>
                  <p:pic>
                    <p:nvPicPr>
                      <p:cNvPr id="2" name="Object 1">
                        <a:extLst>
                          <a:ext uri="{FF2B5EF4-FFF2-40B4-BE49-F238E27FC236}">
                            <a16:creationId xmlns:a16="http://schemas.microsoft.com/office/drawing/2014/main" id="{D394DD63-60C1-4E34-921F-CE166CF44EF8}"/>
                          </a:ext>
                        </a:extLst>
                      </p:cNvPr>
                      <p:cNvPicPr/>
                      <p:nvPr/>
                    </p:nvPicPr>
                    <p:blipFill>
                      <a:blip r:embed="rId6"/>
                      <a:stretch>
                        <a:fillRect/>
                      </a:stretch>
                    </p:blipFill>
                    <p:spPr>
                      <a:xfrm>
                        <a:off x="496032" y="1932871"/>
                        <a:ext cx="2915933" cy="3774015"/>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D667D836-0A11-4A61-8072-45A08D2B7CE1}"/>
              </a:ext>
            </a:extLst>
          </p:cNvPr>
          <p:cNvPicPr>
            <a:picLocks noChangeAspect="1"/>
          </p:cNvPicPr>
          <p:nvPr/>
        </p:nvPicPr>
        <p:blipFill>
          <a:blip r:embed="rId7"/>
          <a:stretch>
            <a:fillRect/>
          </a:stretch>
        </p:blipFill>
        <p:spPr>
          <a:xfrm>
            <a:off x="6648548" y="1728604"/>
            <a:ext cx="2937912" cy="3774015"/>
          </a:xfrm>
          <a:prstGeom prst="rect">
            <a:avLst/>
          </a:prstGeom>
        </p:spPr>
      </p:pic>
    </p:spTree>
    <p:extLst>
      <p:ext uri="{BB962C8B-B14F-4D97-AF65-F5344CB8AC3E}">
        <p14:creationId xmlns:p14="http://schemas.microsoft.com/office/powerpoint/2010/main" val="2173590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1CE8A6-F576-41CB-951B-818B85DA5C76}"/>
              </a:ext>
            </a:extLst>
          </p:cNvPr>
          <p:cNvSpPr>
            <a:spLocks noGrp="1"/>
          </p:cNvSpPr>
          <p:nvPr>
            <p:ph type="title"/>
          </p:nvPr>
        </p:nvSpPr>
        <p:spPr>
          <a:xfrm>
            <a:off x="518412" y="451746"/>
            <a:ext cx="11129423" cy="671433"/>
          </a:xfrm>
        </p:spPr>
        <p:txBody>
          <a:bodyPr>
            <a:normAutofit/>
          </a:bodyPr>
          <a:lstStyle/>
          <a:p>
            <a:r>
              <a:rPr lang="en-US" dirty="0"/>
              <a:t>Transonic HD03 Tools </a:t>
            </a:r>
            <a:r>
              <a:rPr lang="en-US" u="sng" dirty="0">
                <a:hlinkClick r:id="rId2"/>
              </a:rPr>
              <a:t>www.Transonic.co</a:t>
            </a:r>
            <a:r>
              <a:rPr lang="en-US" u="sng" dirty="0">
                <a:solidFill>
                  <a:schemeClr val="accent5"/>
                </a:solidFill>
              </a:rPr>
              <a:t>m </a:t>
            </a:r>
          </a:p>
        </p:txBody>
      </p:sp>
      <p:sp>
        <p:nvSpPr>
          <p:cNvPr id="2" name="Text Placeholder 1">
            <a:extLst>
              <a:ext uri="{FF2B5EF4-FFF2-40B4-BE49-F238E27FC236}">
                <a16:creationId xmlns:a16="http://schemas.microsoft.com/office/drawing/2014/main" id="{8F142DD9-F2A0-457E-87FB-33F4F2EF2AEE}"/>
              </a:ext>
            </a:extLst>
          </p:cNvPr>
          <p:cNvSpPr>
            <a:spLocks noGrp="1"/>
          </p:cNvSpPr>
          <p:nvPr>
            <p:ph type="body" sz="quarter" idx="11"/>
          </p:nvPr>
        </p:nvSpPr>
        <p:spPr>
          <a:xfrm>
            <a:off x="680138" y="1281652"/>
            <a:ext cx="11129423" cy="3169578"/>
          </a:xfrm>
        </p:spPr>
        <p:txBody>
          <a:bodyPr>
            <a:normAutofit/>
          </a:bodyPr>
          <a:lstStyle/>
          <a:p>
            <a:r>
              <a:rPr lang="en-US" dirty="0"/>
              <a:t>Customer Updates &amp; Training Web Portal</a:t>
            </a:r>
          </a:p>
          <a:p>
            <a:pPr marL="342900" indent="-342900">
              <a:buFont typeface="Wingdings" panose="05000000000000000000" pitchFamily="2" charset="2"/>
              <a:buChar char="ü"/>
            </a:pPr>
            <a:r>
              <a:rPr lang="en-US" dirty="0"/>
              <a:t>Software Updates</a:t>
            </a:r>
          </a:p>
          <a:p>
            <a:pPr marL="342900" indent="-342900">
              <a:buFont typeface="Wingdings" panose="05000000000000000000" pitchFamily="2" charset="2"/>
              <a:buChar char="ü"/>
            </a:pPr>
            <a:r>
              <a:rPr lang="en-US" dirty="0"/>
              <a:t>Training Materials</a:t>
            </a:r>
          </a:p>
          <a:p>
            <a:pPr marL="342900" indent="-342900">
              <a:buFont typeface="Wingdings" panose="05000000000000000000" pitchFamily="2" charset="2"/>
              <a:buChar char="ü"/>
            </a:pPr>
            <a:r>
              <a:rPr lang="en-US" dirty="0"/>
              <a:t>Training Videos</a:t>
            </a:r>
          </a:p>
          <a:p>
            <a:pPr marL="342900" indent="-342900">
              <a:buFont typeface="Wingdings" panose="05000000000000000000" pitchFamily="2" charset="2"/>
              <a:buChar char="ü"/>
            </a:pPr>
            <a:r>
              <a:rPr lang="en-US" dirty="0"/>
              <a:t>Training Checklists</a:t>
            </a:r>
          </a:p>
          <a:p>
            <a:pPr marL="342900" indent="-342900">
              <a:buFont typeface="Wingdings" panose="05000000000000000000" pitchFamily="2" charset="2"/>
              <a:buChar char="ü"/>
            </a:pPr>
            <a:r>
              <a:rPr lang="en-US" dirty="0"/>
              <a:t>Operator’s Manuals</a:t>
            </a:r>
          </a:p>
          <a:p>
            <a:pPr marL="342900" indent="-342900">
              <a:buFont typeface="Wingdings" panose="05000000000000000000" pitchFamily="2" charset="2"/>
              <a:buChar char="ü"/>
            </a:pPr>
            <a:endParaRPr lang="en-US" dirty="0"/>
          </a:p>
          <a:p>
            <a:endParaRPr lang="en-US" dirty="0"/>
          </a:p>
        </p:txBody>
      </p:sp>
    </p:spTree>
    <p:extLst>
      <p:ext uri="{BB962C8B-B14F-4D97-AF65-F5344CB8AC3E}">
        <p14:creationId xmlns:p14="http://schemas.microsoft.com/office/powerpoint/2010/main" val="954621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CDFEA-62DF-4D25-8D49-89157CE7B5DA}"/>
              </a:ext>
            </a:extLst>
          </p:cNvPr>
          <p:cNvSpPr>
            <a:spLocks noGrp="1"/>
          </p:cNvSpPr>
          <p:nvPr>
            <p:ph type="title"/>
          </p:nvPr>
        </p:nvSpPr>
        <p:spPr/>
        <p:txBody>
          <a:bodyPr/>
          <a:lstStyle/>
          <a:p>
            <a:r>
              <a:rPr lang="en-US" dirty="0"/>
              <a:t>Customer Login to Access the Partner Portal </a:t>
            </a:r>
          </a:p>
        </p:txBody>
      </p:sp>
      <p:sp>
        <p:nvSpPr>
          <p:cNvPr id="3" name="Text Placeholder 2">
            <a:extLst>
              <a:ext uri="{FF2B5EF4-FFF2-40B4-BE49-F238E27FC236}">
                <a16:creationId xmlns:a16="http://schemas.microsoft.com/office/drawing/2014/main" id="{0867D788-E5B8-4B5B-B2C3-BBEF066E7856}"/>
              </a:ext>
            </a:extLst>
          </p:cNvPr>
          <p:cNvSpPr>
            <a:spLocks noGrp="1"/>
          </p:cNvSpPr>
          <p:nvPr>
            <p:ph type="body" sz="quarter" idx="11"/>
          </p:nvPr>
        </p:nvSpPr>
        <p:spPr/>
        <p:txBody>
          <a:bodyPr/>
          <a:lstStyle/>
          <a:p>
            <a:r>
              <a:rPr lang="en-US" dirty="0"/>
              <a:t>You can click on </a:t>
            </a:r>
            <a:r>
              <a:rPr lang="en-US" b="1" dirty="0"/>
              <a:t>any</a:t>
            </a:r>
            <a:r>
              <a:rPr lang="en-US" dirty="0"/>
              <a:t> of the three buttons to access the Partner Portal </a:t>
            </a:r>
          </a:p>
        </p:txBody>
      </p:sp>
      <p:pic>
        <p:nvPicPr>
          <p:cNvPr id="5" name="Picture 4" descr="Graphical user interface, application&#10;&#10;Description automatically generated">
            <a:extLst>
              <a:ext uri="{FF2B5EF4-FFF2-40B4-BE49-F238E27FC236}">
                <a16:creationId xmlns:a16="http://schemas.microsoft.com/office/drawing/2014/main" id="{552A7746-D7BB-4259-9900-31B6F80AF3FC}"/>
              </a:ext>
            </a:extLst>
          </p:cNvPr>
          <p:cNvPicPr>
            <a:picLocks noChangeAspect="1"/>
          </p:cNvPicPr>
          <p:nvPr/>
        </p:nvPicPr>
        <p:blipFill>
          <a:blip r:embed="rId2"/>
          <a:stretch>
            <a:fillRect/>
          </a:stretch>
        </p:blipFill>
        <p:spPr>
          <a:xfrm>
            <a:off x="1257299" y="2298725"/>
            <a:ext cx="4715533" cy="1381318"/>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FAF39E70-63AD-469B-874F-B575C6574B1B}"/>
              </a:ext>
            </a:extLst>
          </p:cNvPr>
          <p:cNvPicPr>
            <a:picLocks noChangeAspect="1"/>
          </p:cNvPicPr>
          <p:nvPr/>
        </p:nvPicPr>
        <p:blipFill rotWithShape="1">
          <a:blip r:embed="rId3"/>
          <a:srcRect l="689" t="24918" r="-689" b="2328"/>
          <a:stretch/>
        </p:blipFill>
        <p:spPr>
          <a:xfrm>
            <a:off x="6189785" y="3417285"/>
            <a:ext cx="3905795" cy="2198109"/>
          </a:xfrm>
          <a:prstGeom prst="rect">
            <a:avLst/>
          </a:prstGeom>
          <a:ln>
            <a:solidFill>
              <a:schemeClr val="tx1"/>
            </a:solidFill>
          </a:ln>
        </p:spPr>
      </p:pic>
      <p:pic>
        <p:nvPicPr>
          <p:cNvPr id="9" name="Picture 8" descr="Graphical user interface, text, application, chat or text message&#10;&#10;Description automatically generated">
            <a:extLst>
              <a:ext uri="{FF2B5EF4-FFF2-40B4-BE49-F238E27FC236}">
                <a16:creationId xmlns:a16="http://schemas.microsoft.com/office/drawing/2014/main" id="{773F9704-17B1-4E5F-B8CB-10E1659B1B62}"/>
              </a:ext>
            </a:extLst>
          </p:cNvPr>
          <p:cNvPicPr>
            <a:picLocks noChangeAspect="1"/>
          </p:cNvPicPr>
          <p:nvPr/>
        </p:nvPicPr>
        <p:blipFill>
          <a:blip r:embed="rId4"/>
          <a:stretch>
            <a:fillRect/>
          </a:stretch>
        </p:blipFill>
        <p:spPr>
          <a:xfrm>
            <a:off x="647601" y="4445025"/>
            <a:ext cx="4079205" cy="1381318"/>
          </a:xfrm>
          <a:prstGeom prst="rect">
            <a:avLst/>
          </a:prstGeom>
          <a:noFill/>
          <a:ln>
            <a:solidFill>
              <a:schemeClr val="tx1"/>
            </a:solidFill>
          </a:ln>
        </p:spPr>
      </p:pic>
      <p:sp>
        <p:nvSpPr>
          <p:cNvPr id="10" name="Arrow: Left 9">
            <a:extLst>
              <a:ext uri="{FF2B5EF4-FFF2-40B4-BE49-F238E27FC236}">
                <a16:creationId xmlns:a16="http://schemas.microsoft.com/office/drawing/2014/main" id="{A3D5FCF3-108E-415A-92FC-80AE25B91A40}"/>
              </a:ext>
            </a:extLst>
          </p:cNvPr>
          <p:cNvSpPr/>
          <p:nvPr/>
        </p:nvSpPr>
        <p:spPr>
          <a:xfrm>
            <a:off x="6096000" y="2509325"/>
            <a:ext cx="419098" cy="1195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1" name="Arrow: Left 10">
            <a:extLst>
              <a:ext uri="{FF2B5EF4-FFF2-40B4-BE49-F238E27FC236}">
                <a16:creationId xmlns:a16="http://schemas.microsoft.com/office/drawing/2014/main" id="{FA956EE3-59CE-4C5A-8CDF-A4A59B06BFBB}"/>
              </a:ext>
            </a:extLst>
          </p:cNvPr>
          <p:cNvSpPr/>
          <p:nvPr/>
        </p:nvSpPr>
        <p:spPr>
          <a:xfrm>
            <a:off x="9341173" y="5083908"/>
            <a:ext cx="400704" cy="1230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2" name="Arrow: Left 11">
            <a:extLst>
              <a:ext uri="{FF2B5EF4-FFF2-40B4-BE49-F238E27FC236}">
                <a16:creationId xmlns:a16="http://schemas.microsoft.com/office/drawing/2014/main" id="{91740A13-6855-4E4B-862B-33683D4455C9}"/>
              </a:ext>
            </a:extLst>
          </p:cNvPr>
          <p:cNvSpPr/>
          <p:nvPr/>
        </p:nvSpPr>
        <p:spPr>
          <a:xfrm>
            <a:off x="4396153" y="5398477"/>
            <a:ext cx="425435" cy="1426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1046AC15-83A2-480A-AD20-AA6D1ACD01C8}"/>
              </a:ext>
            </a:extLst>
          </p:cNvPr>
          <p:cNvSpPr txBox="1"/>
          <p:nvPr/>
        </p:nvSpPr>
        <p:spPr>
          <a:xfrm>
            <a:off x="6666682" y="2298725"/>
            <a:ext cx="21695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sym typeface="Arial"/>
              </a:rPr>
              <a:t>Top right of the home page</a:t>
            </a:r>
          </a:p>
        </p:txBody>
      </p:sp>
      <p:sp>
        <p:nvSpPr>
          <p:cNvPr id="8" name="Arrow: Left 7">
            <a:extLst>
              <a:ext uri="{FF2B5EF4-FFF2-40B4-BE49-F238E27FC236}">
                <a16:creationId xmlns:a16="http://schemas.microsoft.com/office/drawing/2014/main" id="{09480161-0368-404B-B104-0984F0A52E5D}"/>
              </a:ext>
            </a:extLst>
          </p:cNvPr>
          <p:cNvSpPr/>
          <p:nvPr/>
        </p:nvSpPr>
        <p:spPr>
          <a:xfrm>
            <a:off x="9031571" y="3710153"/>
            <a:ext cx="509954" cy="1428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43BAA0A5-70EA-4CAE-8F06-805965FC41B7}"/>
              </a:ext>
            </a:extLst>
          </p:cNvPr>
          <p:cNvSpPr txBox="1"/>
          <p:nvPr/>
        </p:nvSpPr>
        <p:spPr>
          <a:xfrm>
            <a:off x="10095580" y="3983360"/>
            <a:ext cx="19343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sym typeface="Arial"/>
              </a:rPr>
              <a:t>Click on Contact Us then select Partner Portal </a:t>
            </a:r>
          </a:p>
        </p:txBody>
      </p:sp>
      <p:sp>
        <p:nvSpPr>
          <p:cNvPr id="14" name="TextBox 13">
            <a:extLst>
              <a:ext uri="{FF2B5EF4-FFF2-40B4-BE49-F238E27FC236}">
                <a16:creationId xmlns:a16="http://schemas.microsoft.com/office/drawing/2014/main" id="{89805F49-706D-409B-AA63-3145A06D0FFB}"/>
              </a:ext>
            </a:extLst>
          </p:cNvPr>
          <p:cNvSpPr txBox="1"/>
          <p:nvPr/>
        </p:nvSpPr>
        <p:spPr>
          <a:xfrm>
            <a:off x="2479431" y="5771467"/>
            <a:ext cx="37103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sym typeface="Arial"/>
              </a:rPr>
              <a:t>Click on Software Updates on the bottom of the home page </a:t>
            </a:r>
          </a:p>
        </p:txBody>
      </p:sp>
    </p:spTree>
    <p:extLst>
      <p:ext uri="{BB962C8B-B14F-4D97-AF65-F5344CB8AC3E}">
        <p14:creationId xmlns:p14="http://schemas.microsoft.com/office/powerpoint/2010/main" val="95426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F77F-CED8-4CB7-8A78-A6582ABCCB48}"/>
              </a:ext>
            </a:extLst>
          </p:cNvPr>
          <p:cNvSpPr>
            <a:spLocks noGrp="1"/>
          </p:cNvSpPr>
          <p:nvPr>
            <p:ph type="title"/>
          </p:nvPr>
        </p:nvSpPr>
        <p:spPr/>
        <p:txBody>
          <a:bodyPr/>
          <a:lstStyle/>
          <a:p>
            <a:r>
              <a:rPr lang="en-US" dirty="0"/>
              <a:t>Complete the Form to Create Your Account </a:t>
            </a:r>
          </a:p>
        </p:txBody>
      </p:sp>
      <p:pic>
        <p:nvPicPr>
          <p:cNvPr id="5" name="Picture 4">
            <a:extLst>
              <a:ext uri="{FF2B5EF4-FFF2-40B4-BE49-F238E27FC236}">
                <a16:creationId xmlns:a16="http://schemas.microsoft.com/office/drawing/2014/main" id="{BF7250D6-A636-4E6C-A783-5EA476D80A09}"/>
              </a:ext>
            </a:extLst>
          </p:cNvPr>
          <p:cNvPicPr>
            <a:picLocks noChangeAspect="1"/>
          </p:cNvPicPr>
          <p:nvPr/>
        </p:nvPicPr>
        <p:blipFill>
          <a:blip r:embed="rId2"/>
          <a:stretch>
            <a:fillRect/>
          </a:stretch>
        </p:blipFill>
        <p:spPr>
          <a:xfrm>
            <a:off x="3907538" y="2077095"/>
            <a:ext cx="3972479" cy="4096322"/>
          </a:xfrm>
          <a:prstGeom prst="rect">
            <a:avLst/>
          </a:prstGeom>
        </p:spPr>
      </p:pic>
      <p:sp>
        <p:nvSpPr>
          <p:cNvPr id="6" name="Oval 5">
            <a:extLst>
              <a:ext uri="{FF2B5EF4-FFF2-40B4-BE49-F238E27FC236}">
                <a16:creationId xmlns:a16="http://schemas.microsoft.com/office/drawing/2014/main" id="{DBD67533-3970-4D1A-B76B-1E79B313EEDA}"/>
              </a:ext>
            </a:extLst>
          </p:cNvPr>
          <p:cNvSpPr/>
          <p:nvPr/>
        </p:nvSpPr>
        <p:spPr>
          <a:xfrm>
            <a:off x="3907538" y="4295221"/>
            <a:ext cx="3829692" cy="127488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78EDB8BC-A6CC-4C37-BBA9-1949BC0030F0}"/>
              </a:ext>
            </a:extLst>
          </p:cNvPr>
          <p:cNvSpPr txBox="1"/>
          <p:nvPr/>
        </p:nvSpPr>
        <p:spPr>
          <a:xfrm>
            <a:off x="8214125" y="4528038"/>
            <a:ext cx="26201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sym typeface="Arial"/>
              </a:rPr>
              <a:t>Select HD03 from the dropdown box </a:t>
            </a:r>
          </a:p>
        </p:txBody>
      </p:sp>
      <p:sp>
        <p:nvSpPr>
          <p:cNvPr id="8" name="TextBox 7">
            <a:extLst>
              <a:ext uri="{FF2B5EF4-FFF2-40B4-BE49-F238E27FC236}">
                <a16:creationId xmlns:a16="http://schemas.microsoft.com/office/drawing/2014/main" id="{3A500E33-146A-45DC-8F03-59DB94BE7963}"/>
              </a:ext>
            </a:extLst>
          </p:cNvPr>
          <p:cNvSpPr txBox="1"/>
          <p:nvPr/>
        </p:nvSpPr>
        <p:spPr>
          <a:xfrm>
            <a:off x="509953" y="3094892"/>
            <a:ext cx="306347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sym typeface="Arial"/>
              </a:rPr>
              <a:t>Use a facility email address if your facility has a general email address.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sym typeface="Arial"/>
              </a:rPr>
              <a:t>Notifications about your HD03 will be sent to the email used to register.  </a:t>
            </a:r>
          </a:p>
        </p:txBody>
      </p:sp>
    </p:spTree>
    <p:extLst>
      <p:ext uri="{BB962C8B-B14F-4D97-AF65-F5344CB8AC3E}">
        <p14:creationId xmlns:p14="http://schemas.microsoft.com/office/powerpoint/2010/main" val="2149866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5E0F-7EE5-47C2-915A-9289A8FE0984}"/>
              </a:ext>
            </a:extLst>
          </p:cNvPr>
          <p:cNvSpPr>
            <a:spLocks noGrp="1"/>
          </p:cNvSpPr>
          <p:nvPr>
            <p:ph type="title"/>
          </p:nvPr>
        </p:nvSpPr>
        <p:spPr>
          <a:xfrm>
            <a:off x="357775" y="574855"/>
            <a:ext cx="10355092" cy="671433"/>
          </a:xfrm>
        </p:spPr>
        <p:txBody>
          <a:bodyPr/>
          <a:lstStyle/>
          <a:p>
            <a:r>
              <a:rPr lang="en-US" dirty="0"/>
              <a:t>Set up for Access </a:t>
            </a:r>
            <a:r>
              <a:rPr lang="en-US"/>
              <a:t>Flow Measurement:</a:t>
            </a:r>
            <a:endParaRPr lang="en-US" dirty="0"/>
          </a:p>
        </p:txBody>
      </p:sp>
      <p:sp>
        <p:nvSpPr>
          <p:cNvPr id="3" name="Text Placeholder 2">
            <a:extLst>
              <a:ext uri="{FF2B5EF4-FFF2-40B4-BE49-F238E27FC236}">
                <a16:creationId xmlns:a16="http://schemas.microsoft.com/office/drawing/2014/main" id="{AE021462-7A23-4072-9078-BF2A9248F86A}"/>
              </a:ext>
            </a:extLst>
          </p:cNvPr>
          <p:cNvSpPr>
            <a:spLocks noGrp="1"/>
          </p:cNvSpPr>
          <p:nvPr>
            <p:ph type="body" sz="quarter" idx="11"/>
          </p:nvPr>
        </p:nvSpPr>
        <p:spPr>
          <a:xfrm>
            <a:off x="487071" y="1372608"/>
            <a:ext cx="10096500" cy="4834467"/>
          </a:xfrm>
        </p:spPr>
        <p:txBody>
          <a:bodyPr/>
          <a:lstStyle/>
          <a:p>
            <a:r>
              <a:rPr lang="en-US" dirty="0"/>
              <a:t>Utilize the steps detailed in the </a:t>
            </a:r>
            <a:r>
              <a:rPr lang="en-US" b="1" dirty="0"/>
              <a:t>HD03 Hemodialysis Monitor: Delivered Flow, Recirculation, and Access Flow PowerPoint Training Introduction </a:t>
            </a:r>
            <a:r>
              <a:rPr lang="en-US" dirty="0"/>
              <a:t>to select the proper bloodlines (tubing), sensor placement, basic troubleshooting, and disinfection procedures. </a:t>
            </a:r>
          </a:p>
        </p:txBody>
      </p:sp>
      <p:pic>
        <p:nvPicPr>
          <p:cNvPr id="7" name="Picture 6" descr="Two people sitting in a room&#10;&#10;Description automatically generated">
            <a:extLst>
              <a:ext uri="{FF2B5EF4-FFF2-40B4-BE49-F238E27FC236}">
                <a16:creationId xmlns:a16="http://schemas.microsoft.com/office/drawing/2014/main" id="{5A954AEE-283E-46D5-B264-806F537CB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3825" y="3038583"/>
            <a:ext cx="5269993" cy="3515096"/>
          </a:xfrm>
          <a:prstGeom prst="rect">
            <a:avLst/>
          </a:prstGeom>
        </p:spPr>
      </p:pic>
    </p:spTree>
    <p:extLst>
      <p:ext uri="{BB962C8B-B14F-4D97-AF65-F5344CB8AC3E}">
        <p14:creationId xmlns:p14="http://schemas.microsoft.com/office/powerpoint/2010/main" val="2357356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8297-B46C-45A8-8A65-E4638614A4F6}"/>
              </a:ext>
            </a:extLst>
          </p:cNvPr>
          <p:cNvSpPr>
            <a:spLocks noGrp="1"/>
          </p:cNvSpPr>
          <p:nvPr>
            <p:ph type="title"/>
          </p:nvPr>
        </p:nvSpPr>
        <p:spPr/>
        <p:txBody>
          <a:bodyPr/>
          <a:lstStyle/>
          <a:p>
            <a:r>
              <a:rPr lang="en-US" dirty="0"/>
              <a:t>Partner Portal Home Page </a:t>
            </a:r>
          </a:p>
        </p:txBody>
      </p:sp>
      <p:pic>
        <p:nvPicPr>
          <p:cNvPr id="4" name="Picture 3">
            <a:extLst>
              <a:ext uri="{FF2B5EF4-FFF2-40B4-BE49-F238E27FC236}">
                <a16:creationId xmlns:a16="http://schemas.microsoft.com/office/drawing/2014/main" id="{12140FD1-005E-45B5-8B73-98650865DA2E}"/>
              </a:ext>
            </a:extLst>
          </p:cNvPr>
          <p:cNvPicPr>
            <a:picLocks noChangeAspect="1"/>
          </p:cNvPicPr>
          <p:nvPr/>
        </p:nvPicPr>
        <p:blipFill>
          <a:blip r:embed="rId2"/>
          <a:stretch>
            <a:fillRect/>
          </a:stretch>
        </p:blipFill>
        <p:spPr>
          <a:xfrm>
            <a:off x="3391566" y="3353006"/>
            <a:ext cx="4907705" cy="3334801"/>
          </a:xfrm>
          <a:prstGeom prst="rect">
            <a:avLst/>
          </a:prstGeom>
        </p:spPr>
      </p:pic>
      <p:sp>
        <p:nvSpPr>
          <p:cNvPr id="3" name="Text Placeholder 2">
            <a:extLst>
              <a:ext uri="{FF2B5EF4-FFF2-40B4-BE49-F238E27FC236}">
                <a16:creationId xmlns:a16="http://schemas.microsoft.com/office/drawing/2014/main" id="{48C289A5-973E-4001-90C7-FAB359678E94}"/>
              </a:ext>
            </a:extLst>
          </p:cNvPr>
          <p:cNvSpPr>
            <a:spLocks noGrp="1"/>
          </p:cNvSpPr>
          <p:nvPr>
            <p:ph type="body" sz="quarter" idx="11"/>
          </p:nvPr>
        </p:nvSpPr>
        <p:spPr>
          <a:xfrm>
            <a:off x="782515" y="1793632"/>
            <a:ext cx="10152186" cy="4691836"/>
          </a:xfrm>
        </p:spPr>
        <p:txBody>
          <a:bodyPr/>
          <a:lstStyle/>
          <a:p>
            <a:r>
              <a:rPr lang="en-US" dirty="0"/>
              <a:t>You can save the password on your computer and then the password will auto populate and it will go right to the Partner Portal </a:t>
            </a:r>
          </a:p>
        </p:txBody>
      </p:sp>
    </p:spTree>
    <p:extLst>
      <p:ext uri="{BB962C8B-B14F-4D97-AF65-F5344CB8AC3E}">
        <p14:creationId xmlns:p14="http://schemas.microsoft.com/office/powerpoint/2010/main" val="59481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CDC9-85C2-44F2-AAA4-629AEAA963C0}"/>
              </a:ext>
            </a:extLst>
          </p:cNvPr>
          <p:cNvSpPr>
            <a:spLocks noGrp="1"/>
          </p:cNvSpPr>
          <p:nvPr>
            <p:ph type="title"/>
          </p:nvPr>
        </p:nvSpPr>
        <p:spPr/>
        <p:txBody>
          <a:bodyPr/>
          <a:lstStyle/>
          <a:p>
            <a:r>
              <a:rPr lang="en-US" dirty="0"/>
              <a:t>Partner Portal Home Page </a:t>
            </a:r>
          </a:p>
        </p:txBody>
      </p:sp>
      <p:sp>
        <p:nvSpPr>
          <p:cNvPr id="3" name="Text Placeholder 2">
            <a:extLst>
              <a:ext uri="{FF2B5EF4-FFF2-40B4-BE49-F238E27FC236}">
                <a16:creationId xmlns:a16="http://schemas.microsoft.com/office/drawing/2014/main" id="{EB529937-3B13-4636-BBAD-BE367D3B18D0}"/>
              </a:ext>
            </a:extLst>
          </p:cNvPr>
          <p:cNvSpPr>
            <a:spLocks noGrp="1"/>
          </p:cNvSpPr>
          <p:nvPr>
            <p:ph type="body" sz="quarter" idx="11"/>
          </p:nvPr>
        </p:nvSpPr>
        <p:spPr/>
        <p:txBody>
          <a:bodyPr/>
          <a:lstStyle/>
          <a:p>
            <a:r>
              <a:rPr lang="en-US" dirty="0"/>
              <a:t>Click on HD03 Customer </a:t>
            </a: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DC696415-E572-410C-AE11-362220522552}"/>
              </a:ext>
            </a:extLst>
          </p:cNvPr>
          <p:cNvPicPr>
            <a:picLocks noChangeAspect="1"/>
          </p:cNvPicPr>
          <p:nvPr/>
        </p:nvPicPr>
        <p:blipFill>
          <a:blip r:embed="rId2"/>
          <a:stretch>
            <a:fillRect/>
          </a:stretch>
        </p:blipFill>
        <p:spPr>
          <a:xfrm>
            <a:off x="114300" y="2126564"/>
            <a:ext cx="12192000" cy="2754339"/>
          </a:xfrm>
          <a:prstGeom prst="rect">
            <a:avLst/>
          </a:prstGeom>
        </p:spPr>
      </p:pic>
      <p:sp>
        <p:nvSpPr>
          <p:cNvPr id="8" name="Arrow: Left 7">
            <a:extLst>
              <a:ext uri="{FF2B5EF4-FFF2-40B4-BE49-F238E27FC236}">
                <a16:creationId xmlns:a16="http://schemas.microsoft.com/office/drawing/2014/main" id="{3B1EEC46-5EC2-4893-8D85-EABCFC2BFDAD}"/>
              </a:ext>
            </a:extLst>
          </p:cNvPr>
          <p:cNvSpPr/>
          <p:nvPr/>
        </p:nvSpPr>
        <p:spPr>
          <a:xfrm rot="5400000">
            <a:off x="7762789" y="4901630"/>
            <a:ext cx="345413" cy="2031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70956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8297-B46C-45A8-8A65-E4638614A4F6}"/>
              </a:ext>
            </a:extLst>
          </p:cNvPr>
          <p:cNvSpPr>
            <a:spLocks noGrp="1"/>
          </p:cNvSpPr>
          <p:nvPr>
            <p:ph type="title"/>
          </p:nvPr>
        </p:nvSpPr>
        <p:spPr/>
        <p:txBody>
          <a:bodyPr/>
          <a:lstStyle/>
          <a:p>
            <a:r>
              <a:rPr lang="en-US" dirty="0"/>
              <a:t>Partner Portal Home Page </a:t>
            </a:r>
          </a:p>
        </p:txBody>
      </p:sp>
      <p:pic>
        <p:nvPicPr>
          <p:cNvPr id="4" name="Picture 3">
            <a:extLst>
              <a:ext uri="{FF2B5EF4-FFF2-40B4-BE49-F238E27FC236}">
                <a16:creationId xmlns:a16="http://schemas.microsoft.com/office/drawing/2014/main" id="{12140FD1-005E-45B5-8B73-98650865DA2E}"/>
              </a:ext>
            </a:extLst>
          </p:cNvPr>
          <p:cNvPicPr>
            <a:picLocks noChangeAspect="1"/>
          </p:cNvPicPr>
          <p:nvPr/>
        </p:nvPicPr>
        <p:blipFill>
          <a:blip r:embed="rId2"/>
          <a:stretch>
            <a:fillRect/>
          </a:stretch>
        </p:blipFill>
        <p:spPr>
          <a:xfrm>
            <a:off x="3391566" y="3353006"/>
            <a:ext cx="4907705" cy="3334801"/>
          </a:xfrm>
          <a:prstGeom prst="rect">
            <a:avLst/>
          </a:prstGeom>
        </p:spPr>
      </p:pic>
      <p:sp>
        <p:nvSpPr>
          <p:cNvPr id="3" name="Text Placeholder 2">
            <a:extLst>
              <a:ext uri="{FF2B5EF4-FFF2-40B4-BE49-F238E27FC236}">
                <a16:creationId xmlns:a16="http://schemas.microsoft.com/office/drawing/2014/main" id="{48C289A5-973E-4001-90C7-FAB359678E94}"/>
              </a:ext>
            </a:extLst>
          </p:cNvPr>
          <p:cNvSpPr>
            <a:spLocks noGrp="1"/>
          </p:cNvSpPr>
          <p:nvPr>
            <p:ph type="body" sz="quarter" idx="11"/>
          </p:nvPr>
        </p:nvSpPr>
        <p:spPr>
          <a:xfrm>
            <a:off x="782515" y="1793632"/>
            <a:ext cx="10152186" cy="4691836"/>
          </a:xfrm>
        </p:spPr>
        <p:txBody>
          <a:bodyPr/>
          <a:lstStyle/>
          <a:p>
            <a:r>
              <a:rPr lang="en-US" dirty="0"/>
              <a:t>You can save the password on your computer and then the password will auto populate and it will go right to the Partner Portal </a:t>
            </a:r>
          </a:p>
        </p:txBody>
      </p:sp>
    </p:spTree>
    <p:extLst>
      <p:ext uri="{BB962C8B-B14F-4D97-AF65-F5344CB8AC3E}">
        <p14:creationId xmlns:p14="http://schemas.microsoft.com/office/powerpoint/2010/main" val="858086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C1B3-C4BA-45AB-B5E1-CB95A1D8EB5F}"/>
              </a:ext>
            </a:extLst>
          </p:cNvPr>
          <p:cNvSpPr>
            <a:spLocks noGrp="1"/>
          </p:cNvSpPr>
          <p:nvPr>
            <p:ph type="title"/>
          </p:nvPr>
        </p:nvSpPr>
        <p:spPr/>
        <p:txBody>
          <a:bodyPr>
            <a:normAutofit/>
          </a:bodyPr>
          <a:lstStyle/>
          <a:p>
            <a:r>
              <a:rPr lang="en-US" dirty="0"/>
              <a:t>Partner Portal  </a:t>
            </a:r>
          </a:p>
        </p:txBody>
      </p:sp>
      <p:sp>
        <p:nvSpPr>
          <p:cNvPr id="3" name="Rectangle 2">
            <a:extLst>
              <a:ext uri="{FF2B5EF4-FFF2-40B4-BE49-F238E27FC236}">
                <a16:creationId xmlns:a16="http://schemas.microsoft.com/office/drawing/2014/main" id="{048D0568-B570-4792-B085-82C2D3134373}"/>
              </a:ext>
            </a:extLst>
          </p:cNvPr>
          <p:cNvSpPr/>
          <p:nvPr/>
        </p:nvSpPr>
        <p:spPr>
          <a:xfrm>
            <a:off x="5969000" y="3263900"/>
            <a:ext cx="863600" cy="254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descr="Graphical user interface, text, application&#10;&#10;Description automatically generated">
            <a:extLst>
              <a:ext uri="{FF2B5EF4-FFF2-40B4-BE49-F238E27FC236}">
                <a16:creationId xmlns:a16="http://schemas.microsoft.com/office/drawing/2014/main" id="{B144498A-8CCB-48E2-B053-B30E4E1FC0A8}"/>
              </a:ext>
            </a:extLst>
          </p:cNvPr>
          <p:cNvPicPr>
            <a:picLocks noChangeAspect="1"/>
          </p:cNvPicPr>
          <p:nvPr/>
        </p:nvPicPr>
        <p:blipFill>
          <a:blip r:embed="rId2"/>
          <a:stretch>
            <a:fillRect/>
          </a:stretch>
        </p:blipFill>
        <p:spPr>
          <a:xfrm>
            <a:off x="323820" y="1690522"/>
            <a:ext cx="6253803" cy="36547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A0F643B-E9C6-4C4A-B2C4-BEAF386F44C1}"/>
              </a:ext>
            </a:extLst>
          </p:cNvPr>
          <p:cNvPicPr>
            <a:picLocks noChangeAspect="1"/>
          </p:cNvPicPr>
          <p:nvPr/>
        </p:nvPicPr>
        <p:blipFill>
          <a:blip r:embed="rId3"/>
          <a:stretch>
            <a:fillRect/>
          </a:stretch>
        </p:blipFill>
        <p:spPr>
          <a:xfrm>
            <a:off x="5455064" y="3124922"/>
            <a:ext cx="5417279" cy="3524942"/>
          </a:xfrm>
          <a:prstGeom prst="rect">
            <a:avLst/>
          </a:prstGeom>
        </p:spPr>
      </p:pic>
      <p:sp>
        <p:nvSpPr>
          <p:cNvPr id="9" name="TextBox 8">
            <a:extLst>
              <a:ext uri="{FF2B5EF4-FFF2-40B4-BE49-F238E27FC236}">
                <a16:creationId xmlns:a16="http://schemas.microsoft.com/office/drawing/2014/main" id="{29597009-042D-43B6-A578-270E093F9359}"/>
              </a:ext>
            </a:extLst>
          </p:cNvPr>
          <p:cNvSpPr txBox="1"/>
          <p:nvPr/>
        </p:nvSpPr>
        <p:spPr>
          <a:xfrm>
            <a:off x="2751992" y="5345277"/>
            <a:ext cx="27871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Scroll down on the page to find the Tubing List, Software Updates &amp; Manuals  </a:t>
            </a:r>
          </a:p>
        </p:txBody>
      </p:sp>
    </p:spTree>
    <p:extLst>
      <p:ext uri="{BB962C8B-B14F-4D97-AF65-F5344CB8AC3E}">
        <p14:creationId xmlns:p14="http://schemas.microsoft.com/office/powerpoint/2010/main" val="900384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F8B2-848A-48B8-8EEF-6B6BDF572D8B}"/>
              </a:ext>
            </a:extLst>
          </p:cNvPr>
          <p:cNvSpPr>
            <a:spLocks noGrp="1"/>
          </p:cNvSpPr>
          <p:nvPr>
            <p:ph type="title"/>
          </p:nvPr>
        </p:nvSpPr>
        <p:spPr/>
        <p:txBody>
          <a:bodyPr/>
          <a:lstStyle/>
          <a:p>
            <a:r>
              <a:rPr lang="en-US" dirty="0"/>
              <a:t>Access Flow Measurement Method  </a:t>
            </a:r>
          </a:p>
        </p:txBody>
      </p:sp>
      <p:sp>
        <p:nvSpPr>
          <p:cNvPr id="3" name="Text Placeholder 2">
            <a:extLst>
              <a:ext uri="{FF2B5EF4-FFF2-40B4-BE49-F238E27FC236}">
                <a16:creationId xmlns:a16="http://schemas.microsoft.com/office/drawing/2014/main" id="{7951E7D6-F952-4D5D-AED5-B87CF22F3A16}"/>
              </a:ext>
            </a:extLst>
          </p:cNvPr>
          <p:cNvSpPr>
            <a:spLocks noGrp="1"/>
          </p:cNvSpPr>
          <p:nvPr>
            <p:ph type="body" sz="quarter" idx="11"/>
          </p:nvPr>
        </p:nvSpPr>
        <p:spPr/>
        <p:txBody>
          <a:bodyPr/>
          <a:lstStyle/>
          <a:p>
            <a:endParaRPr lang="en-US" dirty="0"/>
          </a:p>
          <a:p>
            <a:endParaRPr lang="en-US" dirty="0"/>
          </a:p>
          <a:p>
            <a:endParaRPr lang="en-US" dirty="0"/>
          </a:p>
        </p:txBody>
      </p:sp>
      <p:pic>
        <p:nvPicPr>
          <p:cNvPr id="4" name="Picture 3">
            <a:extLst>
              <a:ext uri="{FF2B5EF4-FFF2-40B4-BE49-F238E27FC236}">
                <a16:creationId xmlns:a16="http://schemas.microsoft.com/office/drawing/2014/main" id="{4DFE2F61-CC96-49F5-8DE1-A6EB4251EF9F}"/>
              </a:ext>
            </a:extLst>
          </p:cNvPr>
          <p:cNvPicPr>
            <a:picLocks noChangeAspect="1"/>
          </p:cNvPicPr>
          <p:nvPr/>
        </p:nvPicPr>
        <p:blipFill>
          <a:blip r:embed="rId2"/>
          <a:stretch>
            <a:fillRect/>
          </a:stretch>
        </p:blipFill>
        <p:spPr>
          <a:xfrm>
            <a:off x="3381375" y="2477558"/>
            <a:ext cx="5429250" cy="3181350"/>
          </a:xfrm>
          <a:prstGeom prst="rect">
            <a:avLst/>
          </a:prstGeom>
        </p:spPr>
      </p:pic>
      <p:sp>
        <p:nvSpPr>
          <p:cNvPr id="5" name="Rectangle 4">
            <a:extLst>
              <a:ext uri="{FF2B5EF4-FFF2-40B4-BE49-F238E27FC236}">
                <a16:creationId xmlns:a16="http://schemas.microsoft.com/office/drawing/2014/main" id="{8A6B5096-A9F0-4325-A7BA-4F80EC4EF6B8}"/>
              </a:ext>
            </a:extLst>
          </p:cNvPr>
          <p:cNvSpPr/>
          <p:nvPr/>
        </p:nvSpPr>
        <p:spPr>
          <a:xfrm>
            <a:off x="3505200" y="4991100"/>
            <a:ext cx="495300"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267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4D82-8DBA-46C9-BA1B-CA550D56E2D9}"/>
              </a:ext>
            </a:extLst>
          </p:cNvPr>
          <p:cNvSpPr>
            <a:spLocks noGrp="1"/>
          </p:cNvSpPr>
          <p:nvPr>
            <p:ph type="title"/>
          </p:nvPr>
        </p:nvSpPr>
        <p:spPr/>
        <p:txBody>
          <a:bodyPr>
            <a:normAutofit fontScale="90000"/>
          </a:bodyPr>
          <a:lstStyle/>
          <a:p>
            <a:r>
              <a:rPr lang="en-US" dirty="0"/>
              <a:t>Access Flow Measurement Method – How it Works</a:t>
            </a:r>
          </a:p>
        </p:txBody>
      </p:sp>
      <p:sp>
        <p:nvSpPr>
          <p:cNvPr id="3" name="Text Placeholder 2">
            <a:extLst>
              <a:ext uri="{FF2B5EF4-FFF2-40B4-BE49-F238E27FC236}">
                <a16:creationId xmlns:a16="http://schemas.microsoft.com/office/drawing/2014/main" id="{FF8D249A-05DB-4D5B-97CE-C594DCED958C}"/>
              </a:ext>
            </a:extLst>
          </p:cNvPr>
          <p:cNvSpPr>
            <a:spLocks noGrp="1"/>
          </p:cNvSpPr>
          <p:nvPr>
            <p:ph type="body" sz="quarter" idx="11"/>
          </p:nvPr>
        </p:nvSpPr>
        <p:spPr>
          <a:xfrm>
            <a:off x="838201" y="1651000"/>
            <a:ext cx="9817358" cy="4706668"/>
          </a:xfrm>
        </p:spPr>
        <p:txBody>
          <a:bodyPr>
            <a:normAutofit lnSpcReduction="10000"/>
          </a:bodyPr>
          <a:lstStyle/>
          <a:p>
            <a:r>
              <a:rPr lang="en-US" dirty="0"/>
              <a:t>When saline is introduced into the venous line, it dilutes the blood’s protein concentration and reduces ultrasound velocity. This blood protein concentration change is detected first by the sensor clipped onto the venous blood line. The Monitor’s software then generates a venous dilution curve. The diluted blood from the venous line then enters the access and mixes with the incoming access flow. Upon reaching the arterial needle, a portion of mixed blood is removed from the access by the dialyzer. The diluted blood is then detected by the arterial sensor. The Monitor’s software generates an arterial dilution curve. Access flow is calculated from the ratio of the area under the venous curve to the area under</a:t>
            </a:r>
          </a:p>
          <a:p>
            <a:r>
              <a:rPr lang="en-US" dirty="0"/>
              <a:t>the arterial curve. The use of two sensors (arterial and venous) effectively eliminates multiple factors such as viscosity that influences ultrasound velocity.</a:t>
            </a:r>
            <a:endParaRPr lang="en-US" dirty="0">
              <a:solidFill>
                <a:srgbClr val="FF0000"/>
              </a:solidFill>
            </a:endParaRPr>
          </a:p>
        </p:txBody>
      </p:sp>
    </p:spTree>
    <p:extLst>
      <p:ext uri="{BB962C8B-B14F-4D97-AF65-F5344CB8AC3E}">
        <p14:creationId xmlns:p14="http://schemas.microsoft.com/office/powerpoint/2010/main" val="3285345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5E7A5-7C29-4247-8127-B254E3C7D902}"/>
              </a:ext>
            </a:extLst>
          </p:cNvPr>
          <p:cNvSpPr>
            <a:spLocks noGrp="1"/>
          </p:cNvSpPr>
          <p:nvPr>
            <p:ph type="title"/>
          </p:nvPr>
        </p:nvSpPr>
        <p:spPr/>
        <p:txBody>
          <a:bodyPr>
            <a:normAutofit/>
          </a:bodyPr>
          <a:lstStyle/>
          <a:p>
            <a:r>
              <a:rPr lang="en-US" dirty="0"/>
              <a:t>Additional Questions?</a:t>
            </a:r>
          </a:p>
        </p:txBody>
      </p:sp>
      <p:sp>
        <p:nvSpPr>
          <p:cNvPr id="3" name="Text Placeholder 2">
            <a:extLst>
              <a:ext uri="{FF2B5EF4-FFF2-40B4-BE49-F238E27FC236}">
                <a16:creationId xmlns:a16="http://schemas.microsoft.com/office/drawing/2014/main" id="{36928303-2BB5-494F-B0AC-4CF6F76CE3A2}"/>
              </a:ext>
            </a:extLst>
          </p:cNvPr>
          <p:cNvSpPr>
            <a:spLocks noGrp="1"/>
          </p:cNvSpPr>
          <p:nvPr>
            <p:ph type="body" sz="quarter" idx="11"/>
          </p:nvPr>
        </p:nvSpPr>
        <p:spPr/>
        <p:txBody>
          <a:bodyPr/>
          <a:lstStyle/>
          <a:p>
            <a:r>
              <a:rPr lang="en-US" dirty="0"/>
              <a:t>Please refer to the HD03 </a:t>
            </a:r>
            <a:r>
              <a:rPr lang="en-US"/>
              <a:t>Operator’s Manual, </a:t>
            </a:r>
            <a:r>
              <a:rPr lang="en-US" dirty="0"/>
              <a:t>Quick Reference Guides</a:t>
            </a:r>
            <a:r>
              <a:rPr lang="en-US" dirty="0">
                <a:solidFill>
                  <a:srgbClr val="FF0000"/>
                </a:solidFill>
              </a:rPr>
              <a:t>,</a:t>
            </a:r>
            <a:r>
              <a:rPr lang="en-US" dirty="0"/>
              <a:t> or contact:</a:t>
            </a:r>
          </a:p>
          <a:p>
            <a:br>
              <a:rPr lang="en-US" dirty="0"/>
            </a:br>
            <a:r>
              <a:rPr lang="en-US" dirty="0"/>
              <a:t>Transonic Tech Support 800-353-3569 (US/Canada) </a:t>
            </a:r>
          </a:p>
          <a:p>
            <a:r>
              <a:rPr lang="en-US" dirty="0">
                <a:hlinkClick r:id="rId2"/>
              </a:rPr>
              <a:t>www.Transonic.com</a:t>
            </a:r>
            <a:r>
              <a:rPr lang="en-US" dirty="0"/>
              <a:t> </a:t>
            </a:r>
          </a:p>
        </p:txBody>
      </p:sp>
    </p:spTree>
    <p:extLst>
      <p:ext uri="{BB962C8B-B14F-4D97-AF65-F5344CB8AC3E}">
        <p14:creationId xmlns:p14="http://schemas.microsoft.com/office/powerpoint/2010/main" val="1473443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196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8994-08FB-4037-AC0E-DCB28C08E90B}"/>
              </a:ext>
            </a:extLst>
          </p:cNvPr>
          <p:cNvSpPr>
            <a:spLocks noGrp="1"/>
          </p:cNvSpPr>
          <p:nvPr>
            <p:ph type="title"/>
          </p:nvPr>
        </p:nvSpPr>
        <p:spPr/>
        <p:txBody>
          <a:bodyPr>
            <a:normAutofit fontScale="90000"/>
          </a:bodyPr>
          <a:lstStyle/>
          <a:p>
            <a:r>
              <a:rPr lang="en-US" dirty="0"/>
              <a:t>Delivered Flow, Recirculation and Access Flow </a:t>
            </a:r>
            <a:br>
              <a:rPr lang="en-US" dirty="0"/>
            </a:br>
            <a:r>
              <a:rPr lang="en-US" dirty="0"/>
              <a:t>Sensor Attachment Chairside Steps</a:t>
            </a:r>
          </a:p>
        </p:txBody>
      </p:sp>
      <p:sp>
        <p:nvSpPr>
          <p:cNvPr id="3" name="Text Placeholder 2">
            <a:extLst>
              <a:ext uri="{FF2B5EF4-FFF2-40B4-BE49-F238E27FC236}">
                <a16:creationId xmlns:a16="http://schemas.microsoft.com/office/drawing/2014/main" id="{782F7DEB-B433-4A08-B546-555710A58C3A}"/>
              </a:ext>
            </a:extLst>
          </p:cNvPr>
          <p:cNvSpPr>
            <a:spLocks noGrp="1"/>
          </p:cNvSpPr>
          <p:nvPr>
            <p:ph type="body" sz="quarter" idx="11"/>
          </p:nvPr>
        </p:nvSpPr>
        <p:spPr/>
        <p:txBody>
          <a:bodyPr/>
          <a:lstStyle/>
          <a:p>
            <a:r>
              <a:rPr lang="en-US" dirty="0"/>
              <a:t>Hemodiafiltration or I.V  infusions via the extracorporeal circuit can interfere with saline dilution resulting in a Notification/Error Message. </a:t>
            </a:r>
          </a:p>
          <a:p>
            <a:endParaRPr lang="en-US" dirty="0"/>
          </a:p>
          <a:p>
            <a:r>
              <a:rPr lang="en-US" dirty="0">
                <a:solidFill>
                  <a:srgbClr val="FF0000"/>
                </a:solidFill>
              </a:rPr>
              <a:t>If Hemodiafiltration Mode is active- disable HDF prior to attaching the sensors!</a:t>
            </a:r>
          </a:p>
          <a:p>
            <a:endParaRPr lang="en-US" dirty="0">
              <a:solidFill>
                <a:srgbClr val="FF0000"/>
              </a:solidFill>
            </a:endParaRPr>
          </a:p>
          <a:p>
            <a:r>
              <a:rPr lang="en-US" dirty="0">
                <a:solidFill>
                  <a:srgbClr val="FF0000"/>
                </a:solidFill>
              </a:rPr>
              <a:t>I.V. infusions should be paused prior to </a:t>
            </a:r>
            <a:r>
              <a:rPr lang="en-US">
                <a:solidFill>
                  <a:srgbClr val="FF0000"/>
                </a:solidFill>
              </a:rPr>
              <a:t>Recirculation or Access </a:t>
            </a:r>
            <a:r>
              <a:rPr lang="en-US" dirty="0">
                <a:solidFill>
                  <a:srgbClr val="FF0000"/>
                </a:solidFill>
              </a:rPr>
              <a:t>Flow  measurements. </a:t>
            </a:r>
          </a:p>
          <a:p>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3355246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6C3B-85E8-4DF6-9C4B-D2D8F5E3B24C}"/>
              </a:ext>
            </a:extLst>
          </p:cNvPr>
          <p:cNvSpPr>
            <a:spLocks noGrp="1"/>
          </p:cNvSpPr>
          <p:nvPr>
            <p:ph type="title"/>
          </p:nvPr>
        </p:nvSpPr>
        <p:spPr>
          <a:xfrm>
            <a:off x="0" y="626086"/>
            <a:ext cx="7424300" cy="671433"/>
          </a:xfrm>
        </p:spPr>
        <p:txBody>
          <a:bodyPr>
            <a:normAutofit fontScale="90000"/>
          </a:bodyPr>
          <a:lstStyle/>
          <a:p>
            <a:r>
              <a:rPr lang="en-US" dirty="0"/>
              <a:t>Properly Placed Sensors on Bloodline (Tubing) </a:t>
            </a:r>
          </a:p>
        </p:txBody>
      </p:sp>
      <p:sp>
        <p:nvSpPr>
          <p:cNvPr id="3" name="Text Placeholder 2">
            <a:extLst>
              <a:ext uri="{FF2B5EF4-FFF2-40B4-BE49-F238E27FC236}">
                <a16:creationId xmlns:a16="http://schemas.microsoft.com/office/drawing/2014/main" id="{0C407257-E2DE-4BC2-AB1E-98203D19F5E4}"/>
              </a:ext>
            </a:extLst>
          </p:cNvPr>
          <p:cNvSpPr>
            <a:spLocks noGrp="1"/>
          </p:cNvSpPr>
          <p:nvPr>
            <p:ph type="body" sz="quarter" idx="12"/>
          </p:nvPr>
        </p:nvSpPr>
        <p:spPr>
          <a:xfrm>
            <a:off x="7899400" y="736467"/>
            <a:ext cx="3107733" cy="561052"/>
          </a:xfrm>
        </p:spPr>
        <p:txBody>
          <a:bodyPr/>
          <a:lstStyle/>
          <a:p>
            <a:r>
              <a:rPr lang="en-US" dirty="0"/>
              <a:t>Sensor Placement</a:t>
            </a:r>
          </a:p>
          <a:p>
            <a:endParaRPr lang="en-US" dirty="0"/>
          </a:p>
        </p:txBody>
      </p:sp>
      <p:sp>
        <p:nvSpPr>
          <p:cNvPr id="5" name="Text Placeholder 4">
            <a:extLst>
              <a:ext uri="{FF2B5EF4-FFF2-40B4-BE49-F238E27FC236}">
                <a16:creationId xmlns:a16="http://schemas.microsoft.com/office/drawing/2014/main" id="{549D268F-4392-425C-AF93-2E29461C591D}"/>
              </a:ext>
            </a:extLst>
          </p:cNvPr>
          <p:cNvSpPr>
            <a:spLocks noGrp="1"/>
          </p:cNvSpPr>
          <p:nvPr>
            <p:ph type="body" sz="quarter" idx="14"/>
          </p:nvPr>
        </p:nvSpPr>
        <p:spPr/>
        <p:txBody>
          <a:bodyPr/>
          <a:lstStyle/>
          <a:p>
            <a:r>
              <a:rPr lang="en-US" dirty="0"/>
              <a:t>Properly place Arterial &amp; Venous Sensors on the bloodlines (tubing) for the manual bloodline reversal</a:t>
            </a:r>
            <a:r>
              <a:rPr lang="en-US" dirty="0">
                <a:solidFill>
                  <a:srgbClr val="FF0000"/>
                </a:solidFill>
              </a:rPr>
              <a:t>.</a:t>
            </a:r>
            <a:r>
              <a:rPr lang="en-US" dirty="0"/>
              <a:t> </a:t>
            </a:r>
          </a:p>
          <a:p>
            <a:r>
              <a:rPr lang="en-US" dirty="0"/>
              <a:t>If your facility utilizes a reversing bloodline,  please refer to the Quick Reference Guide for the proper Bloodline (tubing) selection and for the Sensor placements.   </a:t>
            </a:r>
          </a:p>
        </p:txBody>
      </p:sp>
      <p:pic>
        <p:nvPicPr>
          <p:cNvPr id="9" name="Picture 8" descr="A picture containing holding, man, table, white&#10;&#10;Description automatically generated">
            <a:extLst>
              <a:ext uri="{FF2B5EF4-FFF2-40B4-BE49-F238E27FC236}">
                <a16:creationId xmlns:a16="http://schemas.microsoft.com/office/drawing/2014/main" id="{F35ABF61-79B9-4D0C-8DE2-6D81741C7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789" y="2271183"/>
            <a:ext cx="6389511" cy="3594100"/>
          </a:xfrm>
          <a:prstGeom prst="rect">
            <a:avLst/>
          </a:prstGeom>
        </p:spPr>
      </p:pic>
    </p:spTree>
    <p:extLst>
      <p:ext uri="{BB962C8B-B14F-4D97-AF65-F5344CB8AC3E}">
        <p14:creationId xmlns:p14="http://schemas.microsoft.com/office/powerpoint/2010/main" val="847595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16F9-6DEB-4C28-988C-67619DBE565F}"/>
              </a:ext>
            </a:extLst>
          </p:cNvPr>
          <p:cNvSpPr>
            <a:spLocks noGrp="1"/>
          </p:cNvSpPr>
          <p:nvPr>
            <p:ph type="title"/>
          </p:nvPr>
        </p:nvSpPr>
        <p:spPr>
          <a:xfrm>
            <a:off x="269665" y="496359"/>
            <a:ext cx="10355092" cy="671433"/>
          </a:xfrm>
        </p:spPr>
        <p:txBody>
          <a:bodyPr/>
          <a:lstStyle/>
          <a:p>
            <a:r>
              <a:rPr lang="en-US" dirty="0"/>
              <a:t>Choose Protocol- Access Flow</a:t>
            </a:r>
          </a:p>
        </p:txBody>
      </p:sp>
      <p:sp>
        <p:nvSpPr>
          <p:cNvPr id="3" name="Text Placeholder 2">
            <a:extLst>
              <a:ext uri="{FF2B5EF4-FFF2-40B4-BE49-F238E27FC236}">
                <a16:creationId xmlns:a16="http://schemas.microsoft.com/office/drawing/2014/main" id="{2DCA6EB8-FFB7-4E08-9FFE-B2E03A4F72EF}"/>
              </a:ext>
            </a:extLst>
          </p:cNvPr>
          <p:cNvSpPr>
            <a:spLocks noGrp="1"/>
          </p:cNvSpPr>
          <p:nvPr>
            <p:ph type="body" sz="quarter" idx="11"/>
          </p:nvPr>
        </p:nvSpPr>
        <p:spPr/>
        <p:txBody>
          <a:bodyPr/>
          <a:lstStyle/>
          <a:p>
            <a:endParaRPr lang="en-US" dirty="0"/>
          </a:p>
          <a:p>
            <a:endParaRPr lang="en-US" dirty="0"/>
          </a:p>
        </p:txBody>
      </p:sp>
      <p:pic>
        <p:nvPicPr>
          <p:cNvPr id="7" name="Picture 6" descr="A screenshot of a cell phone&#10;&#10;Description automatically generated">
            <a:extLst>
              <a:ext uri="{FF2B5EF4-FFF2-40B4-BE49-F238E27FC236}">
                <a16:creationId xmlns:a16="http://schemas.microsoft.com/office/drawing/2014/main" id="{D9D12E78-640F-4163-931D-AF9B3F2F8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778" y="1356016"/>
            <a:ext cx="7341326" cy="5183710"/>
          </a:xfrm>
          <a:prstGeom prst="rect">
            <a:avLst/>
          </a:prstGeom>
        </p:spPr>
      </p:pic>
      <p:sp>
        <p:nvSpPr>
          <p:cNvPr id="8" name="Oval 7">
            <a:extLst>
              <a:ext uri="{FF2B5EF4-FFF2-40B4-BE49-F238E27FC236}">
                <a16:creationId xmlns:a16="http://schemas.microsoft.com/office/drawing/2014/main" id="{3456C782-AEA8-479B-AF22-9201153AED25}"/>
              </a:ext>
            </a:extLst>
          </p:cNvPr>
          <p:cNvSpPr/>
          <p:nvPr/>
        </p:nvSpPr>
        <p:spPr>
          <a:xfrm>
            <a:off x="3670663" y="4402183"/>
            <a:ext cx="3553097" cy="80481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11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8AE99-94CC-49B0-BB9F-92CD71E77FE4}"/>
              </a:ext>
            </a:extLst>
          </p:cNvPr>
          <p:cNvSpPr>
            <a:spLocks noGrp="1"/>
          </p:cNvSpPr>
          <p:nvPr>
            <p:ph type="title"/>
          </p:nvPr>
        </p:nvSpPr>
        <p:spPr/>
        <p:txBody>
          <a:bodyPr/>
          <a:lstStyle/>
          <a:p>
            <a:r>
              <a:rPr lang="en-US" dirty="0"/>
              <a:t>Measurement Timing- Access Flow</a:t>
            </a:r>
          </a:p>
        </p:txBody>
      </p:sp>
      <p:sp>
        <p:nvSpPr>
          <p:cNvPr id="3" name="Text Placeholder 2">
            <a:extLst>
              <a:ext uri="{FF2B5EF4-FFF2-40B4-BE49-F238E27FC236}">
                <a16:creationId xmlns:a16="http://schemas.microsoft.com/office/drawing/2014/main" id="{2641C197-B040-4CB7-ACB9-2C624793F190}"/>
              </a:ext>
            </a:extLst>
          </p:cNvPr>
          <p:cNvSpPr>
            <a:spLocks noGrp="1"/>
          </p:cNvSpPr>
          <p:nvPr>
            <p:ph type="body" sz="quarter" idx="11"/>
          </p:nvPr>
        </p:nvSpPr>
        <p:spPr/>
        <p:txBody>
          <a:bodyPr/>
          <a:lstStyle/>
          <a:p>
            <a:pPr marL="342900" indent="-342900">
              <a:spcAft>
                <a:spcPts val="1200"/>
              </a:spcAft>
              <a:buFont typeface="Wingdings" panose="05000000000000000000" pitchFamily="2" charset="2"/>
              <a:buChar char="ü"/>
            </a:pPr>
            <a:r>
              <a:rPr lang="en-US" dirty="0"/>
              <a:t>PATIENT MEASUREMENTS SHOULD BE PERFORMED WITHIN THE FIRST 1.5-2 HOURS FROM START OF DIALYSIS SESSION. </a:t>
            </a:r>
          </a:p>
          <a:p>
            <a:pPr marL="342900" indent="-342900">
              <a:spcAft>
                <a:spcPts val="1200"/>
              </a:spcAft>
              <a:buFont typeface="Wingdings" panose="05000000000000000000" pitchFamily="2" charset="2"/>
              <a:buChar char="ü"/>
            </a:pPr>
            <a:r>
              <a:rPr lang="en-US" dirty="0"/>
              <a:t>The patient’s heart rate and blood pressure should be checked to ensure that the patient is hemodynamically stable and within their normal HR/BP range. The Access Flow correlates with the Mean Arterial Pressure, Blood Pressure, Heart Rate, and Cardiac Output. Therefore, for trending purposes the Access Flow should be measured when the patient is hemodynamically stable and within their normal HR/BP range.</a:t>
            </a:r>
          </a:p>
          <a:p>
            <a:pPr marL="342900" indent="-342900">
              <a:buFont typeface="Wingdings" panose="05000000000000000000" pitchFamily="2" charset="2"/>
              <a:buChar char="ü"/>
            </a:pPr>
            <a:endParaRPr lang="en-US" dirty="0"/>
          </a:p>
          <a:p>
            <a:endParaRPr lang="en-US" dirty="0"/>
          </a:p>
          <a:p>
            <a:endParaRPr lang="en-US" dirty="0"/>
          </a:p>
        </p:txBody>
      </p:sp>
    </p:spTree>
    <p:extLst>
      <p:ext uri="{BB962C8B-B14F-4D97-AF65-F5344CB8AC3E}">
        <p14:creationId xmlns:p14="http://schemas.microsoft.com/office/powerpoint/2010/main" val="2260452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A0941-2113-4DE5-91D8-8E2072A98F35}"/>
              </a:ext>
            </a:extLst>
          </p:cNvPr>
          <p:cNvSpPr>
            <a:spLocks noGrp="1"/>
          </p:cNvSpPr>
          <p:nvPr>
            <p:ph type="title"/>
          </p:nvPr>
        </p:nvSpPr>
        <p:spPr>
          <a:xfrm>
            <a:off x="150486" y="538955"/>
            <a:ext cx="7379894" cy="671433"/>
          </a:xfrm>
        </p:spPr>
        <p:txBody>
          <a:bodyPr>
            <a:normAutofit fontScale="90000"/>
          </a:bodyPr>
          <a:lstStyle/>
          <a:p>
            <a:r>
              <a:rPr lang="en-US" dirty="0"/>
              <a:t>Steps to Reverse Bloodlines for Access Flow</a:t>
            </a:r>
          </a:p>
        </p:txBody>
      </p:sp>
      <p:sp>
        <p:nvSpPr>
          <p:cNvPr id="5" name="Text Placeholder 4">
            <a:extLst>
              <a:ext uri="{FF2B5EF4-FFF2-40B4-BE49-F238E27FC236}">
                <a16:creationId xmlns:a16="http://schemas.microsoft.com/office/drawing/2014/main" id="{497224A9-D67B-4894-9DA1-D70C373FC587}"/>
              </a:ext>
            </a:extLst>
          </p:cNvPr>
          <p:cNvSpPr>
            <a:spLocks noGrp="1"/>
          </p:cNvSpPr>
          <p:nvPr>
            <p:ph type="body" sz="quarter" idx="12"/>
          </p:nvPr>
        </p:nvSpPr>
        <p:spPr/>
        <p:txBody>
          <a:bodyPr>
            <a:normAutofit fontScale="77500" lnSpcReduction="20000"/>
          </a:bodyPr>
          <a:lstStyle/>
          <a:p>
            <a:r>
              <a:rPr lang="en-US" dirty="0"/>
              <a:t>Reversing Bloodline </a:t>
            </a:r>
          </a:p>
          <a:p>
            <a:r>
              <a:rPr lang="en-US" dirty="0"/>
              <a:t>Steps:</a:t>
            </a:r>
          </a:p>
        </p:txBody>
      </p:sp>
      <p:pic>
        <p:nvPicPr>
          <p:cNvPr id="8" name="Picture 7">
            <a:extLst>
              <a:ext uri="{FF2B5EF4-FFF2-40B4-BE49-F238E27FC236}">
                <a16:creationId xmlns:a16="http://schemas.microsoft.com/office/drawing/2014/main" id="{8996FAA1-0262-458D-A0AF-86DA152170C4}"/>
              </a:ext>
            </a:extLst>
          </p:cNvPr>
          <p:cNvPicPr>
            <a:picLocks noChangeAspect="1"/>
          </p:cNvPicPr>
          <p:nvPr/>
        </p:nvPicPr>
        <p:blipFill>
          <a:blip r:embed="rId2"/>
          <a:stretch>
            <a:fillRect/>
          </a:stretch>
        </p:blipFill>
        <p:spPr>
          <a:xfrm>
            <a:off x="1206500" y="1692130"/>
            <a:ext cx="5930702" cy="4226070"/>
          </a:xfrm>
          <a:prstGeom prst="rect">
            <a:avLst/>
          </a:prstGeom>
        </p:spPr>
      </p:pic>
      <p:sp>
        <p:nvSpPr>
          <p:cNvPr id="7" name="Text Placeholder 6">
            <a:extLst>
              <a:ext uri="{FF2B5EF4-FFF2-40B4-BE49-F238E27FC236}">
                <a16:creationId xmlns:a16="http://schemas.microsoft.com/office/drawing/2014/main" id="{C77E2985-8891-483E-8B04-39758FAFFB13}"/>
              </a:ext>
            </a:extLst>
          </p:cNvPr>
          <p:cNvSpPr>
            <a:spLocks noGrp="1"/>
          </p:cNvSpPr>
          <p:nvPr>
            <p:ph type="body" sz="quarter" idx="14"/>
          </p:nvPr>
        </p:nvSpPr>
        <p:spPr/>
        <p:txBody>
          <a:bodyPr/>
          <a:lstStyle/>
          <a:p>
            <a:pPr>
              <a:spcAft>
                <a:spcPts val="600"/>
              </a:spcAft>
            </a:pPr>
            <a:r>
              <a:rPr lang="en-US" dirty="0"/>
              <a:t>Turn blood pump down to 250-300 mL/min range</a:t>
            </a:r>
          </a:p>
          <a:p>
            <a:pPr>
              <a:spcAft>
                <a:spcPts val="600"/>
              </a:spcAft>
            </a:pPr>
            <a:r>
              <a:rPr lang="en-US" dirty="0"/>
              <a:t>Confirm that the flow is within the 250-300 mL/min range on Delivered Flow</a:t>
            </a:r>
          </a:p>
          <a:p>
            <a:pPr>
              <a:spcAft>
                <a:spcPts val="600"/>
              </a:spcAft>
            </a:pPr>
            <a:r>
              <a:rPr lang="en-US" dirty="0"/>
              <a:t>Next set of slides will detail the manual line reversal procedure that must be completed prior to selecting the Continue Button </a:t>
            </a:r>
          </a:p>
        </p:txBody>
      </p:sp>
    </p:spTree>
    <p:extLst>
      <p:ext uri="{BB962C8B-B14F-4D97-AF65-F5344CB8AC3E}">
        <p14:creationId xmlns:p14="http://schemas.microsoft.com/office/powerpoint/2010/main" val="3975530320"/>
      </p:ext>
    </p:extLst>
  </p:cSld>
  <p:clrMapOvr>
    <a:masterClrMapping/>
  </p:clrMapOvr>
</p:sld>
</file>

<file path=ppt/theme/theme1.xml><?xml version="1.0" encoding="utf-8"?>
<a:theme xmlns:a="http://schemas.openxmlformats.org/drawingml/2006/main" name="New 2019 Transonic Corporate-General PP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D03 Train the Trainer PP draft 4 27 20.potx" id="{7DF9BB32-6F4E-4F3C-A431-210E62FC48FD}" vid="{29FA68A1-EEEC-4DB3-9384-3249E514F2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7C79474E763B4BBEE7CAE462D544D4" ma:contentTypeVersion="18" ma:contentTypeDescription="Create a new document." ma:contentTypeScope="" ma:versionID="c81b2f498f167e0758b7f486b127605b">
  <xsd:schema xmlns:xsd="http://www.w3.org/2001/XMLSchema" xmlns:xs="http://www.w3.org/2001/XMLSchema" xmlns:p="http://schemas.microsoft.com/office/2006/metadata/properties" xmlns:ns2="80ed94b9-80a5-43bb-9a0b-3443bb04f9db" xmlns:ns3="a57ff636-b3f8-48df-b678-2d2992637757" targetNamespace="http://schemas.microsoft.com/office/2006/metadata/properties" ma:root="true" ma:fieldsID="06307a10ca4fe5c950c0e51c1c4664d3" ns2:_="" ns3:_="">
    <xsd:import namespace="80ed94b9-80a5-43bb-9a0b-3443bb04f9db"/>
    <xsd:import namespace="a57ff636-b3f8-48df-b678-2d2992637757"/>
    <xsd:element name="properties">
      <xsd:complexType>
        <xsd:sequence>
          <xsd:element name="documentManagement">
            <xsd:complexType>
              <xsd:all>
                <xsd:element ref="ns2:FileonWebsite"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ed94b9-80a5-43bb-9a0b-3443bb04f9db" elementFormDefault="qualified">
    <xsd:import namespace="http://schemas.microsoft.com/office/2006/documentManagement/types"/>
    <xsd:import namespace="http://schemas.microsoft.com/office/infopath/2007/PartnerControls"/>
    <xsd:element name="FileonWebsite" ma:index="8" nillable="true" ma:displayName="File on Website" ma:default="0" ma:format="Dropdown" ma:internalName="FileonWebsite">
      <xsd:simpleType>
        <xsd:restriction base="dms:Boolea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c9f20e8-b3b5-4677-80e4-6d1802ef603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7ff636-b3f8-48df-b678-2d299263775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b91e3cd-5a23-4e33-8480-d330d9b53a1c}" ma:internalName="TaxCatchAll" ma:showField="CatchAllData" ma:web="a57ff636-b3f8-48df-b678-2d29926377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ileonWebsite xmlns="80ed94b9-80a5-43bb-9a0b-3443bb04f9db">false</FileonWebsite>
    <lcf76f155ced4ddcb4097134ff3c332f xmlns="80ed94b9-80a5-43bb-9a0b-3443bb04f9db">
      <Terms xmlns="http://schemas.microsoft.com/office/infopath/2007/PartnerControls"/>
    </lcf76f155ced4ddcb4097134ff3c332f>
    <TaxCatchAll xmlns="a57ff636-b3f8-48df-b678-2d2992637757" xsi:nil="true"/>
  </documentManagement>
</p:properties>
</file>

<file path=customXml/itemProps1.xml><?xml version="1.0" encoding="utf-8"?>
<ds:datastoreItem xmlns:ds="http://schemas.openxmlformats.org/officeDocument/2006/customXml" ds:itemID="{3C6BEE72-A3DA-4C61-B786-0B52062AAAD6}"/>
</file>

<file path=customXml/itemProps2.xml><?xml version="1.0" encoding="utf-8"?>
<ds:datastoreItem xmlns:ds="http://schemas.openxmlformats.org/officeDocument/2006/customXml" ds:itemID="{27F94972-3D75-4C55-B8AB-09753DED690C}">
  <ds:schemaRefs>
    <ds:schemaRef ds:uri="http://schemas.microsoft.com/sharepoint/v3/contenttype/forms"/>
  </ds:schemaRefs>
</ds:datastoreItem>
</file>

<file path=customXml/itemProps3.xml><?xml version="1.0" encoding="utf-8"?>
<ds:datastoreItem xmlns:ds="http://schemas.openxmlformats.org/officeDocument/2006/customXml" ds:itemID="{1FC3CAE6-54F4-40A9-BFDF-0A81AF35083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HD03 Train the Trainer PP draft 4 27 20</Template>
  <TotalTime>1013</TotalTime>
  <Words>1931</Words>
  <Application>Microsoft Office PowerPoint</Application>
  <PresentationFormat>Widescreen</PresentationFormat>
  <Paragraphs>201</Paragraphs>
  <Slides>47</Slides>
  <Notes>0</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5" baseType="lpstr">
      <vt:lpstr>Arial</vt:lpstr>
      <vt:lpstr>Calibri</vt:lpstr>
      <vt:lpstr>Open Sans</vt:lpstr>
      <vt:lpstr>Open Sans SemiBold</vt:lpstr>
      <vt:lpstr>Tahoma</vt:lpstr>
      <vt:lpstr>Wingdings</vt:lpstr>
      <vt:lpstr>New 2019 Transonic Corporate-General PPT</vt:lpstr>
      <vt:lpstr>Acrobat Document</vt:lpstr>
      <vt:lpstr>PowerPoint Presentation</vt:lpstr>
      <vt:lpstr>Overview</vt:lpstr>
      <vt:lpstr>Infection Control: General Concepts</vt:lpstr>
      <vt:lpstr>Set up for Access Flow Measurement:</vt:lpstr>
      <vt:lpstr>Delivered Flow, Recirculation and Access Flow  Sensor Attachment Chairside Steps</vt:lpstr>
      <vt:lpstr>Properly Placed Sensors on Bloodline (Tubing) </vt:lpstr>
      <vt:lpstr>Choose Protocol- Access Flow</vt:lpstr>
      <vt:lpstr>Measurement Timing- Access Flow</vt:lpstr>
      <vt:lpstr>Steps to Reverse Bloodlines for Access Flow</vt:lpstr>
      <vt:lpstr>Bloodline Reversing Steps: </vt:lpstr>
      <vt:lpstr>Bloodline Reversing Steps:</vt:lpstr>
      <vt:lpstr>Bloodline Reversing Steps</vt:lpstr>
      <vt:lpstr>Bloodline Reversing Steps</vt:lpstr>
      <vt:lpstr>Bloodline Reversing Steps </vt:lpstr>
      <vt:lpstr>Bloodline Reversing Steps-Access Flow Animation </vt:lpstr>
      <vt:lpstr>Select Continue to Proceed </vt:lpstr>
      <vt:lpstr>Inject or Release Saline: </vt:lpstr>
      <vt:lpstr>Keep Venous Pressure Limits Open/Spread During Measurement</vt:lpstr>
      <vt:lpstr>Saline Release- Access Flow</vt:lpstr>
      <vt:lpstr>Saline Release-Access Flow </vt:lpstr>
      <vt:lpstr>Saline Dilution-Access Flow</vt:lpstr>
      <vt:lpstr>Saline Dilution – Access Flow</vt:lpstr>
      <vt:lpstr>Access Flow Measurement Result </vt:lpstr>
      <vt:lpstr>Return Bloodlines to Normal Position</vt:lpstr>
      <vt:lpstr>Return Bloodlines to Normal </vt:lpstr>
      <vt:lpstr>Return Bloodlines to Normal </vt:lpstr>
      <vt:lpstr>Bloodline Return to Normal </vt:lpstr>
      <vt:lpstr>Return Bloodlines to Normal </vt:lpstr>
      <vt:lpstr>Animation: Returning Bloodlines to Normal </vt:lpstr>
      <vt:lpstr>Tips for Adequate Saline Mixing in Fistulas for Access Flow Measurements</vt:lpstr>
      <vt:lpstr>Access Flow Interpretation-AVF</vt:lpstr>
      <vt:lpstr>Access Flow Interpretation-AVG</vt:lpstr>
      <vt:lpstr>Documentation for DTM Users Only: Patient Records </vt:lpstr>
      <vt:lpstr>Documentation for DTM Users Only: Trending</vt:lpstr>
      <vt:lpstr>Documentation for DTM Users Only: Table Review </vt:lpstr>
      <vt:lpstr>Transonic HD03 Tools www.Transonic.com </vt:lpstr>
      <vt:lpstr>Transonic HD03 Tools www.Transonic.com </vt:lpstr>
      <vt:lpstr>Customer Login to Access the Partner Portal </vt:lpstr>
      <vt:lpstr>Complete the Form to Create Your Account </vt:lpstr>
      <vt:lpstr>Partner Portal Home Page </vt:lpstr>
      <vt:lpstr>Partner Portal Home Page </vt:lpstr>
      <vt:lpstr>Partner Portal Home Page </vt:lpstr>
      <vt:lpstr>Partner Portal  </vt:lpstr>
      <vt:lpstr>Access Flow Measurement Method  </vt:lpstr>
      <vt:lpstr>Access Flow Measurement Method – How it Works</vt:lpstr>
      <vt:lpstr>Additional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Brouwer-Maier</dc:creator>
  <cp:lastModifiedBy>Debbie Brouwer-Maier</cp:lastModifiedBy>
  <cp:revision>46</cp:revision>
  <dcterms:created xsi:type="dcterms:W3CDTF">2020-04-30T14:57:38Z</dcterms:created>
  <dcterms:modified xsi:type="dcterms:W3CDTF">2023-11-22T14:14:36Z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0x010100AB7C79474E763B4BBEE7CAE462D544D4</vt:lpwstr>
  </property>
</Properties>
</file>